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9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6.xml" ContentType="application/vnd.openxmlformats-officedocument.themeOverride+xml"/>
  <Override PartName="/ppt/drawings/drawing2.xml" ContentType="application/vnd.openxmlformats-officedocument.drawingml.chartshapes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7.xml" ContentType="application/vnd.openxmlformats-officedocument.themeOverride+xml"/>
  <Override PartName="/ppt/drawings/drawing3.xml" ContentType="application/vnd.openxmlformats-officedocument.drawingml.chartshapes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8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1.xml" ContentType="application/vnd.openxmlformats-officedocument.themeOverr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2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3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4.xml" ContentType="application/vnd.openxmlformats-officedocument.themeOverr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theme/themeOverride25.xml" ContentType="application/vnd.openxmlformats-officedocument.themeOverrid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theme/themeOverride26.xml" ContentType="application/vnd.openxmlformats-officedocument.themeOverrid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drawings/drawing4.xml" ContentType="application/vnd.openxmlformats-officedocument.drawingml.chartshapes+xml"/>
  <Override PartName="/ppt/charts/chart33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4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5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6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7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drawings/drawing5.xml" ContentType="application/vnd.openxmlformats-officedocument.drawingml.chartshapes+xml"/>
  <Override PartName="/ppt/charts/chart38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drawings/drawing6.xml" ContentType="application/vnd.openxmlformats-officedocument.drawingml.chartshapes+xml"/>
  <Override PartName="/ppt/charts/chart39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drawings/drawing7.xml" ContentType="application/vnd.openxmlformats-officedocument.drawingml.chartshapes+xml"/>
  <Override PartName="/ppt/charts/chart40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drawings/drawing8.xml" ContentType="application/vnd.openxmlformats-officedocument.drawingml.chartshapes+xml"/>
  <Override PartName="/ppt/charts/chart41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drawings/drawing9.xml" ContentType="application/vnd.openxmlformats-officedocument.drawingml.chartshapes+xml"/>
  <Override PartName="/ppt/charts/chart42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drawings/drawing10.xml" ContentType="application/vnd.openxmlformats-officedocument.drawingml.chartshapes+xml"/>
  <Override PartName="/ppt/charts/chart4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drawings/drawing1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4" r:id="rId3"/>
    <p:sldId id="261" r:id="rId4"/>
    <p:sldId id="280" r:id="rId5"/>
    <p:sldId id="275" r:id="rId6"/>
    <p:sldId id="272" r:id="rId7"/>
    <p:sldId id="262" r:id="rId8"/>
    <p:sldId id="263" r:id="rId9"/>
    <p:sldId id="270" r:id="rId10"/>
    <p:sldId id="281" r:id="rId11"/>
    <p:sldId id="266" r:id="rId12"/>
    <p:sldId id="273" r:id="rId13"/>
    <p:sldId id="268" r:id="rId14"/>
    <p:sldId id="276" r:id="rId15"/>
    <p:sldId id="277" r:id="rId16"/>
    <p:sldId id="282" r:id="rId17"/>
    <p:sldId id="278" r:id="rId18"/>
    <p:sldId id="274" r:id="rId19"/>
    <p:sldId id="279" r:id="rId20"/>
    <p:sldId id="283" r:id="rId21"/>
    <p:sldId id="367" r:id="rId22"/>
    <p:sldId id="369" r:id="rId23"/>
    <p:sldId id="370" r:id="rId24"/>
    <p:sldId id="371" r:id="rId25"/>
    <p:sldId id="372" r:id="rId26"/>
    <p:sldId id="373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8" r:id="rId45"/>
    <p:sldId id="265" r:id="rId4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F50"/>
    <a:srgbClr val="1F4E79"/>
    <a:srgbClr val="006699"/>
    <a:srgbClr val="C00000"/>
    <a:srgbClr val="ADB9CA"/>
    <a:srgbClr val="0099CC"/>
    <a:srgbClr val="843C0C"/>
    <a:srgbClr val="ED7D31"/>
    <a:srgbClr val="00CCFF"/>
    <a:srgbClr val="84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56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49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7.xml"/><Relationship Id="rId1" Type="http://schemas.microsoft.com/office/2011/relationships/chartStyle" Target="style17.xml"/><Relationship Id="rId5" Type="http://schemas.openxmlformats.org/officeDocument/2006/relationships/chartUserShapes" Target="../drawings/drawing2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8.xml"/><Relationship Id="rId1" Type="http://schemas.microsoft.com/office/2011/relationships/chartStyle" Target="style18.xml"/><Relationship Id="rId5" Type="http://schemas.openxmlformats.org/officeDocument/2006/relationships/chartUserShapes" Target="../drawings/drawing3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6.xm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KUMENTY\Prezentace\2022\DN_A_JNL_12_2022-%20kopie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5" Type="http://schemas.openxmlformats.org/officeDocument/2006/relationships/package" Target="../embeddings/List_aplikace_Microsoft_Excel1.xlsx"/><Relationship Id="rId4" Type="http://schemas.openxmlformats.org/officeDocument/2006/relationships/image" Target="../media/image37.png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chartUserShapes" Target="../drawings/drawing4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chartUserShapes" Target="../drawings/drawing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37.xml"/><Relationship Id="rId1" Type="http://schemas.microsoft.com/office/2011/relationships/chartStyle" Target="style37.xml"/><Relationship Id="rId4" Type="http://schemas.openxmlformats.org/officeDocument/2006/relationships/chartUserShapes" Target="../drawings/drawing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0.xlsx"/><Relationship Id="rId2" Type="http://schemas.microsoft.com/office/2011/relationships/chartColorStyle" Target="colors38.xml"/><Relationship Id="rId1" Type="http://schemas.microsoft.com/office/2011/relationships/chartStyle" Target="style38.xml"/><Relationship Id="rId4" Type="http://schemas.openxmlformats.org/officeDocument/2006/relationships/chartUserShapes" Target="../drawings/drawing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1.xlsx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chartUserShapes" Target="../drawings/drawing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2.xlsx"/><Relationship Id="rId2" Type="http://schemas.microsoft.com/office/2011/relationships/chartColorStyle" Target="colors40.xml"/><Relationship Id="rId1" Type="http://schemas.microsoft.com/office/2011/relationships/chartStyle" Target="style40.xml"/><Relationship Id="rId4" Type="http://schemas.openxmlformats.org/officeDocument/2006/relationships/chartUserShapes" Target="../drawings/drawing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3.xlsx"/><Relationship Id="rId2" Type="http://schemas.microsoft.com/office/2011/relationships/chartColorStyle" Target="colors41.xml"/><Relationship Id="rId1" Type="http://schemas.microsoft.com/office/2011/relationships/chartStyle" Target="style41.xml"/><Relationship Id="rId4" Type="http://schemas.openxmlformats.org/officeDocument/2006/relationships/chartUserShapes" Target="../drawings/drawing1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4.xlsx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chartUserShapes" Target="../drawings/drawing1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D:\DOKUMENTY\Prezentace\2023\podklady%20prezentace%20rok%202023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KUMENTY\Alkoholy,%20ZP&#344;,%20TOXI\2022\DN_A_JNL_12_2022.xlsx" TargetMode="Externa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D:\DOKUMENTY\Prezentace\2023\podklady%20prezentace%20rok%2020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0D-43AA-9777-705C78686120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E0D-43AA-9777-705C7868612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E0D-43AA-9777-705C78686120}"/>
              </c:ext>
            </c:extLst>
          </c:dPt>
          <c:dLbls>
            <c:dLbl>
              <c:idx val="1"/>
              <c:layout>
                <c:manualLayout>
                  <c:x val="-5.0925337632079971E-17"/>
                  <c:y val="-0.10942731116943724"/>
                </c:manualLayout>
              </c:layout>
              <c:spPr>
                <a:solidFill>
                  <a:schemeClr val="lt1"/>
                </a:solidFill>
                <a:ln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2E0D-43AA-9777-705C78686120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GRAFY!$B$3:$B$5</c:f>
              <c:strCache>
                <c:ptCount val="3"/>
                <c:pt idx="0">
                  <c:v>2023</c:v>
                </c:pt>
                <c:pt idx="1">
                  <c:v>Rozdíl</c:v>
                </c:pt>
                <c:pt idx="2">
                  <c:v>2022</c:v>
                </c:pt>
              </c:strCache>
            </c:strRef>
          </c:cat>
          <c:val>
            <c:numRef>
              <c:f>GRAFY!$C$3:$C$5</c:f>
              <c:numCache>
                <c:formatCode>#,##0</c:formatCode>
                <c:ptCount val="3"/>
                <c:pt idx="0">
                  <c:v>16282</c:v>
                </c:pt>
                <c:pt idx="1">
                  <c:v>1154</c:v>
                </c:pt>
                <c:pt idx="2">
                  <c:v>15128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E0D-43AA-9777-705C786861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72"/>
        <c:axId val="183760767"/>
        <c:axId val="183764927"/>
      </c:barChart>
      <c:catAx>
        <c:axId val="183760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83764927"/>
        <c:crosses val="autoZero"/>
        <c:auto val="1"/>
        <c:lblAlgn val="ctr"/>
        <c:lblOffset val="100"/>
        <c:noMultiLvlLbl val="0"/>
      </c:catAx>
      <c:valAx>
        <c:axId val="183764927"/>
        <c:scaling>
          <c:orientation val="minMax"/>
          <c:max val="17000"/>
        </c:scaling>
        <c:delete val="1"/>
        <c:axPos val="l"/>
        <c:numFmt formatCode="#,##0" sourceLinked="1"/>
        <c:majorTickMark val="none"/>
        <c:minorTickMark val="none"/>
        <c:tickLblPos val="nextTo"/>
        <c:crossAx val="1837607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GRAFY!$N$105</c:f>
              <c:strCache>
                <c:ptCount val="1"/>
                <c:pt idx="0">
                  <c:v>Usmrc.</c:v>
                </c:pt>
              </c:strCache>
            </c:strRef>
          </c:tx>
          <c:spPr>
            <a:solidFill>
              <a:srgbClr val="44546A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44546A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GRAFY!$M$106:$M$111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GRAFY!$N$106:$N$111</c:f>
              <c:numCache>
                <c:formatCode>General</c:formatCode>
                <c:ptCount val="5"/>
                <c:pt idx="0">
                  <c:v>8</c:v>
                </c:pt>
                <c:pt idx="1">
                  <c:v>24</c:v>
                </c:pt>
                <c:pt idx="2">
                  <c:v>24</c:v>
                </c:pt>
                <c:pt idx="3">
                  <c:v>15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BC-4C08-BFC3-FE16FAC272B1}"/>
            </c:ext>
          </c:extLst>
        </c:ser>
        <c:ser>
          <c:idx val="1"/>
          <c:order val="1"/>
          <c:tx>
            <c:strRef>
              <c:f>GRAFY!$O$105</c:f>
              <c:strCache>
                <c:ptCount val="1"/>
                <c:pt idx="0">
                  <c:v>Rozdíl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EBC-4C08-BFC3-FE16FAC272B1}"/>
              </c:ext>
            </c:extLst>
          </c:dPt>
          <c:dPt>
            <c:idx val="3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9EBC-4C08-BFC3-FE16FAC272B1}"/>
              </c:ext>
            </c:extLst>
          </c:dPt>
          <c:dLbls>
            <c:dLbl>
              <c:idx val="0"/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down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9EBC-4C08-BFC3-FE16FAC272B1}"/>
                </c:ext>
              </c:extLst>
            </c:dLbl>
            <c:dLbl>
              <c:idx val="1"/>
              <c:spPr>
                <a:solidFill>
                  <a:schemeClr val="lt1"/>
                </a:solidFill>
                <a:ln>
                  <a:solidFill>
                    <a:srgbClr val="C0504D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504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8-9EBC-4C08-BFC3-FE16FAC272B1}"/>
                </c:ext>
              </c:extLst>
            </c:dLbl>
            <c:dLbl>
              <c:idx val="2"/>
              <c:spPr>
                <a:solidFill>
                  <a:schemeClr val="lt1"/>
                </a:solidFill>
                <a:ln>
                  <a:solidFill>
                    <a:srgbClr val="C0504D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504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9EBC-4C08-BFC3-FE16FAC272B1}"/>
                </c:ext>
              </c:extLst>
            </c:dLbl>
            <c:dLbl>
              <c:idx val="3"/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down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9EBC-4C08-BFC3-FE16FAC272B1}"/>
                </c:ext>
              </c:extLst>
            </c:dLbl>
            <c:dLbl>
              <c:idx val="4"/>
              <c:spPr>
                <a:solidFill>
                  <a:schemeClr val="lt1"/>
                </a:solidFill>
                <a:ln>
                  <a:solidFill>
                    <a:srgbClr val="C0504D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504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A-9EBC-4C08-BFC3-FE16FAC272B1}"/>
                </c:ext>
              </c:extLst>
            </c:dLbl>
            <c:spPr>
              <a:solidFill>
                <a:schemeClr val="lt1"/>
              </a:solidFill>
              <a:ln>
                <a:solidFill>
                  <a:srgbClr val="C0504D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C0504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GRAFY!$M$106:$M$111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GRAFY!$O$106:$O$111</c:f>
              <c:numCache>
                <c:formatCode>General</c:formatCode>
                <c:ptCount val="5"/>
                <c:pt idx="0">
                  <c:v>-4</c:v>
                </c:pt>
                <c:pt idx="1">
                  <c:v>6</c:v>
                </c:pt>
                <c:pt idx="2">
                  <c:v>6</c:v>
                </c:pt>
                <c:pt idx="3">
                  <c:v>-5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BC-4C08-BFC3-FE16FAC272B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87767103"/>
        <c:axId val="187753791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GRAFY!$P$105</c15:sqref>
                        </c15:formulaRef>
                      </c:ext>
                    </c:extLst>
                    <c:strCache>
                      <c:ptCount val="1"/>
                      <c:pt idx="0">
                        <c:v>Tezce zr.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GRAFY!$P$106:$P$111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39</c:v>
                      </c:pt>
                      <c:pt idx="1">
                        <c:v>79</c:v>
                      </c:pt>
                      <c:pt idx="2">
                        <c:v>74</c:v>
                      </c:pt>
                      <c:pt idx="3">
                        <c:v>46</c:v>
                      </c:pt>
                      <c:pt idx="4">
                        <c:v>40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9EBC-4C08-BFC3-FE16FAC272B1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GRAFY!$Q$105</c15:sqref>
                        </c15:formulaRef>
                      </c:ext>
                    </c:extLst>
                    <c:strCache>
                      <c:ptCount val="1"/>
                      <c:pt idx="0">
                        <c:v>Rozdíl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GRAFY!$Q$106:$Q$111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11</c:v>
                      </c:pt>
                      <c:pt idx="1">
                        <c:v>6</c:v>
                      </c:pt>
                      <c:pt idx="2">
                        <c:v>-11</c:v>
                      </c:pt>
                      <c:pt idx="3">
                        <c:v>-1</c:v>
                      </c:pt>
                      <c:pt idx="4">
                        <c:v>-6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9EBC-4C08-BFC3-FE16FAC272B1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GRAFY!$R$105</c15:sqref>
                        </c15:formulaRef>
                      </c:ext>
                    </c:extLst>
                    <c:strCache>
                      <c:ptCount val="1"/>
                      <c:pt idx="0">
                        <c:v>Lehce zr.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GRAFY!$R$106:$R$111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381</c:v>
                      </c:pt>
                      <c:pt idx="1">
                        <c:v>561</c:v>
                      </c:pt>
                      <c:pt idx="2">
                        <c:v>976</c:v>
                      </c:pt>
                      <c:pt idx="3">
                        <c:v>772</c:v>
                      </c:pt>
                      <c:pt idx="4">
                        <c:v>521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9EBC-4C08-BFC3-FE16FAC272B1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GRAFY!$S$105</c15:sqref>
                        </c15:formulaRef>
                      </c:ext>
                    </c:extLst>
                    <c:strCache>
                      <c:ptCount val="1"/>
                      <c:pt idx="0">
                        <c:v>Rozdíl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GRAFY!$S$106:$S$111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56</c:v>
                      </c:pt>
                      <c:pt idx="1">
                        <c:v>14</c:v>
                      </c:pt>
                      <c:pt idx="2">
                        <c:v>-17</c:v>
                      </c:pt>
                      <c:pt idx="3">
                        <c:v>47</c:v>
                      </c:pt>
                      <c:pt idx="4">
                        <c:v>23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9EBC-4C08-BFC3-FE16FAC272B1}"/>
                  </c:ext>
                </c:extLst>
              </c15:ser>
            </c15:filteredBarSeries>
          </c:ext>
        </c:extLst>
      </c:barChart>
      <c:catAx>
        <c:axId val="1877671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87753791"/>
        <c:crosses val="autoZero"/>
        <c:auto val="1"/>
        <c:lblAlgn val="ctr"/>
        <c:lblOffset val="100"/>
        <c:noMultiLvlLbl val="0"/>
      </c:catAx>
      <c:valAx>
        <c:axId val="187753791"/>
        <c:scaling>
          <c:orientation val="minMax"/>
          <c:max val="25"/>
          <c:min val="-6"/>
        </c:scaling>
        <c:delete val="1"/>
        <c:axPos val="l"/>
        <c:numFmt formatCode="General" sourceLinked="1"/>
        <c:majorTickMark val="none"/>
        <c:minorTickMark val="none"/>
        <c:tickLblPos val="nextTo"/>
        <c:crossAx val="1877671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6111111111111108E-2"/>
          <c:y val="4.6296296296296294E-2"/>
          <c:w val="0.93888888888888888"/>
          <c:h val="0.89814814814814814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GRAFY!$P$105</c:f>
              <c:strCache>
                <c:ptCount val="1"/>
                <c:pt idx="0">
                  <c:v>Tezce zr.</c:v>
                </c:pt>
              </c:strCache>
            </c:strRef>
          </c:tx>
          <c:spPr>
            <a:solidFill>
              <a:srgbClr val="44546A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snip2Diag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GRAFY!$M$106:$M$111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GRAFY!$P$106:$P$111</c:f>
              <c:numCache>
                <c:formatCode>General</c:formatCode>
                <c:ptCount val="5"/>
                <c:pt idx="0">
                  <c:v>39</c:v>
                </c:pt>
                <c:pt idx="1">
                  <c:v>79</c:v>
                </c:pt>
                <c:pt idx="2">
                  <c:v>74</c:v>
                </c:pt>
                <c:pt idx="3">
                  <c:v>46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2A-44C1-9069-734FE11B648F}"/>
            </c:ext>
          </c:extLst>
        </c:ser>
        <c:ser>
          <c:idx val="3"/>
          <c:order val="3"/>
          <c:tx>
            <c:strRef>
              <c:f>GRAFY!$Q$105</c:f>
              <c:strCache>
                <c:ptCount val="1"/>
                <c:pt idx="0">
                  <c:v>Rozdíl</c:v>
                </c:pt>
              </c:strCache>
            </c:strRef>
          </c:tx>
          <c:spPr>
            <a:solidFill>
              <a:srgbClr val="70AD47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C52A-44C1-9069-734FE11B648F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52A-44C1-9069-734FE11B648F}"/>
              </c:ext>
            </c:extLst>
          </c:dPt>
          <c:dLbls>
            <c:dLbl>
              <c:idx val="2"/>
              <c:layout>
                <c:manualLayout>
                  <c:x val="5.3695247759174697E-3"/>
                  <c:y val="0.19474895833333333"/>
                </c:manualLayout>
              </c:layout>
              <c:spPr>
                <a:solidFill>
                  <a:schemeClr val="lt1"/>
                </a:solidFill>
                <a:ln w="12700">
                  <a:solidFill>
                    <a:srgbClr val="A9D18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2Diag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8-C52A-44C1-9069-734FE11B648F}"/>
                </c:ext>
              </c:extLst>
            </c:dLbl>
            <c:dLbl>
              <c:idx val="3"/>
              <c:layout>
                <c:manualLayout>
                  <c:x val="2.6847623879587348E-3"/>
                  <c:y val="0.115703125"/>
                </c:manualLayout>
              </c:layout>
              <c:spPr>
                <a:solidFill>
                  <a:schemeClr val="lt1"/>
                </a:solidFill>
                <a:ln w="12700">
                  <a:solidFill>
                    <a:srgbClr val="A9D18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2Diag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C52A-44C1-9069-734FE11B648F}"/>
                </c:ext>
              </c:extLst>
            </c:dLbl>
            <c:dLbl>
              <c:idx val="4"/>
              <c:layout>
                <c:manualLayout>
                  <c:x val="8.0542871638762045E-3"/>
                  <c:y val="0.17387118055555573"/>
                </c:manualLayout>
              </c:layout>
              <c:spPr>
                <a:solidFill>
                  <a:schemeClr val="lt1"/>
                </a:solidFill>
                <a:ln w="12700">
                  <a:solidFill>
                    <a:srgbClr val="A9D18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2Diag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A-C52A-44C1-9069-734FE11B648F}"/>
                </c:ext>
              </c:extLst>
            </c:dLbl>
            <c:spPr>
              <a:solidFill>
                <a:schemeClr val="lt1"/>
              </a:solidFill>
              <a:ln w="12700">
                <a:solidFill>
                  <a:srgbClr val="C00000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2Diag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GRAFY!$M$106:$M$111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GRAFY!$Q$106:$Q$111</c:f>
              <c:numCache>
                <c:formatCode>General</c:formatCode>
                <c:ptCount val="5"/>
                <c:pt idx="0">
                  <c:v>11</c:v>
                </c:pt>
                <c:pt idx="1">
                  <c:v>6</c:v>
                </c:pt>
                <c:pt idx="2">
                  <c:v>-11</c:v>
                </c:pt>
                <c:pt idx="3">
                  <c:v>-1</c:v>
                </c:pt>
                <c:pt idx="4">
                  <c:v>-6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2A-44C1-9069-734FE11B648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538778975"/>
        <c:axId val="538763583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GRAFY!$N$105</c15:sqref>
                        </c15:formulaRef>
                      </c:ext>
                    </c:extLst>
                    <c:strCache>
                      <c:ptCount val="1"/>
                      <c:pt idx="0">
                        <c:v>Usmrc.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GRAFY!$N$106:$N$111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8</c:v>
                      </c:pt>
                      <c:pt idx="1">
                        <c:v>24</c:v>
                      </c:pt>
                      <c:pt idx="2">
                        <c:v>24</c:v>
                      </c:pt>
                      <c:pt idx="3">
                        <c:v>15</c:v>
                      </c:pt>
                      <c:pt idx="4">
                        <c:v>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C52A-44C1-9069-734FE11B648F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GRAFY!$O$105</c15:sqref>
                        </c15:formulaRef>
                      </c:ext>
                    </c:extLst>
                    <c:strCache>
                      <c:ptCount val="1"/>
                      <c:pt idx="0">
                        <c:v>Rozdíl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GRAFY!$O$106:$O$111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-4</c:v>
                      </c:pt>
                      <c:pt idx="1">
                        <c:v>6</c:v>
                      </c:pt>
                      <c:pt idx="2">
                        <c:v>6</c:v>
                      </c:pt>
                      <c:pt idx="3">
                        <c:v>-5</c:v>
                      </c:pt>
                      <c:pt idx="4">
                        <c:v>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C52A-44C1-9069-734FE11B648F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GRAFY!$R$105</c15:sqref>
                        </c15:formulaRef>
                      </c:ext>
                    </c:extLst>
                    <c:strCache>
                      <c:ptCount val="1"/>
                      <c:pt idx="0">
                        <c:v>Lehce zr.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GRAFY!$R$106:$R$111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381</c:v>
                      </c:pt>
                      <c:pt idx="1">
                        <c:v>561</c:v>
                      </c:pt>
                      <c:pt idx="2">
                        <c:v>976</c:v>
                      </c:pt>
                      <c:pt idx="3">
                        <c:v>772</c:v>
                      </c:pt>
                      <c:pt idx="4">
                        <c:v>521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C52A-44C1-9069-734FE11B648F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GRAFY!$S$105</c15:sqref>
                        </c15:formulaRef>
                      </c:ext>
                    </c:extLst>
                    <c:strCache>
                      <c:ptCount val="1"/>
                      <c:pt idx="0">
                        <c:v>Rozdíl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GRAFY!$S$106:$S$111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56</c:v>
                      </c:pt>
                      <c:pt idx="1">
                        <c:v>14</c:v>
                      </c:pt>
                      <c:pt idx="2">
                        <c:v>-17</c:v>
                      </c:pt>
                      <c:pt idx="3">
                        <c:v>47</c:v>
                      </c:pt>
                      <c:pt idx="4">
                        <c:v>23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C52A-44C1-9069-734FE11B648F}"/>
                  </c:ext>
                </c:extLst>
              </c15:ser>
            </c15:filteredBarSeries>
          </c:ext>
        </c:extLst>
      </c:barChart>
      <c:catAx>
        <c:axId val="5387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538763583"/>
        <c:crosses val="autoZero"/>
        <c:auto val="1"/>
        <c:lblAlgn val="ctr"/>
        <c:lblOffset val="100"/>
        <c:noMultiLvlLbl val="0"/>
      </c:catAx>
      <c:valAx>
        <c:axId val="538763583"/>
        <c:scaling>
          <c:orientation val="minMax"/>
          <c:max val="80"/>
          <c:min val="-11"/>
        </c:scaling>
        <c:delete val="1"/>
        <c:axPos val="l"/>
        <c:numFmt formatCode="General" sourceLinked="1"/>
        <c:majorTickMark val="out"/>
        <c:minorTickMark val="none"/>
        <c:tickLblPos val="nextTo"/>
        <c:crossAx val="5387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GRAFY!$R$105</c:f>
              <c:strCache>
                <c:ptCount val="1"/>
                <c:pt idx="0">
                  <c:v>Lehce zr.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GRAFY!$M$106:$M$111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GRAFY!$R$106:$R$111</c:f>
              <c:numCache>
                <c:formatCode>General</c:formatCode>
                <c:ptCount val="5"/>
                <c:pt idx="0">
                  <c:v>381</c:v>
                </c:pt>
                <c:pt idx="1">
                  <c:v>561</c:v>
                </c:pt>
                <c:pt idx="2">
                  <c:v>976</c:v>
                </c:pt>
                <c:pt idx="3">
                  <c:v>772</c:v>
                </c:pt>
                <c:pt idx="4">
                  <c:v>521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FE-409F-BC60-B32FCA8CB3ED}"/>
            </c:ext>
          </c:extLst>
        </c:ser>
        <c:ser>
          <c:idx val="5"/>
          <c:order val="5"/>
          <c:tx>
            <c:strRef>
              <c:f>GRAFY!$S$105</c:f>
              <c:strCache>
                <c:ptCount val="1"/>
                <c:pt idx="0">
                  <c:v>Rozdíl</c:v>
                </c:pt>
              </c:strCache>
            </c:strRef>
          </c:tx>
          <c:spPr>
            <a:solidFill>
              <a:srgbClr val="70AD47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1FE-409F-BC60-B32FCA8CB3ED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1FE-409F-BC60-B32FCA8CB3ED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1FE-409F-BC60-B32FCA8CB3ED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1FE-409F-BC60-B32FCA8CB3ED}"/>
              </c:ext>
            </c:extLst>
          </c:dPt>
          <c:dLbls>
            <c:dLbl>
              <c:idx val="0"/>
              <c:spPr>
                <a:solidFill>
                  <a:schemeClr val="lt1"/>
                </a:solidFill>
                <a:ln w="12700"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41FE-409F-BC60-B32FCA8CB3ED}"/>
                </c:ext>
              </c:extLst>
            </c:dLbl>
            <c:dLbl>
              <c:idx val="1"/>
              <c:spPr>
                <a:solidFill>
                  <a:schemeClr val="lt1"/>
                </a:solidFill>
                <a:ln w="12700"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41FE-409F-BC60-B32FCA8CB3ED}"/>
                </c:ext>
              </c:extLst>
            </c:dLbl>
            <c:dLbl>
              <c:idx val="2"/>
              <c:layout>
                <c:manualLayout>
                  <c:x val="1.4766193133773038E-2"/>
                  <c:y val="0.12278906250000009"/>
                </c:manualLayout>
              </c:layout>
              <c:spPr>
                <a:solidFill>
                  <a:schemeClr val="lt1"/>
                </a:solidFill>
                <a:ln w="12700">
                  <a:solidFill>
                    <a:srgbClr val="A9D18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downArrow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376204972095383"/>
                      <c:h val="0.170233333333333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41FE-409F-BC60-B32FCA8CB3ED}"/>
                </c:ext>
              </c:extLst>
            </c:dLbl>
            <c:dLbl>
              <c:idx val="3"/>
              <c:spPr>
                <a:solidFill>
                  <a:schemeClr val="lt1"/>
                </a:solidFill>
                <a:ln w="12700"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8-41FE-409F-BC60-B32FCA8CB3ED}"/>
                </c:ext>
              </c:extLst>
            </c:dLbl>
            <c:dLbl>
              <c:idx val="4"/>
              <c:spPr>
                <a:solidFill>
                  <a:schemeClr val="lt1"/>
                </a:solidFill>
                <a:ln w="12700"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41FE-409F-BC60-B32FCA8CB3ED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upArrow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GRAFY!$M$106:$M$111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GRAFY!$S$106:$S$111</c:f>
              <c:numCache>
                <c:formatCode>General</c:formatCode>
                <c:ptCount val="5"/>
                <c:pt idx="0">
                  <c:v>56</c:v>
                </c:pt>
                <c:pt idx="1">
                  <c:v>14</c:v>
                </c:pt>
                <c:pt idx="2">
                  <c:v>-17</c:v>
                </c:pt>
                <c:pt idx="3">
                  <c:v>47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FE-409F-BC60-B32FCA8CB3E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87757951"/>
        <c:axId val="187744639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GRAFY!$N$105</c15:sqref>
                        </c15:formulaRef>
                      </c:ext>
                    </c:extLst>
                    <c:strCache>
                      <c:ptCount val="1"/>
                      <c:pt idx="0">
                        <c:v>Usmrc.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GRAFY!$N$106:$N$111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8</c:v>
                      </c:pt>
                      <c:pt idx="1">
                        <c:v>24</c:v>
                      </c:pt>
                      <c:pt idx="2">
                        <c:v>24</c:v>
                      </c:pt>
                      <c:pt idx="3">
                        <c:v>15</c:v>
                      </c:pt>
                      <c:pt idx="4">
                        <c:v>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1FE-409F-BC60-B32FCA8CB3E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GRAFY!$O$105</c15:sqref>
                        </c15:formulaRef>
                      </c:ext>
                    </c:extLst>
                    <c:strCache>
                      <c:ptCount val="1"/>
                      <c:pt idx="0">
                        <c:v>Rozdíl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GRAFY!$O$106:$O$111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-4</c:v>
                      </c:pt>
                      <c:pt idx="1">
                        <c:v>6</c:v>
                      </c:pt>
                      <c:pt idx="2">
                        <c:v>6</c:v>
                      </c:pt>
                      <c:pt idx="3">
                        <c:v>-5</c:v>
                      </c:pt>
                      <c:pt idx="4">
                        <c:v>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1FE-409F-BC60-B32FCA8CB3E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GRAFY!$P$105</c15:sqref>
                        </c15:formulaRef>
                      </c:ext>
                    </c:extLst>
                    <c:strCache>
                      <c:ptCount val="1"/>
                      <c:pt idx="0">
                        <c:v>Tezce zr.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GRAFY!$P$106:$P$111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39</c:v>
                      </c:pt>
                      <c:pt idx="1">
                        <c:v>79</c:v>
                      </c:pt>
                      <c:pt idx="2">
                        <c:v>74</c:v>
                      </c:pt>
                      <c:pt idx="3">
                        <c:v>46</c:v>
                      </c:pt>
                      <c:pt idx="4">
                        <c:v>40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41FE-409F-BC60-B32FCA8CB3E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GRAFY!$Q$105</c15:sqref>
                        </c15:formulaRef>
                      </c:ext>
                    </c:extLst>
                    <c:strCache>
                      <c:ptCount val="1"/>
                      <c:pt idx="0">
                        <c:v>Rozdíl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GRAFY!$M$106:$M$111</c15:sqref>
                        </c15:formulaRef>
                      </c:ext>
                    </c:extLst>
                    <c:strCache>
                      <c:ptCount val="5"/>
                      <c:pt idx="0">
                        <c:v>Dálnice</c:v>
                      </c:pt>
                      <c:pt idx="1">
                        <c:v>I. třída</c:v>
                      </c:pt>
                      <c:pt idx="2">
                        <c:v>II. třída</c:v>
                      </c:pt>
                      <c:pt idx="3">
                        <c:v>III. třída</c:v>
                      </c:pt>
                      <c:pt idx="4">
                        <c:v>MK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GRAFY!$Q$106:$Q$111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11</c:v>
                      </c:pt>
                      <c:pt idx="1">
                        <c:v>6</c:v>
                      </c:pt>
                      <c:pt idx="2">
                        <c:v>-11</c:v>
                      </c:pt>
                      <c:pt idx="3">
                        <c:v>-1</c:v>
                      </c:pt>
                      <c:pt idx="4">
                        <c:v>-6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41FE-409F-BC60-B32FCA8CB3ED}"/>
                  </c:ext>
                </c:extLst>
              </c15:ser>
            </c15:filteredBarSeries>
          </c:ext>
        </c:extLst>
      </c:barChart>
      <c:catAx>
        <c:axId val="187757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87744639"/>
        <c:crosses val="autoZero"/>
        <c:auto val="1"/>
        <c:lblAlgn val="ctr"/>
        <c:lblOffset val="100"/>
        <c:noMultiLvlLbl val="0"/>
      </c:catAx>
      <c:valAx>
        <c:axId val="187744639"/>
        <c:scaling>
          <c:orientation val="minMax"/>
          <c:max val="1000"/>
          <c:min val="-20"/>
        </c:scaling>
        <c:delete val="1"/>
        <c:axPos val="l"/>
        <c:numFmt formatCode="General" sourceLinked="1"/>
        <c:majorTickMark val="none"/>
        <c:minorTickMark val="none"/>
        <c:tickLblPos val="nextTo"/>
        <c:crossAx val="187757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217864923747276E-2"/>
          <c:y val="4.8274853801169589E-2"/>
          <c:w val="0.96956427015250546"/>
          <c:h val="0.91830409356725151"/>
        </c:manualLayout>
      </c:layout>
      <c:lineChart>
        <c:grouping val="standard"/>
        <c:varyColors val="0"/>
        <c:ser>
          <c:idx val="3"/>
          <c:order val="3"/>
          <c:tx>
            <c:strRef>
              <c:f>GRAFY!$D$150</c:f>
              <c:strCache>
                <c:ptCount val="1"/>
                <c:pt idx="0">
                  <c:v>DN</c:v>
                </c:pt>
              </c:strCache>
            </c:strRef>
          </c:tx>
          <c:spPr>
            <a:ln w="28575" cap="rnd">
              <a:solidFill>
                <a:srgbClr val="5B9BD5">
                  <a:lumMod val="50000"/>
                </a:srgbClr>
              </a:solidFill>
              <a:round/>
              <a:headEnd type="oval" w="lg" len="med"/>
              <a:tailEnd type="oval" w="lg" len="med"/>
            </a:ln>
            <a:effectLst/>
          </c:spPr>
          <c:marker>
            <c:symbol val="circle"/>
            <c:size val="7"/>
            <c:spPr>
              <a:solidFill>
                <a:srgbClr val="5B9BD5">
                  <a:lumMod val="50000"/>
                </a:srgbClr>
              </a:solidFill>
              <a:ln w="9525">
                <a:solidFill>
                  <a:schemeClr val="accent4"/>
                </a:solidFill>
                <a:headEnd type="oval"/>
                <a:tailEnd type="oval"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5B9BD5">
                    <a:lumMod val="50000"/>
                  </a:srgbClr>
                </a:solidFill>
                <a:ln w="9525">
                  <a:solidFill>
                    <a:schemeClr val="accent4"/>
                  </a:solidFill>
                  <a:headEnd type="diamond" w="lg" len="med"/>
                  <a:tailEnd type="diamond" w="lg" len="me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EECA-4742-9B83-AE1FBB9DD4F2}"/>
              </c:ext>
            </c:extLst>
          </c:dPt>
          <c:dPt>
            <c:idx val="3"/>
            <c:marker>
              <c:symbol val="circle"/>
              <c:size val="7"/>
              <c:spPr>
                <a:solidFill>
                  <a:srgbClr val="5B9BD5">
                    <a:lumMod val="50000"/>
                  </a:srgbClr>
                </a:solidFill>
                <a:ln w="9525">
                  <a:solidFill>
                    <a:schemeClr val="accent4"/>
                  </a:solidFill>
                  <a:headEnd type="diamond" w="lg" len="med"/>
                  <a:tailEnd type="diamond" w="lg" len="me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EECA-4742-9B83-AE1FBB9DD4F2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5B9BD5">
                    <a:lumMod val="50000"/>
                  </a:srgbClr>
                </a:solidFill>
                <a:ln w="9525">
                  <a:solidFill>
                    <a:schemeClr val="accent4"/>
                  </a:solidFill>
                  <a:headEnd type="oval" w="lg" len="med"/>
                  <a:tailEnd type="oval" w="lg" len="me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A-EECA-4742-9B83-AE1FBB9DD4F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CEBD42A3-3EC8-4D6A-9A28-04D478EE2484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F4644FE8-BF12-47FD-9164-ED7BA53829AE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EECA-4742-9B83-AE1FBB9DD4F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7180AD2-153C-41E3-A8B5-C6B5A039603B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2248848C-7291-4B19-93D7-740B88F4E931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EECA-4742-9B83-AE1FBB9DD4F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CF00CE9-2BF5-4442-BADA-2AA836359DF1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D5F8AFD0-0473-40E0-B436-972AFCF54581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EECA-4742-9B83-AE1FBB9DD4F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1DFE9801-116B-4A6D-83A4-7EDB4D90536E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39AFB23F-AE81-48CE-8BD2-9A6BCD6CE760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EECA-4742-9B83-AE1FBB9DD4F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46DABBC-4F37-4FF7-875C-32361C99B104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6CC6619A-1966-428B-B2BB-ED26C76A7F8A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EECA-4742-9B83-AE1FBB9DD4F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B39E0F9-FFD5-4760-9BF2-71A9B934544A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D6AB5E2D-399D-4780-BE3F-BB9291744427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EECA-4742-9B83-AE1FBB9DD4F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2359E8F-CEF9-4381-A2CD-E4C7447F23C4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5483EA22-42DE-4476-BA97-90C41FB1DA42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EECA-4742-9B83-AE1FBB9DD4F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4FA6EE3-3AAE-4759-95C0-75DDD6E50FC9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9052671D-DE24-4CAA-871F-2FF2DA82D45A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EECA-4742-9B83-AE1FBB9DD4F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8A17268E-F1CF-4250-962C-1891A1111F8D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C9CA14E8-E0E9-4B63-9140-B2BA041C4214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EECA-4742-9B83-AE1FBB9DD4F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3739028-3A81-4703-8135-F3606C983241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3DA57959-91F4-442E-9AFE-1168B0409E87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EECA-4742-9B83-AE1FBB9DD4F2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5DD64B1A-693F-4966-B4ED-8468898F6CE0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6DD92DAC-F0D0-447A-BFAF-F1D9E73EA405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EECA-4742-9B83-AE1FBB9DD4F2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36AFA86F-DD2F-4B7C-89B2-A3AB854F9B8B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89FBD507-4288-4535-97CB-08ECFDACBDBF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EECA-4742-9B83-AE1FBB9DD4F2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C7B520A5-AFFE-4040-84E9-FA44A23550BC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F4FE359F-0960-4C57-AC07-792401ACDA66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EECA-4742-9B83-AE1FBB9DD4F2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03D9A6E3-633E-4DC2-A88E-37439A20D343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32CC9380-BC78-4D99-85DB-D060D5E26BB6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EECA-4742-9B83-AE1FBB9DD4F2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E90E16F4-838B-47F1-9580-002174FEB662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E5A4CA96-31FB-480A-AD8A-EA9F7066A866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EECA-4742-9B83-AE1FBB9DD4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val>
            <c:numRef>
              <c:f>GRAFY!$D$151:$D$165</c:f>
              <c:numCache>
                <c:formatCode>#,##0</c:formatCode>
                <c:ptCount val="15"/>
                <c:pt idx="0">
                  <c:v>11183</c:v>
                </c:pt>
                <c:pt idx="1">
                  <c:v>9870</c:v>
                </c:pt>
                <c:pt idx="2">
                  <c:v>9889</c:v>
                </c:pt>
                <c:pt idx="3">
                  <c:v>10595</c:v>
                </c:pt>
                <c:pt idx="4">
                  <c:v>11266</c:v>
                </c:pt>
                <c:pt idx="5">
                  <c:v>11604</c:v>
                </c:pt>
                <c:pt idx="6">
                  <c:v>12463</c:v>
                </c:pt>
                <c:pt idx="7">
                  <c:v>13833</c:v>
                </c:pt>
                <c:pt idx="8">
                  <c:v>14707</c:v>
                </c:pt>
                <c:pt idx="9">
                  <c:v>14866</c:v>
                </c:pt>
                <c:pt idx="10">
                  <c:v>16014</c:v>
                </c:pt>
                <c:pt idx="11">
                  <c:v>13942</c:v>
                </c:pt>
                <c:pt idx="12">
                  <c:v>14954</c:v>
                </c:pt>
                <c:pt idx="13">
                  <c:v>15127</c:v>
                </c:pt>
                <c:pt idx="14">
                  <c:v>16282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GRAFY!$A$151:$A$165</c15:f>
                <c15:dlblRangeCache>
                  <c:ptCount val="15"/>
                  <c:pt idx="0">
                    <c:v>(2009)</c:v>
                  </c:pt>
                  <c:pt idx="1">
                    <c:v>(2010)</c:v>
                  </c:pt>
                  <c:pt idx="2">
                    <c:v>(2011)</c:v>
                  </c:pt>
                  <c:pt idx="3">
                    <c:v>(2012)</c:v>
                  </c:pt>
                  <c:pt idx="4">
                    <c:v>(2013)</c:v>
                  </c:pt>
                  <c:pt idx="5">
                    <c:v>(2014)</c:v>
                  </c:pt>
                  <c:pt idx="6">
                    <c:v>(2015)</c:v>
                  </c:pt>
                  <c:pt idx="7">
                    <c:v>(2016)</c:v>
                  </c:pt>
                  <c:pt idx="8">
                    <c:v>(2017)</c:v>
                  </c:pt>
                  <c:pt idx="9">
                    <c:v>(2018)</c:v>
                  </c:pt>
                  <c:pt idx="10">
                    <c:v>(2019)</c:v>
                  </c:pt>
                  <c:pt idx="11">
                    <c:v>(2020)</c:v>
                  </c:pt>
                  <c:pt idx="12">
                    <c:v>(2021)</c:v>
                  </c:pt>
                  <c:pt idx="13">
                    <c:v>(2022)</c:v>
                  </c:pt>
                  <c:pt idx="14">
                    <c:v>(2023)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F-EECA-4742-9B83-AE1FBB9DD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3671072"/>
        <c:axId val="1823654432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GRAFY!$A$150</c15:sqref>
                        </c15:formulaRef>
                      </c:ext>
                    </c:extLst>
                    <c:strCache>
                      <c:ptCount val="1"/>
                      <c:pt idx="0">
                        <c:v> 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val>
                  <c:numRef>
                    <c:extLst>
                      <c:ext uri="{02D57815-91ED-43cb-92C2-25804820EDAC}">
                        <c15:formulaRef>
                          <c15:sqref>GRAFY!$A$151:$A$165</c15:sqref>
                        </c15:formulaRef>
                      </c:ext>
                    </c:extLst>
                    <c:numCache>
                      <c:formatCode>@</c:formatCode>
                      <c:ptCount val="15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0-EECA-4742-9B83-AE1FBB9DD4F2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GRAFY!$B$150</c15:sqref>
                        </c15:formulaRef>
                      </c:ext>
                    </c:extLst>
                    <c:strCache>
                      <c:ptCount val="1"/>
                      <c:pt idx="0">
                        <c:v>Usmceno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GRAFY!$B$151:$B$165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124</c:v>
                      </c:pt>
                      <c:pt idx="1">
                        <c:v>106</c:v>
                      </c:pt>
                      <c:pt idx="2">
                        <c:v>97</c:v>
                      </c:pt>
                      <c:pt idx="3">
                        <c:v>110</c:v>
                      </c:pt>
                      <c:pt idx="4">
                        <c:v>88</c:v>
                      </c:pt>
                      <c:pt idx="5">
                        <c:v>116</c:v>
                      </c:pt>
                      <c:pt idx="6">
                        <c:v>102</c:v>
                      </c:pt>
                      <c:pt idx="7">
                        <c:v>106</c:v>
                      </c:pt>
                      <c:pt idx="8">
                        <c:v>63</c:v>
                      </c:pt>
                      <c:pt idx="9">
                        <c:v>106</c:v>
                      </c:pt>
                      <c:pt idx="10">
                        <c:v>88</c:v>
                      </c:pt>
                      <c:pt idx="11">
                        <c:v>79</c:v>
                      </c:pt>
                      <c:pt idx="12">
                        <c:v>80</c:v>
                      </c:pt>
                      <c:pt idx="13">
                        <c:v>76</c:v>
                      </c:pt>
                      <c:pt idx="14">
                        <c:v>80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1-EECA-4742-9B83-AE1FBB9DD4F2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GRAFY!$C$150</c15:sqref>
                        </c15:formulaRef>
                      </c:ext>
                    </c:extLst>
                    <c:strCache>
                      <c:ptCount val="1"/>
                      <c:pt idx="0">
                        <c:v>TZ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GRAFY!$C$151:$C$165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556</c:v>
                      </c:pt>
                      <c:pt idx="1">
                        <c:v>456</c:v>
                      </c:pt>
                      <c:pt idx="2">
                        <c:v>472</c:v>
                      </c:pt>
                      <c:pt idx="3">
                        <c:v>463</c:v>
                      </c:pt>
                      <c:pt idx="4">
                        <c:v>410</c:v>
                      </c:pt>
                      <c:pt idx="5">
                        <c:v>435</c:v>
                      </c:pt>
                      <c:pt idx="6">
                        <c:v>393</c:v>
                      </c:pt>
                      <c:pt idx="7">
                        <c:v>441</c:v>
                      </c:pt>
                      <c:pt idx="8">
                        <c:v>337</c:v>
                      </c:pt>
                      <c:pt idx="9">
                        <c:v>403</c:v>
                      </c:pt>
                      <c:pt idx="10">
                        <c:v>350</c:v>
                      </c:pt>
                      <c:pt idx="11">
                        <c:v>239</c:v>
                      </c:pt>
                      <c:pt idx="12">
                        <c:v>258</c:v>
                      </c:pt>
                      <c:pt idx="13">
                        <c:v>280</c:v>
                      </c:pt>
                      <c:pt idx="14">
                        <c:v>281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2-EECA-4742-9B83-AE1FBB9DD4F2}"/>
                  </c:ext>
                </c:extLst>
              </c15:ser>
            </c15:filteredLineSeries>
          </c:ext>
        </c:extLst>
      </c:lineChart>
      <c:catAx>
        <c:axId val="1823671072"/>
        <c:scaling>
          <c:orientation val="minMax"/>
        </c:scaling>
        <c:delete val="1"/>
        <c:axPos val="b"/>
        <c:majorTickMark val="none"/>
        <c:minorTickMark val="none"/>
        <c:tickLblPos val="nextTo"/>
        <c:crossAx val="1823654432"/>
        <c:crosses val="autoZero"/>
        <c:auto val="1"/>
        <c:lblAlgn val="ctr"/>
        <c:lblOffset val="100"/>
        <c:noMultiLvlLbl val="0"/>
      </c:catAx>
      <c:valAx>
        <c:axId val="182365443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823671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GRAFY!$B$150</c:f>
              <c:strCache>
                <c:ptCount val="1"/>
                <c:pt idx="0">
                  <c:v>Usmceno</c:v>
                </c:pt>
              </c:strCache>
            </c:strRef>
          </c:tx>
          <c:spPr>
            <a:ln w="28575" cap="rnd">
              <a:solidFill>
                <a:srgbClr val="A36D4F"/>
              </a:solidFill>
              <a:round/>
            </a:ln>
            <a:effectLst/>
          </c:spPr>
          <c:marker>
            <c:symbol val="diamond"/>
            <c:size val="7"/>
            <c:spPr>
              <a:solidFill>
                <a:srgbClr val="A36D4F"/>
              </a:solidFill>
              <a:ln w="9525">
                <a:solidFill>
                  <a:srgbClr val="A36D4F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DD968BC8-7963-4313-A0E2-BD4615B6CF30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4F049E5C-D92D-4BFB-AD3E-B89821978390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DFA5-4C59-AA26-C163B2C673E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98976F2-CE14-49A7-8BD0-28744CFFCAEE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AFAC03DB-5431-4C9F-A3B6-84ACFE1A3560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DFA5-4C59-AA26-C163B2C673E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6F02EFD7-79A8-470A-8D30-77AB5ECD5D33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E225DCF1-746C-4707-93E0-E135D67F0B81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DFA5-4C59-AA26-C163B2C673E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0788356-1625-45EC-9F67-D7E7CC59F684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51CF9C53-F027-4CD7-AE73-85B9A6AD9CA6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DFA5-4C59-AA26-C163B2C673E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966E68D-C061-4A98-8884-9D8E65165837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3E31781A-D3C6-4351-B970-A0D6566CA8B1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DFA5-4C59-AA26-C163B2C673E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91032577-73D8-4A7C-8265-4EEBDC0FA35C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EF5F471C-95BB-45FE-9E98-D70D914E35FF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DFA5-4C59-AA26-C163B2C673E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88054AD7-912C-465A-8D88-96AD50BE3F15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0EE3BE30-B350-4B3C-9AF7-5F087B1D8673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DFA5-4C59-AA26-C163B2C673E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082F0D8-F74C-4FBD-860A-BEA476AE15F7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67967EB2-8C2B-4A5F-A009-049C4536D03F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DFA5-4C59-AA26-C163B2C673EF}"/>
                </c:ext>
              </c:extLst>
            </c:dLbl>
            <c:dLbl>
              <c:idx val="8"/>
              <c:layout>
                <c:manualLayout>
                  <c:x val="-3.113442265795217E-2"/>
                  <c:y val="-9.0403801169590639E-2"/>
                </c:manualLayout>
              </c:layout>
              <c:tx>
                <c:rich>
                  <a:bodyPr/>
                  <a:lstStyle/>
                  <a:p>
                    <a:fld id="{FA244A3E-FD8D-4A63-A35E-9AC809D48B80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C02FB526-B8DF-442C-B313-2BA0CE579003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DFA5-4C59-AA26-C163B2C673E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CE85462-64EA-4AC3-9430-97F967D8BAC1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C39566CE-785A-4C3C-935C-7B4F02527C10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DFA5-4C59-AA26-C163B2C673E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C4E8C4C1-E86F-4337-85D2-9E04BAEE6674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29D3531C-A408-4212-B3DE-3F6211E36FCE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DFA5-4C59-AA26-C163B2C673E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0C10A5C4-1E73-44AC-820F-C81D770B5611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2C7D295E-9845-464E-AB70-E2000FF4BF23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DFA5-4C59-AA26-C163B2C673E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F6CBF459-E93E-4E01-B1EB-FEAA98A5FC5C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6EF7C9F4-9915-41F6-93B0-833D145E2E50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DFA5-4C59-AA26-C163B2C673EF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0530D10E-9D92-44AD-8C6D-C5C5C5F3F5DF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6A40F5D8-270E-46F6-A6C7-C8D0DBE38B80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0-DFA5-4C59-AA26-C163B2C673EF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3372C267-AACD-4460-9672-009145945AE3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4E8232C1-C122-4AB9-9311-E8B6C8F239B7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1-DFA5-4C59-AA26-C163B2C673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GRAFY!$A$151:$A$165</c:f>
              <c:strCache>
                <c:ptCount val="15"/>
                <c:pt idx="0">
                  <c:v>(2009)</c:v>
                </c:pt>
                <c:pt idx="1">
                  <c:v>(2010)</c:v>
                </c:pt>
                <c:pt idx="2">
                  <c:v>(2011)</c:v>
                </c:pt>
                <c:pt idx="3">
                  <c:v>(2012)</c:v>
                </c:pt>
                <c:pt idx="4">
                  <c:v>(2013)</c:v>
                </c:pt>
                <c:pt idx="5">
                  <c:v>(2014)</c:v>
                </c:pt>
                <c:pt idx="6">
                  <c:v>(2015)</c:v>
                </c:pt>
                <c:pt idx="7">
                  <c:v>(2016)</c:v>
                </c:pt>
                <c:pt idx="8">
                  <c:v>(2017)</c:v>
                </c:pt>
                <c:pt idx="9">
                  <c:v>(2018)</c:v>
                </c:pt>
                <c:pt idx="10">
                  <c:v>(2019)</c:v>
                </c:pt>
                <c:pt idx="11">
                  <c:v>(2020)</c:v>
                </c:pt>
                <c:pt idx="12">
                  <c:v>(2021)</c:v>
                </c:pt>
                <c:pt idx="13">
                  <c:v>(2022)</c:v>
                </c:pt>
                <c:pt idx="14">
                  <c:v>(2023)</c:v>
                </c:pt>
              </c:strCache>
            </c:strRef>
          </c:cat>
          <c:val>
            <c:numRef>
              <c:f>GRAFY!$B$151:$B$165</c:f>
              <c:numCache>
                <c:formatCode>General</c:formatCode>
                <c:ptCount val="15"/>
                <c:pt idx="0">
                  <c:v>124</c:v>
                </c:pt>
                <c:pt idx="1">
                  <c:v>106</c:v>
                </c:pt>
                <c:pt idx="2">
                  <c:v>97</c:v>
                </c:pt>
                <c:pt idx="3">
                  <c:v>110</c:v>
                </c:pt>
                <c:pt idx="4">
                  <c:v>88</c:v>
                </c:pt>
                <c:pt idx="5">
                  <c:v>116</c:v>
                </c:pt>
                <c:pt idx="6">
                  <c:v>102</c:v>
                </c:pt>
                <c:pt idx="7">
                  <c:v>106</c:v>
                </c:pt>
                <c:pt idx="8">
                  <c:v>63</c:v>
                </c:pt>
                <c:pt idx="9">
                  <c:v>106</c:v>
                </c:pt>
                <c:pt idx="10">
                  <c:v>88</c:v>
                </c:pt>
                <c:pt idx="11">
                  <c:v>79</c:v>
                </c:pt>
                <c:pt idx="12">
                  <c:v>80</c:v>
                </c:pt>
                <c:pt idx="13">
                  <c:v>76</c:v>
                </c:pt>
                <c:pt idx="14">
                  <c:v>80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GRAFY!$A$151:$A$165</c15:f>
                <c15:dlblRangeCache>
                  <c:ptCount val="15"/>
                  <c:pt idx="0">
                    <c:v>(2009)</c:v>
                  </c:pt>
                  <c:pt idx="1">
                    <c:v>(2010)</c:v>
                  </c:pt>
                  <c:pt idx="2">
                    <c:v>(2011)</c:v>
                  </c:pt>
                  <c:pt idx="3">
                    <c:v>(2012)</c:v>
                  </c:pt>
                  <c:pt idx="4">
                    <c:v>(2013)</c:v>
                  </c:pt>
                  <c:pt idx="5">
                    <c:v>(2014)</c:v>
                  </c:pt>
                  <c:pt idx="6">
                    <c:v>(2015)</c:v>
                  </c:pt>
                  <c:pt idx="7">
                    <c:v>(2016)</c:v>
                  </c:pt>
                  <c:pt idx="8">
                    <c:v>(2017)</c:v>
                  </c:pt>
                  <c:pt idx="9">
                    <c:v>(2018)</c:v>
                  </c:pt>
                  <c:pt idx="10">
                    <c:v>(2019)</c:v>
                  </c:pt>
                  <c:pt idx="11">
                    <c:v>(2020)</c:v>
                  </c:pt>
                  <c:pt idx="12">
                    <c:v>(2021)</c:v>
                  </c:pt>
                  <c:pt idx="13">
                    <c:v>(2022)</c:v>
                  </c:pt>
                  <c:pt idx="14">
                    <c:v>(2023)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DFA5-4C59-AA26-C163B2C673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3680224"/>
        <c:axId val="1823675232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GRAFY!$C$150</c15:sqref>
                        </c15:formulaRef>
                      </c:ext>
                    </c:extLst>
                    <c:strCache>
                      <c:ptCount val="1"/>
                      <c:pt idx="0">
                        <c:v>TZ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GRAFY!$A$151:$A$165</c15:sqref>
                        </c15:formulaRef>
                      </c:ext>
                    </c:extLst>
                    <c:strCache>
                      <c:ptCount val="15"/>
                      <c:pt idx="0">
                        <c:v>(2009)</c:v>
                      </c:pt>
                      <c:pt idx="1">
                        <c:v>(2010)</c:v>
                      </c:pt>
                      <c:pt idx="2">
                        <c:v>(2011)</c:v>
                      </c:pt>
                      <c:pt idx="3">
                        <c:v>(2012)</c:v>
                      </c:pt>
                      <c:pt idx="4">
                        <c:v>(2013)</c:v>
                      </c:pt>
                      <c:pt idx="5">
                        <c:v>(2014)</c:v>
                      </c:pt>
                      <c:pt idx="6">
                        <c:v>(2015)</c:v>
                      </c:pt>
                      <c:pt idx="7">
                        <c:v>(2016)</c:v>
                      </c:pt>
                      <c:pt idx="8">
                        <c:v>(2017)</c:v>
                      </c:pt>
                      <c:pt idx="9">
                        <c:v>(2018)</c:v>
                      </c:pt>
                      <c:pt idx="10">
                        <c:v>(2019)</c:v>
                      </c:pt>
                      <c:pt idx="11">
                        <c:v>(2020)</c:v>
                      </c:pt>
                      <c:pt idx="12">
                        <c:v>(2021)</c:v>
                      </c:pt>
                      <c:pt idx="13">
                        <c:v>(2022)</c:v>
                      </c:pt>
                      <c:pt idx="14">
                        <c:v>(2023)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GRAFY!$C$151:$C$165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556</c:v>
                      </c:pt>
                      <c:pt idx="1">
                        <c:v>456</c:v>
                      </c:pt>
                      <c:pt idx="2">
                        <c:v>472</c:v>
                      </c:pt>
                      <c:pt idx="3">
                        <c:v>463</c:v>
                      </c:pt>
                      <c:pt idx="4">
                        <c:v>410</c:v>
                      </c:pt>
                      <c:pt idx="5">
                        <c:v>435</c:v>
                      </c:pt>
                      <c:pt idx="6">
                        <c:v>393</c:v>
                      </c:pt>
                      <c:pt idx="7">
                        <c:v>441</c:v>
                      </c:pt>
                      <c:pt idx="8">
                        <c:v>337</c:v>
                      </c:pt>
                      <c:pt idx="9">
                        <c:v>403</c:v>
                      </c:pt>
                      <c:pt idx="10">
                        <c:v>350</c:v>
                      </c:pt>
                      <c:pt idx="11">
                        <c:v>239</c:v>
                      </c:pt>
                      <c:pt idx="12">
                        <c:v>258</c:v>
                      </c:pt>
                      <c:pt idx="13">
                        <c:v>280</c:v>
                      </c:pt>
                      <c:pt idx="14">
                        <c:v>281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DFA5-4C59-AA26-C163B2C673EF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GRAFY!$D$150</c15:sqref>
                        </c15:formulaRef>
                      </c:ext>
                    </c:extLst>
                    <c:strCache>
                      <c:ptCount val="1"/>
                      <c:pt idx="0">
                        <c:v>DN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GRAFY!$A$151:$A$165</c15:sqref>
                        </c15:formulaRef>
                      </c:ext>
                    </c:extLst>
                    <c:strCache>
                      <c:ptCount val="15"/>
                      <c:pt idx="0">
                        <c:v>(2009)</c:v>
                      </c:pt>
                      <c:pt idx="1">
                        <c:v>(2010)</c:v>
                      </c:pt>
                      <c:pt idx="2">
                        <c:v>(2011)</c:v>
                      </c:pt>
                      <c:pt idx="3">
                        <c:v>(2012)</c:v>
                      </c:pt>
                      <c:pt idx="4">
                        <c:v>(2013)</c:v>
                      </c:pt>
                      <c:pt idx="5">
                        <c:v>(2014)</c:v>
                      </c:pt>
                      <c:pt idx="6">
                        <c:v>(2015)</c:v>
                      </c:pt>
                      <c:pt idx="7">
                        <c:v>(2016)</c:v>
                      </c:pt>
                      <c:pt idx="8">
                        <c:v>(2017)</c:v>
                      </c:pt>
                      <c:pt idx="9">
                        <c:v>(2018)</c:v>
                      </c:pt>
                      <c:pt idx="10">
                        <c:v>(2019)</c:v>
                      </c:pt>
                      <c:pt idx="11">
                        <c:v>(2020)</c:v>
                      </c:pt>
                      <c:pt idx="12">
                        <c:v>(2021)</c:v>
                      </c:pt>
                      <c:pt idx="13">
                        <c:v>(2022)</c:v>
                      </c:pt>
                      <c:pt idx="14">
                        <c:v>(2023)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GRAFY!$D$151:$D$165</c15:sqref>
                        </c15:formulaRef>
                      </c:ext>
                    </c:extLst>
                    <c:numCache>
                      <c:formatCode>#,##0</c:formatCode>
                      <c:ptCount val="15"/>
                      <c:pt idx="0">
                        <c:v>11183</c:v>
                      </c:pt>
                      <c:pt idx="1">
                        <c:v>9870</c:v>
                      </c:pt>
                      <c:pt idx="2">
                        <c:v>9889</c:v>
                      </c:pt>
                      <c:pt idx="3">
                        <c:v>10595</c:v>
                      </c:pt>
                      <c:pt idx="4">
                        <c:v>11266</c:v>
                      </c:pt>
                      <c:pt idx="5">
                        <c:v>11604</c:v>
                      </c:pt>
                      <c:pt idx="6">
                        <c:v>12463</c:v>
                      </c:pt>
                      <c:pt idx="7">
                        <c:v>13833</c:v>
                      </c:pt>
                      <c:pt idx="8">
                        <c:v>14707</c:v>
                      </c:pt>
                      <c:pt idx="9">
                        <c:v>14866</c:v>
                      </c:pt>
                      <c:pt idx="10">
                        <c:v>16014</c:v>
                      </c:pt>
                      <c:pt idx="11">
                        <c:v>13942</c:v>
                      </c:pt>
                      <c:pt idx="12">
                        <c:v>14954</c:v>
                      </c:pt>
                      <c:pt idx="13">
                        <c:v>15127</c:v>
                      </c:pt>
                      <c:pt idx="14">
                        <c:v>16282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DFA5-4C59-AA26-C163B2C673EF}"/>
                  </c:ext>
                </c:extLst>
              </c15:ser>
            </c15:filteredLineSeries>
          </c:ext>
        </c:extLst>
      </c:lineChart>
      <c:catAx>
        <c:axId val="1823680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23675232"/>
        <c:crosses val="autoZero"/>
        <c:auto val="1"/>
        <c:lblAlgn val="ctr"/>
        <c:lblOffset val="100"/>
        <c:noMultiLvlLbl val="0"/>
      </c:catAx>
      <c:valAx>
        <c:axId val="182367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3680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217864923747276E-2"/>
          <c:y val="4.8274853801169589E-2"/>
          <c:w val="0.96956427015250546"/>
          <c:h val="0.91830409356725151"/>
        </c:manualLayout>
      </c:layout>
      <c:lineChart>
        <c:grouping val="standard"/>
        <c:varyColors val="0"/>
        <c:ser>
          <c:idx val="1"/>
          <c:order val="1"/>
          <c:tx>
            <c:strRef>
              <c:f>GRAFY!$C$150</c:f>
              <c:strCache>
                <c:ptCount val="1"/>
                <c:pt idx="0">
                  <c:v>TZ</c:v>
                </c:pt>
              </c:strCache>
            </c:strRef>
          </c:tx>
          <c:spPr>
            <a:ln w="28575" cap="rnd">
              <a:solidFill>
                <a:srgbClr val="DAA930"/>
              </a:solidFill>
              <a:round/>
            </a:ln>
            <a:effectLst/>
          </c:spPr>
          <c:marker>
            <c:symbol val="triangle"/>
            <c:size val="7"/>
            <c:spPr>
              <a:solidFill>
                <a:srgbClr val="DAA930"/>
              </a:solidFill>
              <a:ln w="9525">
                <a:solidFill>
                  <a:srgbClr val="DAA930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A289A8B3-7E2B-4F54-978A-E62368F2A7FA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E8A495BC-591F-463B-8718-0AD86D376165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FE4E-49D7-9C9E-DB5D8A9E2FA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7B60BF6-44D2-4341-918C-E0D378410DB2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907CAAAE-71DD-4536-80D7-5E70EE2DE609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FE4E-49D7-9C9E-DB5D8A9E2FA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2C617BD-06C4-46C1-BBCF-6E0F5BF63293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6E8A4024-6775-4721-A41F-A502A25D68FE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FE4E-49D7-9C9E-DB5D8A9E2FA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C5B3495-97DB-4910-96B8-63A8F6774919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84C7DD2C-F667-4080-9D2F-E84E22F27E84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FE4E-49D7-9C9E-DB5D8A9E2FA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2953FA6-5CDB-44D4-8FF1-73F1AB633FF5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4342C280-0162-4107-8C15-E1A8754E51CF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FE4E-49D7-9C9E-DB5D8A9E2FA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97E3E3A-2F14-4568-ACC8-658742D902B6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43F541F3-582E-4770-AA16-3A8696E9E9AF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FE4E-49D7-9C9E-DB5D8A9E2FA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37ACADC4-3E2E-46A3-90CD-54ED8A97B269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E3B90F74-E969-4C1B-AC07-87A332E5A979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FE4E-49D7-9C9E-DB5D8A9E2FA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5BA11E60-FA14-4CD1-9DB7-34910F0EEBB9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32A8C607-80FB-4D12-8754-F9EA1CD74411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FE4E-49D7-9C9E-DB5D8A9E2FA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9CF24DE2-74EE-482F-A1A0-63D1017711A1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7B52858D-A91E-4D20-8F92-D7F91656BCF4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FE4E-49D7-9C9E-DB5D8A9E2FA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2C31DE6-FB89-4173-9406-6C6D9DED076A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A4329E9E-9A31-43FA-86D2-3A32C13CCB57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FE4E-49D7-9C9E-DB5D8A9E2FA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EB75A7BE-6274-4916-9AE7-203EE5612AAE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C1B9C927-5EB5-4B70-835B-5CA2237114C8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FE4E-49D7-9C9E-DB5D8A9E2FA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7044BB08-2074-430A-9A16-9F30F4658DB7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A84E06D4-0016-48DA-AFAA-D185EF2E7B41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FE4E-49D7-9C9E-DB5D8A9E2FA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49E46C4A-B4CF-4233-9FDC-95AD35FA8E85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3DAA4892-F9FC-4E4A-AA59-4F3C256BA735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FE4E-49D7-9C9E-DB5D8A9E2FAF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612EF433-B90B-4695-9F34-95B806C78DFC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79ED698F-087F-4422-8DD0-FAC09C329223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FE4E-49D7-9C9E-DB5D8A9E2FAF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267F00CE-28A1-4A83-B89D-786A5C25D24E}" type="CELLRANGE">
                      <a:rPr lang="en-US"/>
                      <a:pPr/>
                      <a:t>[OBLAST BUNĚK]</a:t>
                    </a:fld>
                    <a:endParaRPr lang="en-US" baseline="0"/>
                  </a:p>
                  <a:p>
                    <a:fld id="{B4B8142E-1DC6-468E-8D3E-27306826FBEB}" type="VALUE">
                      <a:rPr lang="en-US"/>
                      <a:pPr/>
                      <a:t>[HODNOTA]</a:t>
                    </a:fld>
                    <a:endParaRPr lang="cs-CZ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FE4E-49D7-9C9E-DB5D8A9E2F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GRAFY!$A$151:$A$165</c:f>
              <c:strCache>
                <c:ptCount val="15"/>
                <c:pt idx="0">
                  <c:v>(2009)</c:v>
                </c:pt>
                <c:pt idx="1">
                  <c:v>(2010)</c:v>
                </c:pt>
                <c:pt idx="2">
                  <c:v>(2011)</c:v>
                </c:pt>
                <c:pt idx="3">
                  <c:v>(2012)</c:v>
                </c:pt>
                <c:pt idx="4">
                  <c:v>(2013)</c:v>
                </c:pt>
                <c:pt idx="5">
                  <c:v>(2014)</c:v>
                </c:pt>
                <c:pt idx="6">
                  <c:v>(2015)</c:v>
                </c:pt>
                <c:pt idx="7">
                  <c:v>(2016)</c:v>
                </c:pt>
                <c:pt idx="8">
                  <c:v>(2017)</c:v>
                </c:pt>
                <c:pt idx="9">
                  <c:v>(2018)</c:v>
                </c:pt>
                <c:pt idx="10">
                  <c:v>(2019)</c:v>
                </c:pt>
                <c:pt idx="11">
                  <c:v>(2020)</c:v>
                </c:pt>
                <c:pt idx="12">
                  <c:v>(2021)</c:v>
                </c:pt>
                <c:pt idx="13">
                  <c:v>(2022)</c:v>
                </c:pt>
                <c:pt idx="14">
                  <c:v>(2023)</c:v>
                </c:pt>
              </c:strCache>
            </c:strRef>
          </c:cat>
          <c:val>
            <c:numRef>
              <c:f>GRAFY!$C$151:$C$165</c:f>
              <c:numCache>
                <c:formatCode>General</c:formatCode>
                <c:ptCount val="15"/>
                <c:pt idx="0">
                  <c:v>556</c:v>
                </c:pt>
                <c:pt idx="1">
                  <c:v>456</c:v>
                </c:pt>
                <c:pt idx="2">
                  <c:v>472</c:v>
                </c:pt>
                <c:pt idx="3">
                  <c:v>463</c:v>
                </c:pt>
                <c:pt idx="4">
                  <c:v>410</c:v>
                </c:pt>
                <c:pt idx="5">
                  <c:v>435</c:v>
                </c:pt>
                <c:pt idx="6">
                  <c:v>393</c:v>
                </c:pt>
                <c:pt idx="7">
                  <c:v>441</c:v>
                </c:pt>
                <c:pt idx="8">
                  <c:v>337</c:v>
                </c:pt>
                <c:pt idx="9">
                  <c:v>403</c:v>
                </c:pt>
                <c:pt idx="10">
                  <c:v>350</c:v>
                </c:pt>
                <c:pt idx="11">
                  <c:v>239</c:v>
                </c:pt>
                <c:pt idx="12">
                  <c:v>258</c:v>
                </c:pt>
                <c:pt idx="13">
                  <c:v>280</c:v>
                </c:pt>
                <c:pt idx="14">
                  <c:v>281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GRAFY!$A$151:$A$165</c15:f>
                <c15:dlblRangeCache>
                  <c:ptCount val="15"/>
                  <c:pt idx="0">
                    <c:v>(2009)</c:v>
                  </c:pt>
                  <c:pt idx="1">
                    <c:v>(2010)</c:v>
                  </c:pt>
                  <c:pt idx="2">
                    <c:v>(2011)</c:v>
                  </c:pt>
                  <c:pt idx="3">
                    <c:v>(2012)</c:v>
                  </c:pt>
                  <c:pt idx="4">
                    <c:v>(2013)</c:v>
                  </c:pt>
                  <c:pt idx="5">
                    <c:v>(2014)</c:v>
                  </c:pt>
                  <c:pt idx="6">
                    <c:v>(2015)</c:v>
                  </c:pt>
                  <c:pt idx="7">
                    <c:v>(2016)</c:v>
                  </c:pt>
                  <c:pt idx="8">
                    <c:v>(2017)</c:v>
                  </c:pt>
                  <c:pt idx="9">
                    <c:v>(2018)</c:v>
                  </c:pt>
                  <c:pt idx="10">
                    <c:v>(2019)</c:v>
                  </c:pt>
                  <c:pt idx="11">
                    <c:v>(2020)</c:v>
                  </c:pt>
                  <c:pt idx="12">
                    <c:v>(2021)</c:v>
                  </c:pt>
                  <c:pt idx="13">
                    <c:v>(2022)</c:v>
                  </c:pt>
                  <c:pt idx="14">
                    <c:v>(2023)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F-FE4E-49D7-9C9E-DB5D8A9E2FA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23683968"/>
        <c:axId val="1823685632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GRAFY!$B$150</c15:sqref>
                        </c15:formulaRef>
                      </c:ext>
                    </c:extLst>
                    <c:strCache>
                      <c:ptCount val="1"/>
                      <c:pt idx="0">
                        <c:v>Usmceno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GRAFY!$A$151:$A$165</c15:sqref>
                        </c15:formulaRef>
                      </c:ext>
                    </c:extLst>
                    <c:strCache>
                      <c:ptCount val="15"/>
                      <c:pt idx="0">
                        <c:v>(2009)</c:v>
                      </c:pt>
                      <c:pt idx="1">
                        <c:v>(2010)</c:v>
                      </c:pt>
                      <c:pt idx="2">
                        <c:v>(2011)</c:v>
                      </c:pt>
                      <c:pt idx="3">
                        <c:v>(2012)</c:v>
                      </c:pt>
                      <c:pt idx="4">
                        <c:v>(2013)</c:v>
                      </c:pt>
                      <c:pt idx="5">
                        <c:v>(2014)</c:v>
                      </c:pt>
                      <c:pt idx="6">
                        <c:v>(2015)</c:v>
                      </c:pt>
                      <c:pt idx="7">
                        <c:v>(2016)</c:v>
                      </c:pt>
                      <c:pt idx="8">
                        <c:v>(2017)</c:v>
                      </c:pt>
                      <c:pt idx="9">
                        <c:v>(2018)</c:v>
                      </c:pt>
                      <c:pt idx="10">
                        <c:v>(2019)</c:v>
                      </c:pt>
                      <c:pt idx="11">
                        <c:v>(2020)</c:v>
                      </c:pt>
                      <c:pt idx="12">
                        <c:v>(2021)</c:v>
                      </c:pt>
                      <c:pt idx="13">
                        <c:v>(2022)</c:v>
                      </c:pt>
                      <c:pt idx="14">
                        <c:v>(2023)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GRAFY!$B$151:$B$165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124</c:v>
                      </c:pt>
                      <c:pt idx="1">
                        <c:v>106</c:v>
                      </c:pt>
                      <c:pt idx="2">
                        <c:v>97</c:v>
                      </c:pt>
                      <c:pt idx="3">
                        <c:v>110</c:v>
                      </c:pt>
                      <c:pt idx="4">
                        <c:v>88</c:v>
                      </c:pt>
                      <c:pt idx="5">
                        <c:v>116</c:v>
                      </c:pt>
                      <c:pt idx="6">
                        <c:v>102</c:v>
                      </c:pt>
                      <c:pt idx="7">
                        <c:v>106</c:v>
                      </c:pt>
                      <c:pt idx="8">
                        <c:v>63</c:v>
                      </c:pt>
                      <c:pt idx="9">
                        <c:v>106</c:v>
                      </c:pt>
                      <c:pt idx="10">
                        <c:v>88</c:v>
                      </c:pt>
                      <c:pt idx="11">
                        <c:v>79</c:v>
                      </c:pt>
                      <c:pt idx="12">
                        <c:v>80</c:v>
                      </c:pt>
                      <c:pt idx="13">
                        <c:v>76</c:v>
                      </c:pt>
                      <c:pt idx="14">
                        <c:v>80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0-FE4E-49D7-9C9E-DB5D8A9E2FAF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GRAFY!$D$150</c15:sqref>
                        </c15:formulaRef>
                      </c:ext>
                    </c:extLst>
                    <c:strCache>
                      <c:ptCount val="1"/>
                      <c:pt idx="0">
                        <c:v>DN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GRAFY!$A$151:$A$165</c15:sqref>
                        </c15:formulaRef>
                      </c:ext>
                    </c:extLst>
                    <c:strCache>
                      <c:ptCount val="15"/>
                      <c:pt idx="0">
                        <c:v>(2009)</c:v>
                      </c:pt>
                      <c:pt idx="1">
                        <c:v>(2010)</c:v>
                      </c:pt>
                      <c:pt idx="2">
                        <c:v>(2011)</c:v>
                      </c:pt>
                      <c:pt idx="3">
                        <c:v>(2012)</c:v>
                      </c:pt>
                      <c:pt idx="4">
                        <c:v>(2013)</c:v>
                      </c:pt>
                      <c:pt idx="5">
                        <c:v>(2014)</c:v>
                      </c:pt>
                      <c:pt idx="6">
                        <c:v>(2015)</c:v>
                      </c:pt>
                      <c:pt idx="7">
                        <c:v>(2016)</c:v>
                      </c:pt>
                      <c:pt idx="8">
                        <c:v>(2017)</c:v>
                      </c:pt>
                      <c:pt idx="9">
                        <c:v>(2018)</c:v>
                      </c:pt>
                      <c:pt idx="10">
                        <c:v>(2019)</c:v>
                      </c:pt>
                      <c:pt idx="11">
                        <c:v>(2020)</c:v>
                      </c:pt>
                      <c:pt idx="12">
                        <c:v>(2021)</c:v>
                      </c:pt>
                      <c:pt idx="13">
                        <c:v>(2022)</c:v>
                      </c:pt>
                      <c:pt idx="14">
                        <c:v>(2023)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GRAFY!$D$151:$D$165</c15:sqref>
                        </c15:formulaRef>
                      </c:ext>
                    </c:extLst>
                    <c:numCache>
                      <c:formatCode>#,##0</c:formatCode>
                      <c:ptCount val="15"/>
                      <c:pt idx="0">
                        <c:v>11183</c:v>
                      </c:pt>
                      <c:pt idx="1">
                        <c:v>9870</c:v>
                      </c:pt>
                      <c:pt idx="2">
                        <c:v>9889</c:v>
                      </c:pt>
                      <c:pt idx="3">
                        <c:v>10595</c:v>
                      </c:pt>
                      <c:pt idx="4">
                        <c:v>11266</c:v>
                      </c:pt>
                      <c:pt idx="5">
                        <c:v>11604</c:v>
                      </c:pt>
                      <c:pt idx="6">
                        <c:v>12463</c:v>
                      </c:pt>
                      <c:pt idx="7">
                        <c:v>13833</c:v>
                      </c:pt>
                      <c:pt idx="8">
                        <c:v>14707</c:v>
                      </c:pt>
                      <c:pt idx="9">
                        <c:v>14866</c:v>
                      </c:pt>
                      <c:pt idx="10">
                        <c:v>16014</c:v>
                      </c:pt>
                      <c:pt idx="11">
                        <c:v>13942</c:v>
                      </c:pt>
                      <c:pt idx="12">
                        <c:v>14954</c:v>
                      </c:pt>
                      <c:pt idx="13">
                        <c:v>15127</c:v>
                      </c:pt>
                      <c:pt idx="14">
                        <c:v>16282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1-FE4E-49D7-9C9E-DB5D8A9E2FAF}"/>
                  </c:ext>
                </c:extLst>
              </c15:ser>
            </c15:filteredLineSeries>
          </c:ext>
        </c:extLst>
      </c:lineChart>
      <c:catAx>
        <c:axId val="18236839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23685632"/>
        <c:crosses val="autoZero"/>
        <c:auto val="1"/>
        <c:lblAlgn val="ctr"/>
        <c:lblOffset val="100"/>
        <c:noMultiLvlLbl val="0"/>
      </c:catAx>
      <c:valAx>
        <c:axId val="1823685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3683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C69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1B-4A4A-AB73-B72B33390AEB}"/>
              </c:ext>
            </c:extLst>
          </c:dPt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1B-4A4A-AB73-B72B33390AEB}"/>
                </c:ext>
              </c:extLst>
            </c:dLbl>
            <c:dLbl>
              <c:idx val="2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1B-4A4A-AB73-B72B33390A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GRAFY!$B$170:$D$170</c:f>
              <c:strCache>
                <c:ptCount val="3"/>
                <c:pt idx="0">
                  <c:v>Celkem hm. škoda</c:v>
                </c:pt>
                <c:pt idx="2">
                  <c:v>Rozdíl</c:v>
                </c:pt>
              </c:strCache>
            </c:strRef>
          </c:cat>
          <c:val>
            <c:numRef>
              <c:f>GRAFY!$B$171:$D$171</c:f>
              <c:numCache>
                <c:formatCode>General</c:formatCode>
                <c:ptCount val="3"/>
                <c:pt idx="0" formatCode="#,##0">
                  <c:v>1408583800</c:v>
                </c:pt>
                <c:pt idx="2" formatCode="#,##0">
                  <c:v>149041900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1B-4A4A-AB73-B72B33390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1677910112"/>
        <c:axId val="1677908448"/>
      </c:barChart>
      <c:catAx>
        <c:axId val="167791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677908448"/>
        <c:crosses val="autoZero"/>
        <c:auto val="1"/>
        <c:lblAlgn val="ctr"/>
        <c:lblOffset val="100"/>
        <c:noMultiLvlLbl val="0"/>
      </c:catAx>
      <c:valAx>
        <c:axId val="1677908448"/>
        <c:scaling>
          <c:orientation val="minMax"/>
          <c:max val="1500000000"/>
          <c:min val="0"/>
        </c:scaling>
        <c:delete val="1"/>
        <c:axPos val="l"/>
        <c:numFmt formatCode="#,##0" sourceLinked="1"/>
        <c:majorTickMark val="none"/>
        <c:minorTickMark val="none"/>
        <c:tickLblPos val="nextTo"/>
        <c:crossAx val="167791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245482667169739"/>
          <c:y val="6.9608874857493647E-2"/>
          <c:w val="0.73839546783625742"/>
          <c:h val="0.88584144523371056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4472C4">
                  <a:lumMod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98-488F-8D07-5754CE70AE9C}"/>
              </c:ext>
            </c:extLst>
          </c:dPt>
          <c:dPt>
            <c:idx val="1"/>
            <c:bubble3D val="0"/>
            <c:explosion val="7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898-488F-8D07-5754CE70AE9C}"/>
              </c:ext>
            </c:extLst>
          </c:dPt>
          <c:dPt>
            <c:idx val="2"/>
            <c:bubble3D val="0"/>
            <c:explosion val="11"/>
            <c:spPr>
              <a:solidFill>
                <a:srgbClr val="4472C4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898-488F-8D07-5754CE70AE9C}"/>
              </c:ext>
            </c:extLst>
          </c:dPt>
          <c:dPt>
            <c:idx val="3"/>
            <c:bubble3D val="0"/>
            <c:explosion val="14"/>
            <c:spPr>
              <a:solidFill>
                <a:srgbClr val="4472C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898-488F-8D07-5754CE70AE9C}"/>
              </c:ext>
            </c:extLst>
          </c:dPt>
          <c:dPt>
            <c:idx val="4"/>
            <c:bubble3D val="0"/>
            <c:explosion val="13"/>
            <c:spPr>
              <a:solidFill>
                <a:srgbClr val="4472C4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898-488F-8D07-5754CE70AE9C}"/>
              </c:ext>
            </c:extLst>
          </c:dPt>
          <c:dPt>
            <c:idx val="5"/>
            <c:bubble3D val="0"/>
            <c:explosion val="5"/>
            <c:spPr>
              <a:solidFill>
                <a:srgbClr val="4472C4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898-488F-8D07-5754CE70AE9C}"/>
              </c:ext>
            </c:extLst>
          </c:dPt>
          <c:dLbls>
            <c:dLbl>
              <c:idx val="0"/>
              <c:layout>
                <c:manualLayout>
                  <c:x val="7.2732111530431488E-4"/>
                  <c:y val="-0.5058118477593616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8-488F-8D07-5754CE70AE9C}"/>
                </c:ext>
              </c:extLst>
            </c:dLbl>
            <c:dLbl>
              <c:idx val="1"/>
              <c:layout>
                <c:manualLayout>
                  <c:x val="8.4152299491902696E-3"/>
                  <c:y val="-0.1041806980619135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98-488F-8D07-5754CE70AE9C}"/>
                </c:ext>
              </c:extLst>
            </c:dLbl>
            <c:dLbl>
              <c:idx val="2"/>
              <c:layout>
                <c:manualLayout>
                  <c:x val="6.6141079746768281E-3"/>
                  <c:y val="-0.1756116811365430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8-488F-8D07-5754CE70AE9C}"/>
                </c:ext>
              </c:extLst>
            </c:dLbl>
            <c:dLbl>
              <c:idx val="3"/>
              <c:layout>
                <c:manualLayout>
                  <c:x val="-8.4219675388959734E-8"/>
                  <c:y val="-0.130969152854512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235163230363548"/>
                      <c:h val="9.00600719109006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C898-488F-8D07-5754CE70AE9C}"/>
                </c:ext>
              </c:extLst>
            </c:dLbl>
            <c:dLbl>
              <c:idx val="4"/>
              <c:layout>
                <c:manualLayout>
                  <c:x val="4.7160659979062991E-2"/>
                  <c:y val="1.65470709462421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67521356004147"/>
                      <c:h val="0.109550556870998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898-488F-8D07-5754CE70AE9C}"/>
                </c:ext>
              </c:extLst>
            </c:dLbl>
            <c:dLbl>
              <c:idx val="5"/>
              <c:layout>
                <c:manualLayout>
                  <c:x val="-9.1706635920870486E-2"/>
                  <c:y val="6.60486275541524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898-488F-8D07-5754CE70AE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GRAFY!$B$219:$B$224</c:f>
              <c:strCache>
                <c:ptCount val="6"/>
                <c:pt idx="0">
                  <c:v>Ridicem nemot.voz.</c:v>
                </c:pt>
                <c:pt idx="1">
                  <c:v>Chodcem</c:v>
                </c:pt>
                <c:pt idx="2">
                  <c:v>Jinym ucastnikem</c:v>
                </c:pt>
                <c:pt idx="3">
                  <c:v>Zavada komunikace</c:v>
                </c:pt>
                <c:pt idx="4">
                  <c:v>Tech zavadou voz.</c:v>
                </c:pt>
                <c:pt idx="5">
                  <c:v>Jine zavineni</c:v>
                </c:pt>
              </c:strCache>
            </c:strRef>
          </c:cat>
          <c:val>
            <c:numRef>
              <c:f>GRAFY!$C$219:$C$224</c:f>
              <c:numCache>
                <c:formatCode>General</c:formatCode>
                <c:ptCount val="6"/>
                <c:pt idx="0">
                  <c:v>349</c:v>
                </c:pt>
                <c:pt idx="1">
                  <c:v>81</c:v>
                </c:pt>
                <c:pt idx="2">
                  <c:v>18</c:v>
                </c:pt>
                <c:pt idx="3">
                  <c:v>45</c:v>
                </c:pt>
                <c:pt idx="4">
                  <c:v>22</c:v>
                </c:pt>
                <c:pt idx="5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898-488F-8D07-5754CE70AE9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5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  <c:userShapes r:id="rId5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248148148148153"/>
          <c:y val="9.166666666666666E-2"/>
          <c:w val="0.71025925925925926"/>
          <c:h val="0.83888888888888891"/>
        </c:manualLayout>
      </c:layout>
      <c:pieChart>
        <c:varyColors val="1"/>
        <c:ser>
          <c:idx val="0"/>
          <c:order val="0"/>
          <c:dPt>
            <c:idx val="0"/>
            <c:bubble3D val="0"/>
            <c:explosion val="13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1B-45EF-8952-9EF11134EA2F}"/>
              </c:ext>
            </c:extLst>
          </c:dPt>
          <c:dPt>
            <c:idx val="1"/>
            <c:bubble3D val="0"/>
            <c:explosion val="8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1B-45EF-8952-9EF11134EA2F}"/>
              </c:ext>
            </c:extLst>
          </c:dPt>
          <c:dPt>
            <c:idx val="2"/>
            <c:bubble3D val="0"/>
            <c:explosion val="5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1B-45EF-8952-9EF11134EA2F}"/>
              </c:ext>
            </c:extLst>
          </c:dPt>
          <c:dLbls>
            <c:dLbl>
              <c:idx val="0"/>
              <c:layout>
                <c:manualLayout>
                  <c:x val="-3.5572037037037034E-2"/>
                  <c:y val="-0.8015019685039369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1B-45EF-8952-9EF11134EA2F}"/>
                </c:ext>
              </c:extLst>
            </c:dLbl>
            <c:dLbl>
              <c:idx val="1"/>
              <c:layout>
                <c:manualLayout>
                  <c:x val="-2.102398148148148E-2"/>
                  <c:y val="-9.749978127734033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1B-45EF-8952-9EF11134EA2F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1B-45EF-8952-9EF11134EA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GRAFY!$B$227:$B$229</c:f>
              <c:strCache>
                <c:ptCount val="3"/>
                <c:pt idx="0">
                  <c:v>Ridicem mot.voz.</c:v>
                </c:pt>
                <c:pt idx="1">
                  <c:v>Lesni zveri, dom. zvir.</c:v>
                </c:pt>
                <c:pt idx="2">
                  <c:v>Nezaviněno řidičem mot. vozidla</c:v>
                </c:pt>
              </c:strCache>
            </c:strRef>
          </c:cat>
          <c:val>
            <c:numRef>
              <c:f>GRAFY!$C$227:$C$229</c:f>
              <c:numCache>
                <c:formatCode>General</c:formatCode>
                <c:ptCount val="3"/>
                <c:pt idx="0">
                  <c:v>12076</c:v>
                </c:pt>
                <c:pt idx="1">
                  <c:v>3630</c:v>
                </c:pt>
                <c:pt idx="2">
                  <c:v>576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B1B-45EF-8952-9EF11134EA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5"/>
      </c:pieChart>
      <c:spPr>
        <a:noFill/>
        <a:ln>
          <a:noFill/>
        </a:ln>
        <a:effectLst>
          <a:softEdge rad="152400"/>
        </a:effectLst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  <c:userShapes r:id="rId5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94444444444444"/>
          <c:y val="0.15637005023640665"/>
          <c:w val="0.81388888888888888"/>
          <c:h val="0.6872598995271868"/>
        </c:manualLayout>
      </c:layout>
      <c:pieChart>
        <c:varyColors val="1"/>
        <c:ser>
          <c:idx val="1"/>
          <c:order val="1"/>
          <c:dPt>
            <c:idx val="0"/>
            <c:bubble3D val="0"/>
            <c:explosion val="7"/>
            <c:spPr>
              <a:solidFill>
                <a:srgbClr val="FFC000">
                  <a:lumMod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FA5-4EFA-89DD-7BC2126C5F2C}"/>
              </c:ext>
            </c:extLst>
          </c:dPt>
          <c:dPt>
            <c:idx val="1"/>
            <c:bubble3D val="0"/>
            <c:explosion val="6"/>
            <c:spPr>
              <a:solidFill>
                <a:srgbClr val="FFC000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FA5-4EFA-89DD-7BC2126C5F2C}"/>
              </c:ext>
            </c:extLst>
          </c:dPt>
          <c:dPt>
            <c:idx val="2"/>
            <c:bubble3D val="0"/>
            <c:explosion val="2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FA5-4EFA-89DD-7BC2126C5F2C}"/>
              </c:ext>
            </c:extLst>
          </c:dPt>
          <c:dPt>
            <c:idx val="3"/>
            <c:bubble3D val="0"/>
            <c:explosion val="13"/>
            <c:spPr>
              <a:solidFill>
                <a:srgbClr val="FFC000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FA5-4EFA-89DD-7BC2126C5F2C}"/>
              </c:ext>
            </c:extLst>
          </c:dPt>
          <c:dLbls>
            <c:dLbl>
              <c:idx val="0"/>
              <c:layout>
                <c:manualLayout>
                  <c:x val="-4.8683289588801297E-2"/>
                  <c:y val="-0.43128250591016548"/>
                </c:manualLayout>
              </c:layout>
              <c:spPr>
                <a:solidFill>
                  <a:srgbClr val="7F6000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18750"/>
                        <a:gd name="adj2" fmla="val -8333"/>
                        <a:gd name="adj3" fmla="val 18750"/>
                        <a:gd name="adj4" fmla="val -16667"/>
                        <a:gd name="adj5" fmla="val 208887"/>
                        <a:gd name="adj6" fmla="val -17294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DFA5-4EFA-89DD-7BC2126C5F2C}"/>
                </c:ext>
              </c:extLst>
            </c:dLbl>
            <c:dLbl>
              <c:idx val="1"/>
              <c:layout>
                <c:manualLayout>
                  <c:x val="0.2633416447944007"/>
                  <c:y val="1.5604683806146572E-3"/>
                </c:manualLayout>
              </c:layout>
              <c:spPr>
                <a:solidFill>
                  <a:srgbClr val="FFE699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DFA5-4EFA-89DD-7BC2126C5F2C}"/>
                </c:ext>
              </c:extLst>
            </c:dLbl>
            <c:dLbl>
              <c:idx val="2"/>
              <c:layout>
                <c:manualLayout>
                  <c:x val="-0.13781211723534559"/>
                  <c:y val="6.4440381205673761E-2"/>
                </c:manualLayout>
              </c:layout>
              <c:spPr>
                <a:solidFill>
                  <a:srgbClr val="FFC000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30462"/>
                        <a:gd name="adj2" fmla="val 101699"/>
                        <a:gd name="adj3" fmla="val 30462"/>
                        <a:gd name="adj4" fmla="val 118373"/>
                        <a:gd name="adj5" fmla="val -141219"/>
                        <a:gd name="adj6" fmla="val 18285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DFA5-4EFA-89DD-7BC2126C5F2C}"/>
                </c:ext>
              </c:extLst>
            </c:dLbl>
            <c:dLbl>
              <c:idx val="3"/>
              <c:layout>
                <c:manualLayout>
                  <c:x val="4.3749999999999997E-2"/>
                  <c:y val="-0.34296006944444446"/>
                </c:manualLayout>
              </c:layout>
              <c:spPr>
                <a:solidFill>
                  <a:srgbClr val="BF9000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36317"/>
                        <a:gd name="adj2" fmla="val 99385"/>
                        <a:gd name="adj3" fmla="val 24606"/>
                        <a:gd name="adj4" fmla="val 113338"/>
                        <a:gd name="adj5" fmla="val 230561"/>
                        <a:gd name="adj6" fmla="val 222163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DFA5-4EFA-89DD-7BC2126C5F2C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accentCallout2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GRAFY!$B$250:$E$250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GRAFY!$B$252:$E$252</c:f>
              <c:numCache>
                <c:formatCode>General</c:formatCode>
                <c:ptCount val="4"/>
                <c:pt idx="0">
                  <c:v>323</c:v>
                </c:pt>
                <c:pt idx="1">
                  <c:v>11</c:v>
                </c:pt>
                <c:pt idx="2">
                  <c:v>35</c:v>
                </c:pt>
                <c:pt idx="3">
                  <c:v>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A5-4EFA-89DD-7BC2126C5F2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DFA5-4EFA-89DD-7BC2126C5F2C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DFA5-4EFA-89DD-7BC2126C5F2C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E-DFA5-4EFA-89DD-7BC2126C5F2C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0-DFA5-4EFA-89DD-7BC2126C5F2C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GRAFY!$B$250:$E$250</c15:sqref>
                        </c15:formulaRef>
                      </c:ext>
                    </c:extLst>
                    <c:strCache>
                      <c:ptCount val="4"/>
                      <c:pt idx="0">
                        <c:v>Počet DN</c:v>
                      </c:pt>
                      <c:pt idx="1">
                        <c:v>Usmrceno</c:v>
                      </c:pt>
                      <c:pt idx="2">
                        <c:v>Těžce zraněno</c:v>
                      </c:pt>
                      <c:pt idx="3">
                        <c:v>Lehce zraněno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GRAFY!$B$251:$E$251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81</c:v>
                      </c:pt>
                      <c:pt idx="1">
                        <c:v>2</c:v>
                      </c:pt>
                      <c:pt idx="2">
                        <c:v>14</c:v>
                      </c:pt>
                      <c:pt idx="3">
                        <c:v>63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1-DFA5-4EFA-89DD-7BC2126C5F2C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808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CC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86-4B43-90DB-34271FD80E4D}"/>
              </c:ext>
            </c:extLst>
          </c:dPt>
          <c:dPt>
            <c:idx val="2"/>
            <c:invertIfNegative val="0"/>
            <c:bubble3D val="0"/>
            <c:spPr>
              <a:pattFill prst="wdDnDiag">
                <a:fgClr>
                  <a:srgbClr val="009999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386-4B43-90DB-34271FD80E4D}"/>
              </c:ext>
            </c:extLst>
          </c:dPt>
          <c:dLbls>
            <c:dLbl>
              <c:idx val="0"/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4386-4B43-90DB-34271FD80E4D}"/>
                </c:ext>
              </c:extLst>
            </c:dLbl>
            <c:dLbl>
              <c:idx val="1"/>
              <c:layout>
                <c:manualLayout>
                  <c:x val="6.9156293222683268E-2"/>
                  <c:y val="-1.3611371595924187E-2"/>
                </c:manualLayout>
              </c:layout>
              <c:spPr>
                <a:solidFill>
                  <a:sysClr val="window" lastClr="FFFFFF"/>
                </a:solidFill>
                <a:ln w="15875">
                  <a:solidFill>
                    <a:srgbClr val="00CC99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CC99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4386-4B43-90DB-34271FD80E4D}"/>
                </c:ext>
              </c:extLst>
            </c:dLbl>
            <c:dLbl>
              <c:idx val="2"/>
              <c:spPr>
                <a:solidFill>
                  <a:schemeClr val="lt1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4386-4B43-90DB-34271FD80E4D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GRAFY!$M$3:$M$5</c:f>
              <c:strCache>
                <c:ptCount val="3"/>
                <c:pt idx="0">
                  <c:v>Rok 2023</c:v>
                </c:pt>
                <c:pt idx="1">
                  <c:v>Rozdíl</c:v>
                </c:pt>
                <c:pt idx="2">
                  <c:v>Rok 2022</c:v>
                </c:pt>
              </c:strCache>
            </c:strRef>
          </c:cat>
          <c:val>
            <c:numRef>
              <c:f>GRAFY!$N$3:$N$5</c:f>
              <c:numCache>
                <c:formatCode>#,##0</c:formatCode>
                <c:ptCount val="3"/>
                <c:pt idx="0">
                  <c:v>1457</c:v>
                </c:pt>
                <c:pt idx="1">
                  <c:v>-10</c:v>
                </c:pt>
                <c:pt idx="2">
                  <c:v>1467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386-4B43-90DB-34271FD80E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2"/>
        <c:axId val="178055951"/>
        <c:axId val="183762015"/>
      </c:barChart>
      <c:catAx>
        <c:axId val="178055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83762015"/>
        <c:crosses val="autoZero"/>
        <c:auto val="1"/>
        <c:lblAlgn val="ctr"/>
        <c:lblOffset val="500"/>
        <c:noMultiLvlLbl val="0"/>
      </c:catAx>
      <c:valAx>
        <c:axId val="183762015"/>
        <c:scaling>
          <c:orientation val="minMax"/>
          <c:max val="1500"/>
        </c:scaling>
        <c:delete val="1"/>
        <c:axPos val="l"/>
        <c:numFmt formatCode="#,##0" sourceLinked="1"/>
        <c:majorTickMark val="none"/>
        <c:minorTickMark val="none"/>
        <c:tickLblPos val="nextTo"/>
        <c:crossAx val="17805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967711301044638"/>
          <c:y val="5.0193798449612401E-2"/>
          <c:w val="0.63713200379867041"/>
          <c:h val="0.86679586563307476"/>
        </c:manualLayout>
      </c:layout>
      <c:pieChart>
        <c:varyColors val="1"/>
        <c:ser>
          <c:idx val="0"/>
          <c:order val="0"/>
          <c:explosion val="35"/>
          <c:dPt>
            <c:idx val="0"/>
            <c:bubble3D val="0"/>
            <c:explosion val="20"/>
            <c:spPr>
              <a:solidFill>
                <a:srgbClr val="ED7D31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EE-4D2E-A820-E9E86CDD47F9}"/>
              </c:ext>
            </c:extLst>
          </c:dPt>
          <c:dPt>
            <c:idx val="1"/>
            <c:bubble3D val="0"/>
            <c:explosion val="23"/>
            <c:spPr>
              <a:solidFill>
                <a:srgbClr val="ED7D31">
                  <a:lumMod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EE-4D2E-A820-E9E86CDD47F9}"/>
              </c:ext>
            </c:extLst>
          </c:dPt>
          <c:dPt>
            <c:idx val="2"/>
            <c:bubble3D val="0"/>
            <c:explosion val="20"/>
            <c:spPr>
              <a:solidFill>
                <a:srgbClr val="ED7D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EE-4D2E-A820-E9E86CDD47F9}"/>
              </c:ext>
            </c:extLst>
          </c:dPt>
          <c:dPt>
            <c:idx val="3"/>
            <c:bubble3D val="0"/>
            <c:explosion val="10"/>
            <c:spPr>
              <a:solidFill>
                <a:srgbClr val="ED7D31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EE-4D2E-A820-E9E86CDD47F9}"/>
              </c:ext>
            </c:extLst>
          </c:dPt>
          <c:dLbls>
            <c:dLbl>
              <c:idx val="0"/>
              <c:layout>
                <c:manualLayout>
                  <c:x val="-4.2000356125356124E-2"/>
                  <c:y val="-0.40395316537467701"/>
                </c:manualLayout>
              </c:layout>
              <c:spPr>
                <a:solidFill>
                  <a:srgbClr val="F4B183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18750"/>
                        <a:gd name="adj2" fmla="val -8333"/>
                        <a:gd name="adj3" fmla="val 18750"/>
                        <a:gd name="adj4" fmla="val -16667"/>
                        <a:gd name="adj5" fmla="val 188718"/>
                        <a:gd name="adj6" fmla="val -114223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12EE-4D2E-A820-E9E86CDD47F9}"/>
                </c:ext>
              </c:extLst>
            </c:dLbl>
            <c:dLbl>
              <c:idx val="1"/>
              <c:layout>
                <c:manualLayout>
                  <c:x val="0.30394147673314342"/>
                  <c:y val="-4.0761627906976745E-2"/>
                </c:manualLayout>
              </c:layout>
              <c:spPr>
                <a:solidFill>
                  <a:srgbClr val="843C0C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18750"/>
                        <a:gd name="adj2" fmla="val -8333"/>
                        <a:gd name="adj3" fmla="val 18750"/>
                        <a:gd name="adj4" fmla="val -16667"/>
                        <a:gd name="adj5" fmla="val 21401"/>
                        <a:gd name="adj6" fmla="val -168595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12EE-4D2E-A820-E9E86CDD47F9}"/>
                </c:ext>
              </c:extLst>
            </c:dLbl>
            <c:dLbl>
              <c:idx val="2"/>
              <c:layout>
                <c:manualLayout>
                  <c:x val="-0.16215147198480531"/>
                  <c:y val="-8.0576227390180874E-2"/>
                </c:manualLayout>
              </c:layout>
              <c:spPr>
                <a:solidFill>
                  <a:srgbClr val="ED7D31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12894"/>
                        <a:gd name="adj2" fmla="val 100449"/>
                        <a:gd name="adj3" fmla="val 9966"/>
                        <a:gd name="adj4" fmla="val 108370"/>
                        <a:gd name="adj5" fmla="val 16040"/>
                        <a:gd name="adj6" fmla="val 164476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12EE-4D2E-A820-E9E86CDD47F9}"/>
                </c:ext>
              </c:extLst>
            </c:dLbl>
            <c:dLbl>
              <c:idx val="3"/>
              <c:layout>
                <c:manualLayout>
                  <c:x val="-3.2570631528964861E-2"/>
                  <c:y val="-0.21028068475452197"/>
                </c:manualLayout>
              </c:layout>
              <c:spPr>
                <a:solidFill>
                  <a:srgbClr val="F8CBAD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2">
                      <a:avLst>
                        <a:gd name="adj1" fmla="val 21678"/>
                        <a:gd name="adj2" fmla="val 99384"/>
                        <a:gd name="adj3" fmla="val 15822"/>
                        <a:gd name="adj4" fmla="val 113337"/>
                        <a:gd name="adj5" fmla="val 120335"/>
                        <a:gd name="adj6" fmla="val 186570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12EE-4D2E-A820-E9E86CDD47F9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accentCallout2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GRAFY!$B$250:$E$250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GRAFY!$B$251:$E$251</c:f>
              <c:numCache>
                <c:formatCode>General</c:formatCode>
                <c:ptCount val="4"/>
                <c:pt idx="0">
                  <c:v>81</c:v>
                </c:pt>
                <c:pt idx="1">
                  <c:v>2</c:v>
                </c:pt>
                <c:pt idx="2">
                  <c:v>14</c:v>
                </c:pt>
                <c:pt idx="3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2EE-4D2E-A820-E9E86CDD47F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12EE-4D2E-A820-E9E86CDD47F9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12EE-4D2E-A820-E9E86CDD47F9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E-12EE-4D2E-A820-E9E86CDD47F9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0-12EE-4D2E-A820-E9E86CDD47F9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GRAFY!$B$250:$E$250</c15:sqref>
                        </c15:formulaRef>
                      </c:ext>
                    </c:extLst>
                    <c:strCache>
                      <c:ptCount val="4"/>
                      <c:pt idx="0">
                        <c:v>Počet DN</c:v>
                      </c:pt>
                      <c:pt idx="1">
                        <c:v>Usmrceno</c:v>
                      </c:pt>
                      <c:pt idx="2">
                        <c:v>Těžce zraněno</c:v>
                      </c:pt>
                      <c:pt idx="3">
                        <c:v>Lehce zraněno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GRAFY!$B$252:$E$252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323</c:v>
                      </c:pt>
                      <c:pt idx="1">
                        <c:v>11</c:v>
                      </c:pt>
                      <c:pt idx="2">
                        <c:v>35</c:v>
                      </c:pt>
                      <c:pt idx="3">
                        <c:v>277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1-12EE-4D2E-A820-E9E86CDD47F9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5"/>
            <c:spPr>
              <a:solidFill>
                <a:srgbClr val="44546A">
                  <a:lumMod val="60000"/>
                  <a:lumOff val="4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C28-4ECF-AA4B-D3C6312117F4}"/>
              </c:ext>
            </c:extLst>
          </c:dPt>
          <c:dPt>
            <c:idx val="1"/>
            <c:bubble3D val="0"/>
            <c:explosion val="16"/>
            <c:spPr>
              <a:solidFill>
                <a:srgbClr val="44546A">
                  <a:lumMod val="75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C28-4ECF-AA4B-D3C6312117F4}"/>
              </c:ext>
            </c:extLst>
          </c:dPt>
          <c:dPt>
            <c:idx val="2"/>
            <c:bubble3D val="0"/>
            <c:explosion val="12"/>
            <c:spPr>
              <a:solidFill>
                <a:srgbClr val="44546A">
                  <a:lumMod val="40000"/>
                  <a:lumOff val="6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C28-4ECF-AA4B-D3C6312117F4}"/>
              </c:ext>
            </c:extLst>
          </c:dPt>
          <c:dPt>
            <c:idx val="3"/>
            <c:bubble3D val="0"/>
            <c:explosion val="10"/>
            <c:spPr>
              <a:solidFill>
                <a:srgbClr val="44546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C28-4ECF-AA4B-D3C6312117F4}"/>
              </c:ext>
            </c:extLst>
          </c:dPt>
          <c:dLbls>
            <c:dLbl>
              <c:idx val="0"/>
              <c:layout>
                <c:manualLayout>
                  <c:x val="-0.22587929656274983"/>
                  <c:y val="-0.11269801784727157"/>
                </c:manualLayout>
              </c:layout>
              <c:spPr>
                <a:noFill/>
                <a:ln w="19050">
                  <a:solidFill>
                    <a:sysClr val="window" lastClr="FFFFFF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hexagon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605815347721825"/>
                      <c:h val="0.1059336255231777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C28-4ECF-AA4B-D3C6312117F4}"/>
                </c:ext>
              </c:extLst>
            </c:dLbl>
            <c:dLbl>
              <c:idx val="1"/>
              <c:layout>
                <c:manualLayout>
                  <c:x val="0.10376558752997601"/>
                  <c:y val="4.6728954434178224E-2"/>
                </c:manualLayout>
              </c:layout>
              <c:spPr>
                <a:solidFill>
                  <a:srgbClr val="28303E"/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/>
              </c:spPr>
              <c:txPr>
                <a:bodyPr rot="-540000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homePlate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043485211830534"/>
                      <c:h val="6.7196162046908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C28-4ECF-AA4B-D3C6312117F4}"/>
                </c:ext>
              </c:extLst>
            </c:dLbl>
            <c:dLbl>
              <c:idx val="2"/>
              <c:layout>
                <c:manualLayout>
                  <c:x val="-1.0014988009592326E-2"/>
                  <c:y val="-6.5372542051646528E-3"/>
                </c:manualLayout>
              </c:layout>
              <c:spPr>
                <a:solidFill>
                  <a:srgbClr val="ABB7C7"/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/>
              </c:spPr>
              <c:txPr>
                <a:bodyPr rot="-222000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homePlate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558892885691446"/>
                      <c:h val="9.46383163547342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C28-4ECF-AA4B-D3C6312117F4}"/>
                </c:ext>
              </c:extLst>
            </c:dLbl>
            <c:dLbl>
              <c:idx val="3"/>
              <c:layout>
                <c:manualLayout>
                  <c:x val="0.16496802557953638"/>
                  <c:y val="3.0422589433783464E-2"/>
                </c:manualLayout>
              </c:layout>
              <c:spPr>
                <a:noFill/>
                <a:ln w="19050">
                  <a:solidFill>
                    <a:sysClr val="window" lastClr="FFFFFF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hexagon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66259792166267"/>
                      <c:h val="0.135825238884940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DC28-4ECF-AA4B-D3C6312117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GRAFY!$C$267:$F$267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GRAFY!$C$268:$F$268</c:f>
              <c:numCache>
                <c:formatCode>General</c:formatCode>
                <c:ptCount val="4"/>
                <c:pt idx="0">
                  <c:v>465</c:v>
                </c:pt>
                <c:pt idx="1">
                  <c:v>6</c:v>
                </c:pt>
                <c:pt idx="2">
                  <c:v>33</c:v>
                </c:pt>
                <c:pt idx="3">
                  <c:v>359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28-4ECF-AA4B-D3C6312117F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21"/>
            <c:spPr>
              <a:solidFill>
                <a:srgbClr val="ED7D31">
                  <a:lumMod val="40000"/>
                  <a:lumOff val="6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796-45A8-8F96-5FF8A7E1A045}"/>
              </c:ext>
            </c:extLst>
          </c:dPt>
          <c:dPt>
            <c:idx val="1"/>
            <c:bubble3D val="0"/>
            <c:explosion val="8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796-45A8-8F96-5FF8A7E1A045}"/>
              </c:ext>
            </c:extLst>
          </c:dPt>
          <c:dPt>
            <c:idx val="2"/>
            <c:bubble3D val="0"/>
            <c:explosion val="12"/>
            <c:spPr>
              <a:solidFill>
                <a:srgbClr val="ED7D31">
                  <a:lumMod val="60000"/>
                  <a:lumOff val="4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796-45A8-8F96-5FF8A7E1A045}"/>
              </c:ext>
            </c:extLst>
          </c:dPt>
          <c:dPt>
            <c:idx val="3"/>
            <c:bubble3D val="0"/>
            <c:explosion val="12"/>
            <c:spPr>
              <a:solidFill>
                <a:srgbClr val="ED7D31">
                  <a:lumMod val="75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796-45A8-8F96-5FF8A7E1A045}"/>
              </c:ext>
            </c:extLst>
          </c:dPt>
          <c:dLbls>
            <c:dLbl>
              <c:idx val="0"/>
              <c:layout>
                <c:manualLayout>
                  <c:x val="-3.479440069991261E-2"/>
                  <c:y val="-0.39065924183609146"/>
                </c:manualLayout>
              </c:layout>
              <c:spPr>
                <a:solidFill>
                  <a:srgbClr val="F5C9AB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18750"/>
                        <a:gd name="adj2" fmla="val -8333"/>
                        <a:gd name="adj3" fmla="val 215887"/>
                        <a:gd name="adj4" fmla="val -151909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3796-45A8-8F96-5FF8A7E1A045}"/>
                </c:ext>
              </c:extLst>
            </c:dLbl>
            <c:dLbl>
              <c:idx val="1"/>
              <c:layout>
                <c:manualLayout>
                  <c:x val="0.34947594050743658"/>
                  <c:y val="0.10841165651502441"/>
                </c:manualLayout>
              </c:layout>
              <c:spPr>
                <a:solidFill>
                  <a:srgbClr val="933C3A"/>
                </a:solidFill>
                <a:ln>
                  <a:solidFill>
                    <a:srgbClr val="933C3A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3796-45A8-8F96-5FF8A7E1A045}"/>
                </c:ext>
              </c:extLst>
            </c:dLbl>
            <c:dLbl>
              <c:idx val="2"/>
              <c:layout>
                <c:manualLayout>
                  <c:x val="-0.1034002624671916"/>
                  <c:y val="6.3915557893796784E-2"/>
                </c:manualLayout>
              </c:layout>
              <c:spPr>
                <a:solidFill>
                  <a:srgbClr val="F1AF81"/>
                </a:solidFill>
                <a:ln w="9525" cap="flat" cmpd="sng" algn="ctr">
                  <a:solidFill>
                    <a:srgbClr val="F1AF8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32375"/>
                        <a:gd name="adj2" fmla="val 102208"/>
                        <a:gd name="adj3" fmla="val -126654"/>
                        <a:gd name="adj4" fmla="val 189370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3796-45A8-8F96-5FF8A7E1A045}"/>
                </c:ext>
              </c:extLst>
            </c:dLbl>
            <c:dLbl>
              <c:idx val="3"/>
              <c:layout>
                <c:manualLayout>
                  <c:x val="1.8055555555555554E-2"/>
                  <c:y val="-0.24372909396561637"/>
                </c:manualLayout>
              </c:layout>
              <c:spPr>
                <a:xfrm>
                  <a:off x="82549" y="171244"/>
                  <a:ext cx="1137039" cy="479361"/>
                </a:xfrm>
                <a:solidFill>
                  <a:srgbClr val="C35810"/>
                </a:solidFill>
                <a:ln w="9525" cap="flat" cmpd="sng" algn="ctr">
                  <a:solidFill>
                    <a:srgbClr val="C3581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33390"/>
                        <a:gd name="adj2" fmla="val 105575"/>
                        <a:gd name="adj3" fmla="val 163952"/>
                        <a:gd name="adj4" fmla="val 150213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869619422572178"/>
                      <c:h val="0.119580084471043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796-45A8-8F96-5FF8A7E1A045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accentCallout1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GRAFY!$C$267:$F$267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GRAFY!$C$273:$F$273</c:f>
              <c:numCache>
                <c:formatCode>General</c:formatCode>
                <c:ptCount val="4"/>
                <c:pt idx="0">
                  <c:v>282</c:v>
                </c:pt>
                <c:pt idx="1">
                  <c:v>4</c:v>
                </c:pt>
                <c:pt idx="2">
                  <c:v>23</c:v>
                </c:pt>
                <c:pt idx="3">
                  <c:v>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796-45A8-8F96-5FF8A7E1A04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5"/>
            <c:spPr>
              <a:solidFill>
                <a:srgbClr val="5B9BD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C28-4ECF-AA4B-D3C6312117F4}"/>
              </c:ext>
            </c:extLst>
          </c:dPt>
          <c:dPt>
            <c:idx val="1"/>
            <c:bubble3D val="0"/>
            <c:explosion val="16"/>
            <c:spPr>
              <a:solidFill>
                <a:srgbClr val="5B9BD5">
                  <a:lumMod val="5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C28-4ECF-AA4B-D3C6312117F4}"/>
              </c:ext>
            </c:extLst>
          </c:dPt>
          <c:dPt>
            <c:idx val="2"/>
            <c:bubble3D val="0"/>
            <c:explosion val="12"/>
            <c:spPr>
              <a:solidFill>
                <a:srgbClr val="5B9BD5">
                  <a:lumMod val="60000"/>
                  <a:lumOff val="4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C28-4ECF-AA4B-D3C6312117F4}"/>
              </c:ext>
            </c:extLst>
          </c:dPt>
          <c:dPt>
            <c:idx val="3"/>
            <c:bubble3D val="0"/>
            <c:explosion val="10"/>
            <c:spPr>
              <a:solidFill>
                <a:srgbClr val="5B9BD5">
                  <a:lumMod val="75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C28-4ECF-AA4B-D3C6312117F4}"/>
              </c:ext>
            </c:extLst>
          </c:dPt>
          <c:dLbls>
            <c:dLbl>
              <c:idx val="0"/>
              <c:layout>
                <c:manualLayout>
                  <c:x val="-0.2376945345578115"/>
                  <c:y val="-0.12335124778352213"/>
                </c:manualLayout>
              </c:layout>
              <c:spPr>
                <a:noFill/>
                <a:ln w="19050">
                  <a:solidFill>
                    <a:sysClr val="window" lastClr="FFFFFF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242767748709489"/>
                      <c:h val="8.46271656506766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C28-4ECF-AA4B-D3C6312117F4}"/>
                </c:ext>
              </c:extLst>
            </c:dLbl>
            <c:dLbl>
              <c:idx val="1"/>
              <c:layout>
                <c:manualLayout>
                  <c:x val="0.10376555071018659"/>
                  <c:y val="-8.9047477199409308E-3"/>
                </c:manualLayout>
              </c:layout>
              <c:spPr>
                <a:solidFill>
                  <a:srgbClr val="183C5E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043484773184446"/>
                      <c:h val="0.126380869686464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C28-4ECF-AA4B-D3C6312117F4}"/>
                </c:ext>
              </c:extLst>
            </c:dLbl>
            <c:dLbl>
              <c:idx val="2"/>
              <c:layout>
                <c:manualLayout>
                  <c:x val="-1.0014988009592326E-2"/>
                  <c:y val="-6.5372542051646528E-3"/>
                </c:manualLayout>
              </c:layout>
              <c:spPr>
                <a:solidFill>
                  <a:srgbClr val="9BC1E3"/>
                </a:solidFill>
                <a:ln>
                  <a:noFill/>
                </a:ln>
                <a:effectLst/>
              </c:spPr>
              <c:txPr>
                <a:bodyPr rot="-222000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ightArrow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558892885691446"/>
                      <c:h val="9.46383163547342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C28-4ECF-AA4B-D3C6312117F4}"/>
                </c:ext>
              </c:extLst>
            </c:dLbl>
            <c:dLbl>
              <c:idx val="3"/>
              <c:layout>
                <c:manualLayout>
                  <c:x val="0.22049935314106622"/>
                  <c:y val="1.6218310040312722E-2"/>
                </c:manualLayout>
              </c:layout>
              <c:spPr>
                <a:noFill/>
                <a:ln w="19050">
                  <a:solidFill>
                    <a:sysClr val="window" lastClr="FFFFFF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300547611254992"/>
                      <c:h val="0.107416571815662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DC28-4ECF-AA4B-D3C6312117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GRAFY!$C$267:$F$267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GRAFY!$C$268:$F$268</c:f>
              <c:numCache>
                <c:formatCode>General</c:formatCode>
                <c:ptCount val="4"/>
                <c:pt idx="0">
                  <c:v>465</c:v>
                </c:pt>
                <c:pt idx="1">
                  <c:v>6</c:v>
                </c:pt>
                <c:pt idx="2">
                  <c:v>33</c:v>
                </c:pt>
                <c:pt idx="3">
                  <c:v>359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28-4ECF-AA4B-D3C6312117F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25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166666666666662E-2"/>
          <c:y val="6.2205049873272425E-2"/>
          <c:w val="0.85768490979322365"/>
          <c:h val="0.81510990490558455"/>
        </c:manualLayout>
      </c:layout>
      <c:pie3DChart>
        <c:varyColors val="1"/>
        <c:ser>
          <c:idx val="0"/>
          <c:order val="0"/>
          <c:explosion val="17"/>
          <c:dPt>
            <c:idx val="0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C4F-4C60-8C44-EF2E131564A9}"/>
              </c:ext>
            </c:extLst>
          </c:dPt>
          <c:dPt>
            <c:idx val="1"/>
            <c:bubble3D val="0"/>
            <c:spPr>
              <a:solidFill>
                <a:srgbClr val="FFC000">
                  <a:lumMod val="60000"/>
                  <a:lumOff val="4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C4F-4C60-8C44-EF2E131564A9}"/>
              </c:ext>
            </c:extLst>
          </c:dPt>
          <c:dPt>
            <c:idx val="2"/>
            <c:bubble3D val="0"/>
            <c:spPr>
              <a:solidFill>
                <a:srgbClr val="FFC000">
                  <a:lumMod val="75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C4F-4C60-8C44-EF2E131564A9}"/>
              </c:ext>
            </c:extLst>
          </c:dPt>
          <c:dPt>
            <c:idx val="3"/>
            <c:bubble3D val="0"/>
            <c:spPr>
              <a:solidFill>
                <a:srgbClr val="FFC000">
                  <a:lumMod val="40000"/>
                  <a:lumOff val="60000"/>
                </a:srgb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C4F-4C60-8C44-EF2E131564A9}"/>
              </c:ext>
            </c:extLst>
          </c:dPt>
          <c:dLbls>
            <c:dLbl>
              <c:idx val="0"/>
              <c:layout>
                <c:manualLayout>
                  <c:x val="-0.19587849956255468"/>
                  <c:y val="-3.9973388743073778E-3"/>
                </c:manualLayout>
              </c:layout>
              <c:spPr>
                <a:xfrm>
                  <a:off x="192739" y="38100"/>
                  <a:ext cx="675029" cy="367192"/>
                </a:xfrm>
                <a:solidFill>
                  <a:srgbClr val="FBBD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66889"/>
                        <a:gd name="adj2" fmla="val 120560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764435695538056"/>
                      <c:h val="0.133855715952172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C4F-4C60-8C44-EF2E131564A9}"/>
                </c:ext>
              </c:extLst>
            </c:dLbl>
            <c:dLbl>
              <c:idx val="1"/>
              <c:layout>
                <c:manualLayout>
                  <c:x val="-3.2614732738919357E-2"/>
                  <c:y val="-0.25430032865576258"/>
                </c:manualLayout>
              </c:layout>
              <c:spPr>
                <a:solidFill>
                  <a:srgbClr val="FBD764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59616"/>
                        <a:gd name="adj2" fmla="val 17104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2C4F-4C60-8C44-EF2E131564A9}"/>
                </c:ext>
              </c:extLst>
            </c:dLbl>
            <c:dLbl>
              <c:idx val="2"/>
              <c:layout>
                <c:manualLayout>
                  <c:x val="-1.1756342957131376E-3"/>
                  <c:y val="0.25168489355497231"/>
                </c:manualLayout>
              </c:layout>
              <c:spPr>
                <a:solidFill>
                  <a:srgbClr val="BD8D00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68071"/>
                        <a:gd name="adj2" fmla="val -15789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2C4F-4C60-8C44-EF2E131564A9}"/>
                </c:ext>
              </c:extLst>
            </c:dLbl>
            <c:dLbl>
              <c:idx val="3"/>
              <c:layout>
                <c:manualLayout>
                  <c:x val="-0.2638888888888889"/>
                  <c:y val="-4.1666666666666664E-2"/>
                </c:manualLayout>
              </c:layout>
              <c:spPr>
                <a:solidFill>
                  <a:srgbClr val="FBE397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91998"/>
                        <a:gd name="adj2" fmla="val -50336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2C4F-4C60-8C44-EF2E131564A9}"/>
                </c:ext>
              </c:extLst>
            </c:dLbl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GRAFY!$C$267:$F$267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GRAFY!$C$269:$F$269</c:f>
              <c:numCache>
                <c:formatCode>General</c:formatCode>
                <c:ptCount val="4"/>
                <c:pt idx="0">
                  <c:v>21</c:v>
                </c:pt>
                <c:pt idx="1">
                  <c:v>3</c:v>
                </c:pt>
                <c:pt idx="2">
                  <c:v>2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C4F-4C60-8C44-EF2E131564A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explosion val="8"/>
          <c:dPt>
            <c:idx val="0"/>
            <c:bubble3D val="0"/>
            <c:spPr>
              <a:solidFill>
                <a:srgbClr val="5B9BD5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DA-4B73-92A5-6929C846447F}"/>
              </c:ext>
            </c:extLst>
          </c:dPt>
          <c:dPt>
            <c:idx val="1"/>
            <c:bubble3D val="0"/>
            <c:explosion val="15"/>
            <c:spPr>
              <a:solidFill>
                <a:srgbClr val="4472C4">
                  <a:lumMod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8DA-4B73-92A5-6929C846447F}"/>
              </c:ext>
            </c:extLst>
          </c:dPt>
          <c:dPt>
            <c:idx val="2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8DA-4B73-92A5-6929C846447F}"/>
              </c:ext>
            </c:extLst>
          </c:dPt>
          <c:dPt>
            <c:idx val="3"/>
            <c:bubble3D val="0"/>
            <c:spPr>
              <a:solidFill>
                <a:srgbClr val="5B9BD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8DA-4B73-92A5-6929C846447F}"/>
              </c:ext>
            </c:extLst>
          </c:dPt>
          <c:dLbls>
            <c:dLbl>
              <c:idx val="1"/>
              <c:layout>
                <c:manualLayout>
                  <c:x val="0.13730106407642498"/>
                  <c:y val="0.15426775715178501"/>
                </c:manualLayout>
              </c:layout>
              <c:spPr>
                <a:solidFill>
                  <a:srgbClr val="203864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>
                        <a:gd name="adj1" fmla="val -84427"/>
                        <a:gd name="adj2" fmla="val -83176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F8DA-4B73-92A5-6929C846447F}"/>
                </c:ext>
              </c:extLst>
            </c:dLbl>
            <c:dLbl>
              <c:idx val="2"/>
              <c:layout>
                <c:manualLayout>
                  <c:x val="-0.19771345171491123"/>
                  <c:y val="0.20991165790019445"/>
                </c:manualLayout>
              </c:layout>
              <c:spPr>
                <a:solidFill>
                  <a:srgbClr val="9DC3E6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>
                        <a:gd name="adj1" fmla="val 101523"/>
                        <a:gd name="adj2" fmla="val -112184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F8DA-4B73-92A5-6929C846447F}"/>
                </c:ext>
              </c:extLst>
            </c:dLbl>
            <c:dLbl>
              <c:idx val="3"/>
              <c:layout>
                <c:manualLayout>
                  <c:x val="2.7460201627071E-3"/>
                  <c:y val="-4.4191927978988301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8DA-4B73-92A5-6929C846447F}"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GRAFY!$C$305:$F$305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GRAFY!$C$306:$F$306</c:f>
              <c:numCache>
                <c:formatCode>General</c:formatCode>
                <c:ptCount val="4"/>
                <c:pt idx="0">
                  <c:v>553</c:v>
                </c:pt>
                <c:pt idx="1">
                  <c:v>12</c:v>
                </c:pt>
                <c:pt idx="2">
                  <c:v>67</c:v>
                </c:pt>
                <c:pt idx="3">
                  <c:v>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DA-4B73-92A5-6929C84644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explosion val="11"/>
          <c:dPt>
            <c:idx val="0"/>
            <c:bubble3D val="0"/>
            <c:spPr>
              <a:solidFill>
                <a:srgbClr val="44546A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145-4FFF-96CE-10E3D2CA02F5}"/>
              </c:ext>
            </c:extLst>
          </c:dPt>
          <c:dPt>
            <c:idx val="1"/>
            <c:bubble3D val="0"/>
            <c:spPr>
              <a:solidFill>
                <a:srgbClr val="44546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145-4FFF-96CE-10E3D2CA02F5}"/>
              </c:ext>
            </c:extLst>
          </c:dPt>
          <c:dPt>
            <c:idx val="2"/>
            <c:bubble3D val="0"/>
            <c:spPr>
              <a:solidFill>
                <a:srgbClr val="44546A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145-4FFF-96CE-10E3D2CA02F5}"/>
              </c:ext>
            </c:extLst>
          </c:dPt>
          <c:dPt>
            <c:idx val="3"/>
            <c:bubble3D val="0"/>
            <c:spPr>
              <a:solidFill>
                <a:srgbClr val="44546A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145-4FFF-96CE-10E3D2CA02F5}"/>
              </c:ext>
            </c:extLst>
          </c:dPt>
          <c:dLbls>
            <c:dLbl>
              <c:idx val="0"/>
              <c:layout>
                <c:manualLayout>
                  <c:x val="5.9872913847355547E-2"/>
                  <c:y val="-0.46965807224664458"/>
                </c:manualLayout>
              </c:layout>
              <c:spPr>
                <a:solidFill>
                  <a:srgbClr val="ADB9CA"/>
                </a:solidFill>
                <a:ln w="9525" cap="flat" cmpd="sng" algn="ctr">
                  <a:solidFill>
                    <a:srgbClr val="ADB9C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BorderCallout1">
                      <a:avLst>
                        <a:gd name="adj1" fmla="val 18750"/>
                        <a:gd name="adj2" fmla="val -8333"/>
                        <a:gd name="adj3" fmla="val 179518"/>
                        <a:gd name="adj4" fmla="val -100062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B145-4FFF-96CE-10E3D2CA02F5}"/>
                </c:ext>
              </c:extLst>
            </c:dLbl>
            <c:dLbl>
              <c:idx val="1"/>
              <c:layout>
                <c:manualLayout>
                  <c:x val="0.16764415877259584"/>
                  <c:y val="0.1615384452313301"/>
                </c:manualLayout>
              </c:layout>
              <c:spPr>
                <a:solidFill>
                  <a:srgbClr val="44546A"/>
                </a:solidFill>
                <a:ln w="9525" cap="flat" cmpd="sng" algn="ctr">
                  <a:solidFill>
                    <a:srgbClr val="44546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BorderCallout1">
                      <a:avLst>
                        <a:gd name="adj1" fmla="val 18750"/>
                        <a:gd name="adj2" fmla="val -8333"/>
                        <a:gd name="adj3" fmla="val -33078"/>
                        <a:gd name="adj4" fmla="val -69686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B145-4FFF-96CE-10E3D2CA02F5}"/>
                </c:ext>
              </c:extLst>
            </c:dLbl>
            <c:dLbl>
              <c:idx val="2"/>
              <c:layout>
                <c:manualLayout>
                  <c:x val="-0.22302660408139982"/>
                  <c:y val="0.1705128032997372"/>
                </c:manualLayout>
              </c:layout>
              <c:spPr>
                <a:xfrm>
                  <a:off x="55285" y="3659133"/>
                  <a:ext cx="883176" cy="480901"/>
                </a:xfrm>
                <a:solidFill>
                  <a:srgbClr val="8497B0"/>
                </a:solidFill>
                <a:ln w="9525" cap="flat" cmpd="sng" algn="ctr">
                  <a:solidFill>
                    <a:srgbClr val="8497B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BorderCallout1">
                      <a:avLst>
                        <a:gd name="adj1" fmla="val 33319"/>
                        <a:gd name="adj2" fmla="val 104983"/>
                        <a:gd name="adj3" fmla="val -31266"/>
                        <a:gd name="adj4" fmla="val 126643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818236440965424"/>
                      <c:h val="0.11327500707231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B145-4FFF-96CE-10E3D2CA02F5}"/>
                </c:ext>
              </c:extLst>
            </c:dLbl>
            <c:dLbl>
              <c:idx val="3"/>
              <c:layout>
                <c:manualLayout>
                  <c:x val="-8.5318902232481814E-2"/>
                  <c:y val="-0.31709398508372183"/>
                </c:manualLayout>
              </c:layout>
              <c:spPr>
                <a:xfrm>
                  <a:off x="77760" y="72910"/>
                  <a:ext cx="1035576" cy="480901"/>
                </a:xfrm>
                <a:solidFill>
                  <a:srgbClr val="333F50"/>
                </a:solidFill>
                <a:ln w="9525" cap="flat" cmpd="sng" algn="ctr">
                  <a:solidFill>
                    <a:srgbClr val="333F5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BorderCallout1">
                      <a:avLst>
                        <a:gd name="adj1" fmla="val 62458"/>
                        <a:gd name="adj2" fmla="val 106345"/>
                        <a:gd name="adj3" fmla="val 93139"/>
                        <a:gd name="adj4" fmla="val 159531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410611271806767"/>
                      <c:h val="0.11327500707231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B145-4FFF-96CE-10E3D2CA02F5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accentBorderCallout1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GRAFY!$C$305:$F$305</c:f>
              <c:strCache>
                <c:ptCount val="4"/>
                <c:pt idx="0">
                  <c:v>Počet DN</c:v>
                </c:pt>
                <c:pt idx="1">
                  <c:v>Usmrceno</c:v>
                </c:pt>
                <c:pt idx="2">
                  <c:v>Těžce zraněno</c:v>
                </c:pt>
                <c:pt idx="3">
                  <c:v>Lehce zraněno</c:v>
                </c:pt>
              </c:strCache>
            </c:strRef>
          </c:cat>
          <c:val>
            <c:numRef>
              <c:f>GRAFY!$C$309:$F$309</c:f>
              <c:numCache>
                <c:formatCode>General</c:formatCode>
                <c:ptCount val="4"/>
                <c:pt idx="0">
                  <c:v>323</c:v>
                </c:pt>
                <c:pt idx="1">
                  <c:v>10</c:v>
                </c:pt>
                <c:pt idx="2">
                  <c:v>35</c:v>
                </c:pt>
                <c:pt idx="3">
                  <c:v>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145-4FFF-96CE-10E3D2CA0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ED7D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1A-41B6-826E-568AC157B829}"/>
              </c:ext>
            </c:extLst>
          </c:dPt>
          <c:dPt>
            <c:idx val="1"/>
            <c:bubble3D val="0"/>
            <c:explosion val="38"/>
            <c:spPr>
              <a:solidFill>
                <a:srgbClr val="ED7D31">
                  <a:lumMod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1A-41B6-826E-568AC157B829}"/>
              </c:ext>
            </c:extLst>
          </c:dPt>
          <c:cat>
            <c:strRef>
              <c:f>GRAFY!$E$324:$E$325</c:f>
              <c:strCache>
                <c:ptCount val="2"/>
                <c:pt idx="0">
                  <c:v>Chodec A</c:v>
                </c:pt>
                <c:pt idx="1">
                  <c:v>Cyklista A</c:v>
                </c:pt>
              </c:strCache>
            </c:strRef>
          </c:cat>
          <c:val>
            <c:numRef>
              <c:f>GRAFY!$F$324:$F$325</c:f>
              <c:numCache>
                <c:formatCode>General</c:formatCode>
                <c:ptCount val="2"/>
                <c:pt idx="0">
                  <c:v>6</c:v>
                </c:pt>
                <c:pt idx="1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1A-41B6-826E-568AC157B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8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>
                <a:lumMod val="50000"/>
              </a:schemeClr>
            </a:solidFill>
          </c:spPr>
          <c:dPt>
            <c:idx val="0"/>
            <c:bubble3D val="0"/>
            <c:spPr>
              <a:solidFill>
                <a:srgbClr val="0066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80-4915-9788-113414CBD273}"/>
              </c:ext>
            </c:extLst>
          </c:dPt>
          <c:val>
            <c:numRef>
              <c:f>'P1'!$S$82</c:f>
              <c:numCache>
                <c:formatCode>General</c:formatCode>
                <c:ptCount val="1"/>
                <c:pt idx="0">
                  <c:v>623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80-4915-9788-113414CBD2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cs-CZ" sz="2000" b="1" baseline="0" dirty="0" smtClean="0">
                <a:solidFill>
                  <a:schemeClr val="tx1"/>
                </a:solidFill>
              </a:rPr>
              <a:t>Nasazení PJ a AKT</a:t>
            </a:r>
            <a:endParaRPr lang="cs-CZ" sz="2000" b="1" baseline="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2341787439613526"/>
          <c:y val="1.7511854974263087E-2"/>
        </c:manualLayout>
      </c:layout>
      <c:overlay val="0"/>
      <c:spPr>
        <a:solidFill>
          <a:schemeClr val="accent1">
            <a:lumMod val="60000"/>
            <a:lumOff val="4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3.5909981361025523E-2"/>
          <c:y val="0.12760327972683344"/>
          <c:w val="0.95080499448438516"/>
          <c:h val="0.7055358604640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Nasazení PJ</c:v>
                </c:pt>
                <c:pt idx="1">
                  <c:v>Nasazení AKT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80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2D-4EE3-8F3F-D754ED837884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Nasazení PJ</c:v>
                </c:pt>
                <c:pt idx="1">
                  <c:v>Nasazení AKT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65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2D-4EE3-8F3F-D754ED8378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9860863"/>
        <c:axId val="449843391"/>
      </c:barChart>
      <c:catAx>
        <c:axId val="449860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49843391"/>
        <c:crosses val="autoZero"/>
        <c:auto val="1"/>
        <c:lblAlgn val="ctr"/>
        <c:lblOffset val="100"/>
        <c:noMultiLvlLbl val="0"/>
      </c:catAx>
      <c:valAx>
        <c:axId val="449843391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498608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F5F5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6529079280083295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2218"/>
                        <a:gd name="adj2" fmla="val 132813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0-0306-4288-8114-B88E5ED1B1C9}"/>
                </c:ext>
              </c:extLst>
            </c:dLbl>
            <c:dLbl>
              <c:idx val="1"/>
              <c:layout>
                <c:manualLayout>
                  <c:x val="-3.2514080901177972E-3"/>
                  <c:y val="-1.8890376320095197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30"/>
                        <a:gd name="adj2" fmla="val 139520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0306-4288-8114-B88E5ED1B1C9}"/>
                </c:ext>
              </c:extLst>
            </c:dLbl>
            <c:dLbl>
              <c:idx val="2"/>
              <c:layout>
                <c:manualLayout>
                  <c:x val="1.6257040450589433E-3"/>
                  <c:y val="-2.3612970400119015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006"/>
                        <a:gd name="adj2" fmla="val 166410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0306-4288-8114-B88E5ED1B1C9}"/>
                </c:ext>
              </c:extLst>
            </c:dLbl>
            <c:dLbl>
              <c:idx val="3"/>
              <c:layout>
                <c:manualLayout>
                  <c:x val="3.2514080901176485E-3"/>
                  <c:y val="-1.8890376320095197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2247"/>
                        <a:gd name="adj2" fmla="val 13053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0306-4288-8114-B88E5ED1B1C9}"/>
                </c:ext>
              </c:extLst>
            </c:dLbl>
            <c:dLbl>
              <c:idx val="4"/>
              <c:layout>
                <c:manualLayout>
                  <c:x val="1.3005632360471071E-2"/>
                  <c:y val="-2.3612970400119001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5F5F5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50896"/>
                        <a:gd name="adj2" fmla="val 134969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0306-4288-8114-B88E5ED1B1C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5F5F5F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GRAFY!$E$28:$E$32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GRAFY!$F$28:$F$32</c:f>
              <c:numCache>
                <c:formatCode>#,##0</c:formatCode>
                <c:ptCount val="5"/>
                <c:pt idx="0">
                  <c:v>2256</c:v>
                </c:pt>
                <c:pt idx="1">
                  <c:v>2008</c:v>
                </c:pt>
                <c:pt idx="2">
                  <c:v>3835</c:v>
                </c:pt>
                <c:pt idx="3">
                  <c:v>3438</c:v>
                </c:pt>
                <c:pt idx="4">
                  <c:v>4607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306-4288-8114-B88E5ED1B1C9}"/>
            </c:ext>
          </c:extLst>
        </c:ser>
        <c:ser>
          <c:idx val="1"/>
          <c:order val="1"/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1251673360107269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5911"/>
                        <a:gd name="adj2" fmla="val 141735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0306-4288-8114-B88E5ED1B1C9}"/>
                </c:ext>
              </c:extLst>
            </c:dLbl>
            <c:dLbl>
              <c:idx val="2"/>
              <c:layout>
                <c:manualLayout>
                  <c:x val="-5.9608459716812496E-17"/>
                  <c:y val="-2.1251673360107269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5911"/>
                        <a:gd name="adj2" fmla="val 14622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0306-4288-8114-B88E5ED1B1C9}"/>
                </c:ext>
              </c:extLst>
            </c:dLbl>
            <c:dLbl>
              <c:idx val="3"/>
              <c:layout>
                <c:manualLayout>
                  <c:x val="0"/>
                  <c:y val="-1.8890376320095197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0"/>
                        <a:gd name="adj2" fmla="val 148503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8-0306-4288-8114-B88E5ED1B1C9}"/>
                </c:ext>
              </c:extLst>
            </c:dLbl>
            <c:dLbl>
              <c:idx val="4"/>
              <c:layout>
                <c:manualLayout>
                  <c:x val="-1.1921691943362499E-16"/>
                  <c:y val="-2.1251673360107096E-2"/>
                </c:manualLayout>
              </c:layout>
              <c:spPr>
                <a:solidFill>
                  <a:sysClr val="window" lastClr="FFFFFF"/>
                </a:solidFill>
                <a:ln w="9525" cap="flat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5912"/>
                        <a:gd name="adj2" fmla="val 14622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0306-4288-8114-B88E5ED1B1C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C00000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C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GRAFY!$E$28:$E$32</c:f>
              <c:strCache>
                <c:ptCount val="5"/>
                <c:pt idx="0">
                  <c:v>Dálnice</c:v>
                </c:pt>
                <c:pt idx="1">
                  <c:v>I. třída</c:v>
                </c:pt>
                <c:pt idx="2">
                  <c:v>II. třída</c:v>
                </c:pt>
                <c:pt idx="3">
                  <c:v>III. třída</c:v>
                </c:pt>
                <c:pt idx="4">
                  <c:v>MK</c:v>
                </c:pt>
              </c:strCache>
            </c:strRef>
          </c:cat>
          <c:val>
            <c:numRef>
              <c:f>GRAFY!$G$28:$G$32</c:f>
              <c:numCache>
                <c:formatCode>#,##0</c:formatCode>
                <c:ptCount val="5"/>
                <c:pt idx="0">
                  <c:v>267</c:v>
                </c:pt>
                <c:pt idx="1">
                  <c:v>137</c:v>
                </c:pt>
                <c:pt idx="2">
                  <c:v>350</c:v>
                </c:pt>
                <c:pt idx="3">
                  <c:v>324</c:v>
                </c:pt>
                <c:pt idx="4">
                  <c:v>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306-4288-8114-B88E5ED1B1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54393007"/>
        <c:axId val="354389263"/>
      </c:barChart>
      <c:catAx>
        <c:axId val="354393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354389263"/>
        <c:crosses val="autoZero"/>
        <c:auto val="1"/>
        <c:lblAlgn val="ctr"/>
        <c:lblOffset val="100"/>
        <c:noMultiLvlLbl val="0"/>
      </c:catAx>
      <c:valAx>
        <c:axId val="354389263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3543930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cs-CZ" sz="1200" b="1"/>
              <a:t>Prvosledové hlídky</a:t>
            </a:r>
            <a:endParaRPr lang="en-US" sz="1200" b="1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6483196014220232E-2"/>
          <c:y val="4.6859196125679937E-2"/>
          <c:w val="0.94877915855805961"/>
          <c:h val="0.772002109462838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List1!$C$33</c:f>
              <c:strCache>
                <c:ptCount val="1"/>
                <c:pt idx="0">
                  <c:v>Stav k 30.09.2023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5">
                          <a:lumMod val="7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ACD-492C-B3F4-4B7DC670F2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List1!$A$34:$A$48</c:f>
              <c:strCache>
                <c:ptCount val="15"/>
                <c:pt idx="0">
                  <c:v>Hl. m. Praha</c:v>
                </c:pt>
                <c:pt idx="1">
                  <c:v>Středočeský</c:v>
                </c:pt>
                <c:pt idx="2">
                  <c:v>Jihočeský</c:v>
                </c:pt>
                <c:pt idx="3">
                  <c:v>Plzeňský</c:v>
                </c:pt>
                <c:pt idx="4">
                  <c:v>Ústecký</c:v>
                </c:pt>
                <c:pt idx="5">
                  <c:v>Královehradecký</c:v>
                </c:pt>
                <c:pt idx="6">
                  <c:v>Jihomoravský</c:v>
                </c:pt>
                <c:pt idx="7">
                  <c:v>Moravskoslezský</c:v>
                </c:pt>
                <c:pt idx="8">
                  <c:v>Olomoucký</c:v>
                </c:pt>
                <c:pt idx="9">
                  <c:v>Zlínský</c:v>
                </c:pt>
                <c:pt idx="10">
                  <c:v>Vysočina</c:v>
                </c:pt>
                <c:pt idx="11">
                  <c:v>Pardubický</c:v>
                </c:pt>
                <c:pt idx="12">
                  <c:v>Liberecký</c:v>
                </c:pt>
                <c:pt idx="13">
                  <c:v>Karlovarský</c:v>
                </c:pt>
                <c:pt idx="14">
                  <c:v>ŘSCP</c:v>
                </c:pt>
              </c:strCache>
            </c:strRef>
          </c:cat>
          <c:val>
            <c:numRef>
              <c:f>List1!$C$34:$C$48</c:f>
              <c:numCache>
                <c:formatCode>General</c:formatCode>
                <c:ptCount val="15"/>
                <c:pt idx="0">
                  <c:v>35</c:v>
                </c:pt>
                <c:pt idx="1">
                  <c:v>18</c:v>
                </c:pt>
                <c:pt idx="2">
                  <c:v>22</c:v>
                </c:pt>
                <c:pt idx="3">
                  <c:v>14</c:v>
                </c:pt>
                <c:pt idx="4">
                  <c:v>12</c:v>
                </c:pt>
                <c:pt idx="5">
                  <c:v>15</c:v>
                </c:pt>
                <c:pt idx="6">
                  <c:v>13</c:v>
                </c:pt>
                <c:pt idx="7">
                  <c:v>25</c:v>
                </c:pt>
                <c:pt idx="8">
                  <c:v>9</c:v>
                </c:pt>
                <c:pt idx="9">
                  <c:v>7</c:v>
                </c:pt>
                <c:pt idx="10">
                  <c:v>13</c:v>
                </c:pt>
                <c:pt idx="11">
                  <c:v>8</c:v>
                </c:pt>
                <c:pt idx="12">
                  <c:v>10</c:v>
                </c:pt>
                <c:pt idx="13">
                  <c:v>7</c:v>
                </c:pt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CD-492C-B3F4-4B7DC670F2B5}"/>
            </c:ext>
          </c:extLst>
        </c:ser>
        <c:ser>
          <c:idx val="1"/>
          <c:order val="1"/>
          <c:tx>
            <c:v>rozdíl oproti plánovanému stavu</c:v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ACD-492C-B3F4-4B7DC670F2B5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ACD-492C-B3F4-4B7DC670F2B5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ACD-492C-B3F4-4B7DC670F2B5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ACD-492C-B3F4-4B7DC670F2B5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ACD-492C-B3F4-4B7DC670F2B5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ACD-492C-B3F4-4B7DC670F2B5}"/>
              </c:ext>
            </c:extLst>
          </c:dPt>
          <c:dPt>
            <c:idx val="1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9ACD-492C-B3F4-4B7DC670F2B5}"/>
              </c:ext>
            </c:extLst>
          </c:dPt>
          <c:dPt>
            <c:idx val="13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9ACD-492C-B3F4-4B7DC670F2B5}"/>
              </c:ext>
            </c:extLst>
          </c:dPt>
          <c:dPt>
            <c:idx val="14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9ACD-492C-B3F4-4B7DC670F2B5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4-9ACD-492C-B3F4-4B7DC670F2B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5-9ACD-492C-B3F4-4B7DC670F2B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6-9ACD-492C-B3F4-4B7DC670F2B5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7-9ACD-492C-B3F4-4B7DC670F2B5}"/>
                </c:ext>
              </c:extLst>
            </c:dLbl>
            <c:dLbl>
              <c:idx val="9"/>
              <c:layout>
                <c:manualLayout>
                  <c:x val="0"/>
                  <c:y val="7.09973675761491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ACD-492C-B3F4-4B7DC670F2B5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8-9ACD-492C-B3F4-4B7DC670F2B5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9ACD-492C-B3F4-4B7DC670F2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List1!$E$34:$E$48</c:f>
              <c:numCache>
                <c:formatCode>0</c:formatCode>
                <c:ptCount val="15"/>
                <c:pt idx="0">
                  <c:v>-1</c:v>
                </c:pt>
                <c:pt idx="1">
                  <c:v>-11</c:v>
                </c:pt>
                <c:pt idx="2">
                  <c:v>0</c:v>
                </c:pt>
                <c:pt idx="3">
                  <c:v>0</c:v>
                </c:pt>
                <c:pt idx="4">
                  <c:v>-2</c:v>
                </c:pt>
                <c:pt idx="5">
                  <c:v>0</c:v>
                </c:pt>
                <c:pt idx="6">
                  <c:v>-9</c:v>
                </c:pt>
                <c:pt idx="7">
                  <c:v>0</c:v>
                </c:pt>
                <c:pt idx="8">
                  <c:v>-1</c:v>
                </c:pt>
                <c:pt idx="9">
                  <c:v>-1</c:v>
                </c:pt>
                <c:pt idx="10">
                  <c:v>0</c:v>
                </c:pt>
                <c:pt idx="11">
                  <c:v>-2</c:v>
                </c:pt>
                <c:pt idx="12">
                  <c:v>0</c:v>
                </c:pt>
                <c:pt idx="13">
                  <c:v>-1</c:v>
                </c:pt>
                <c:pt idx="14">
                  <c:v>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9ACD-492C-B3F4-4B7DC670F2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"/>
        <c:overlap val="85"/>
        <c:axId val="1986134543"/>
        <c:axId val="1986137039"/>
      </c:barChart>
      <c:scatterChart>
        <c:scatterStyle val="lineMarker"/>
        <c:varyColors val="0"/>
        <c:ser>
          <c:idx val="2"/>
          <c:order val="2"/>
          <c:tx>
            <c:v>plánovaný stav</c:v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2"/>
              <c:layout>
                <c:manualLayout>
                  <c:x val="-1.544719177904213E-2"/>
                  <c:y val="-2.1429709203908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9ACD-492C-B3F4-4B7DC670F2B5}"/>
                </c:ext>
              </c:extLst>
            </c:dLbl>
            <c:dLbl>
              <c:idx val="3"/>
              <c:layout>
                <c:manualLayout>
                  <c:x val="-1.2638611455579925E-2"/>
                  <c:y val="-1.9286738283517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9ACD-492C-B3F4-4B7DC670F2B5}"/>
                </c:ext>
              </c:extLst>
            </c:dLbl>
            <c:dLbl>
              <c:idx val="4"/>
              <c:layout>
                <c:manualLayout>
                  <c:x val="-6.6660612973205059E-3"/>
                  <c:y val="-2.3572680124299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9ACD-492C-B3F4-4B7DC670F2B5}"/>
                </c:ext>
              </c:extLst>
            </c:dLbl>
            <c:dLbl>
              <c:idx val="5"/>
              <c:layout>
                <c:manualLayout>
                  <c:x val="-1.2638611455579976E-2"/>
                  <c:y val="-3.2144563805862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9ACD-492C-B3F4-4B7DC670F2B5}"/>
                </c:ext>
              </c:extLst>
            </c:dLbl>
            <c:dLbl>
              <c:idx val="6"/>
              <c:layout>
                <c:manualLayout>
                  <c:x val="-1.2070039801121552E-2"/>
                  <c:y val="-2.1429709203908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9ACD-492C-B3F4-4B7DC670F2B5}"/>
                </c:ext>
              </c:extLst>
            </c:dLbl>
            <c:dLbl>
              <c:idx val="7"/>
              <c:layout>
                <c:manualLayout>
                  <c:x val="0"/>
                  <c:y val="-2.1429709203908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9ACD-492C-B3F4-4B7DC670F2B5}"/>
                </c:ext>
              </c:extLst>
            </c:dLbl>
            <c:dLbl>
              <c:idx val="11"/>
              <c:layout>
                <c:manualLayout>
                  <c:x val="-6.664395524632858E-3"/>
                  <c:y val="-1.463067903631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9ACD-492C-B3F4-4B7DC670F2B5}"/>
                </c:ext>
              </c:extLst>
            </c:dLbl>
            <c:dLbl>
              <c:idx val="12"/>
              <c:layout>
                <c:manualLayout>
                  <c:x val="-5.3315164197063059E-3"/>
                  <c:y val="-9.75378602420705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9ACD-492C-B3F4-4B7DC670F2B5}"/>
                </c:ext>
              </c:extLst>
            </c:dLbl>
            <c:dLbl>
              <c:idx val="14"/>
              <c:layout>
                <c:manualLayout>
                  <c:x val="-9.5457453048887388E-3"/>
                  <c:y val="-2.3572680124299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9ACD-492C-B3F4-4B7DC670F2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accent6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yVal>
            <c:numRef>
              <c:f>List1!$D$34:$D$48</c:f>
              <c:numCache>
                <c:formatCode>General</c:formatCode>
                <c:ptCount val="15"/>
                <c:pt idx="0">
                  <c:v>36</c:v>
                </c:pt>
                <c:pt idx="1">
                  <c:v>29</c:v>
                </c:pt>
                <c:pt idx="2">
                  <c:v>22</c:v>
                </c:pt>
                <c:pt idx="3">
                  <c:v>14</c:v>
                </c:pt>
                <c:pt idx="4">
                  <c:v>14</c:v>
                </c:pt>
                <c:pt idx="5">
                  <c:v>15</c:v>
                </c:pt>
                <c:pt idx="6">
                  <c:v>22</c:v>
                </c:pt>
                <c:pt idx="7">
                  <c:v>25</c:v>
                </c:pt>
                <c:pt idx="8">
                  <c:v>10</c:v>
                </c:pt>
                <c:pt idx="9">
                  <c:v>8</c:v>
                </c:pt>
                <c:pt idx="10">
                  <c:v>13</c:v>
                </c:pt>
                <c:pt idx="11">
                  <c:v>10</c:v>
                </c:pt>
                <c:pt idx="12">
                  <c:v>10</c:v>
                </c:pt>
                <c:pt idx="13">
                  <c:v>8</c:v>
                </c:pt>
                <c:pt idx="14">
                  <c:v>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24-9ACD-492C-B3F4-4B7DC670F2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6134543"/>
        <c:axId val="1986137039"/>
      </c:scatterChart>
      <c:catAx>
        <c:axId val="1986134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986137039"/>
        <c:crosses val="autoZero"/>
        <c:auto val="1"/>
        <c:lblAlgn val="ctr"/>
        <c:lblOffset val="50"/>
        <c:noMultiLvlLbl val="0"/>
      </c:catAx>
      <c:valAx>
        <c:axId val="198613703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8613454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3180527700801534"/>
          <c:y val="0.14284860874358044"/>
          <c:w val="0.24754590506818616"/>
          <c:h val="0.12747751623373574"/>
        </c:manualLayout>
      </c:layout>
      <c:overlay val="0"/>
      <c:txPr>
        <a:bodyPr rot="0" vert="horz"/>
        <a:lstStyle/>
        <a:p>
          <a:pPr>
            <a:defRPr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5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2010" b="1" baseline="0" dirty="0" smtClean="0">
                <a:solidFill>
                  <a:schemeClr val="bg1"/>
                </a:solidFill>
              </a:rPr>
              <a:t>Porovnání počtu incidentů se znaky domácího násilí a počtů vykázání </a:t>
            </a:r>
            <a:endParaRPr lang="en-US" sz="2010" b="1" baseline="0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13066120810985582"/>
          <c:y val="0"/>
        </c:manualLayout>
      </c:layout>
      <c:overlay val="0"/>
      <c:spPr>
        <a:solidFill>
          <a:schemeClr val="accent1">
            <a:lumMod val="75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Incidenty se znakem DN</c:v>
                </c:pt>
                <c:pt idx="1">
                  <c:v>Vykázání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264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68-4F25-914A-6D94302C0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Incidenty se znakem DN</c:v>
                </c:pt>
                <c:pt idx="1">
                  <c:v>Vykázání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325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45-4001-B970-5E66157196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28846527"/>
        <c:axId val="528839039"/>
      </c:barChart>
      <c:catAx>
        <c:axId val="528846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28839039"/>
        <c:crosses val="autoZero"/>
        <c:auto val="1"/>
        <c:lblAlgn val="ctr"/>
        <c:lblOffset val="100"/>
        <c:noMultiLvlLbl val="0"/>
      </c:catAx>
      <c:valAx>
        <c:axId val="528839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288465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2000" b="1" dirty="0" smtClean="0">
                <a:solidFill>
                  <a:schemeClr val="bg1"/>
                </a:solidFill>
              </a:rPr>
              <a:t>Porovnání</a:t>
            </a:r>
            <a:r>
              <a:rPr lang="cs-CZ" sz="2000" b="1" baseline="0" dirty="0" smtClean="0">
                <a:solidFill>
                  <a:schemeClr val="bg1"/>
                </a:solidFill>
              </a:rPr>
              <a:t> odhalených přestupkových jednání útvary vnější služby KŘP Středočeského kraje</a:t>
            </a:r>
            <a:endParaRPr lang="cs-CZ" sz="2000" b="1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15496923051234265"/>
          <c:y val="0"/>
        </c:manualLayout>
      </c:layout>
      <c:overlay val="0"/>
      <c:spPr>
        <a:solidFill>
          <a:srgbClr val="002060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</c:f>
              <c:strCache>
                <c:ptCount val="1"/>
                <c:pt idx="0">
                  <c:v>Přestupky VS</c:v>
                </c:pt>
              </c:strCache>
            </c:strRef>
          </c:cat>
          <c:val>
            <c:numRef>
              <c:f>List1!$B$2</c:f>
              <c:numCache>
                <c:formatCode>General</c:formatCode>
                <c:ptCount val="1"/>
                <c:pt idx="0">
                  <c:v>104028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EA-490B-B719-369585528A0B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</c:f>
              <c:strCache>
                <c:ptCount val="1"/>
                <c:pt idx="0">
                  <c:v>Přestupky VS</c:v>
                </c:pt>
              </c:strCache>
            </c:strRef>
          </c:cat>
          <c:val>
            <c:numRef>
              <c:f>List1!$C$2</c:f>
              <c:numCache>
                <c:formatCode>General</c:formatCode>
                <c:ptCount val="1"/>
                <c:pt idx="0">
                  <c:v>106991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EA-490B-B719-369585528A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3079807"/>
        <c:axId val="513076063"/>
      </c:barChart>
      <c:catAx>
        <c:axId val="5130798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13076063"/>
        <c:crosses val="autoZero"/>
        <c:auto val="1"/>
        <c:lblAlgn val="ctr"/>
        <c:lblOffset val="100"/>
        <c:noMultiLvlLbl val="0"/>
      </c:catAx>
      <c:valAx>
        <c:axId val="51307606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13079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 dirty="0" smtClean="0">
                <a:solidFill>
                  <a:schemeClr val="bg1"/>
                </a:solidFill>
              </a:rPr>
              <a:t>Porovnání</a:t>
            </a:r>
            <a:r>
              <a:rPr lang="cs-CZ" b="1" baseline="0" dirty="0" smtClean="0">
                <a:solidFill>
                  <a:schemeClr val="bg1"/>
                </a:solidFill>
              </a:rPr>
              <a:t> odhalených přestupkových jednání útvarů jednotlivých ÚO (OOP, OHS, DI) </a:t>
            </a:r>
            <a:endParaRPr lang="cs-CZ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12187398170193801"/>
          <c:y val="1.2668164901602273E-2"/>
        </c:manualLayout>
      </c:layout>
      <c:overlay val="0"/>
      <c:spPr>
        <a:solidFill>
          <a:srgbClr val="002060"/>
        </a:solidFill>
        <a:ln>
          <a:solidFill>
            <a:schemeClr val="accent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5.6677032218798738E-2"/>
          <c:y val="0.11654994895097856"/>
          <c:w val="0.93003794362661185"/>
          <c:h val="0.755953999819520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List1!$A$2:$A$14</c:f>
              <c:strCache>
                <c:ptCount val="13"/>
                <c:pt idx="0">
                  <c:v>ÚO BN</c:v>
                </c:pt>
                <c:pt idx="1">
                  <c:v>ÚO BE</c:v>
                </c:pt>
                <c:pt idx="2">
                  <c:v>ÚO KL</c:v>
                </c:pt>
                <c:pt idx="3">
                  <c:v>ÚO KO</c:v>
                </c:pt>
                <c:pt idx="4">
                  <c:v>ÚO KH</c:v>
                </c:pt>
                <c:pt idx="5">
                  <c:v>ÚO ME</c:v>
                </c:pt>
                <c:pt idx="6">
                  <c:v>ÚO MB</c:v>
                </c:pt>
                <c:pt idx="7">
                  <c:v>ÚO NB</c:v>
                </c:pt>
                <c:pt idx="8">
                  <c:v>ÚO PB</c:v>
                </c:pt>
                <c:pt idx="9">
                  <c:v>ÚO RA</c:v>
                </c:pt>
                <c:pt idx="10">
                  <c:v>ÚO PV-J</c:v>
                </c:pt>
                <c:pt idx="11">
                  <c:v>ÚO PV-V</c:v>
                </c:pt>
                <c:pt idx="12">
                  <c:v>ÚO PV-Z</c:v>
                </c:pt>
              </c:strCache>
            </c:strRef>
          </c:cat>
          <c:val>
            <c:numRef>
              <c:f>List1!$B$2:$B$14</c:f>
              <c:numCache>
                <c:formatCode>General</c:formatCode>
                <c:ptCount val="13"/>
                <c:pt idx="0">
                  <c:v>8725</c:v>
                </c:pt>
                <c:pt idx="1">
                  <c:v>5445</c:v>
                </c:pt>
                <c:pt idx="2">
                  <c:v>9580</c:v>
                </c:pt>
                <c:pt idx="3">
                  <c:v>6686</c:v>
                </c:pt>
                <c:pt idx="4">
                  <c:v>11183</c:v>
                </c:pt>
                <c:pt idx="5">
                  <c:v>9137</c:v>
                </c:pt>
                <c:pt idx="6">
                  <c:v>10384</c:v>
                </c:pt>
                <c:pt idx="7">
                  <c:v>10823</c:v>
                </c:pt>
                <c:pt idx="8">
                  <c:v>8336</c:v>
                </c:pt>
                <c:pt idx="9">
                  <c:v>7692</c:v>
                </c:pt>
                <c:pt idx="10">
                  <c:v>9868</c:v>
                </c:pt>
                <c:pt idx="11">
                  <c:v>8730</c:v>
                </c:pt>
                <c:pt idx="12">
                  <c:v>4174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69-4F4F-96FB-8A2D3F62EA98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List1!$A$2:$A$14</c:f>
              <c:strCache>
                <c:ptCount val="13"/>
                <c:pt idx="0">
                  <c:v>ÚO BN</c:v>
                </c:pt>
                <c:pt idx="1">
                  <c:v>ÚO BE</c:v>
                </c:pt>
                <c:pt idx="2">
                  <c:v>ÚO KL</c:v>
                </c:pt>
                <c:pt idx="3">
                  <c:v>ÚO KO</c:v>
                </c:pt>
                <c:pt idx="4">
                  <c:v>ÚO KH</c:v>
                </c:pt>
                <c:pt idx="5">
                  <c:v>ÚO ME</c:v>
                </c:pt>
                <c:pt idx="6">
                  <c:v>ÚO MB</c:v>
                </c:pt>
                <c:pt idx="7">
                  <c:v>ÚO NB</c:v>
                </c:pt>
                <c:pt idx="8">
                  <c:v>ÚO PB</c:v>
                </c:pt>
                <c:pt idx="9">
                  <c:v>ÚO RA</c:v>
                </c:pt>
                <c:pt idx="10">
                  <c:v>ÚO PV-J</c:v>
                </c:pt>
                <c:pt idx="11">
                  <c:v>ÚO PV-V</c:v>
                </c:pt>
                <c:pt idx="12">
                  <c:v>ÚO PV-Z</c:v>
                </c:pt>
              </c:strCache>
            </c:strRef>
          </c:cat>
          <c:val>
            <c:numRef>
              <c:f>List1!$C$2:$C$14</c:f>
              <c:numCache>
                <c:formatCode>General</c:formatCode>
                <c:ptCount val="13"/>
                <c:pt idx="0">
                  <c:v>8699</c:v>
                </c:pt>
                <c:pt idx="1">
                  <c:v>6826</c:v>
                </c:pt>
                <c:pt idx="2">
                  <c:v>9903</c:v>
                </c:pt>
                <c:pt idx="3">
                  <c:v>6546</c:v>
                </c:pt>
                <c:pt idx="4">
                  <c:v>11064</c:v>
                </c:pt>
                <c:pt idx="5">
                  <c:v>9610</c:v>
                </c:pt>
                <c:pt idx="6">
                  <c:v>11294</c:v>
                </c:pt>
                <c:pt idx="7">
                  <c:v>10683</c:v>
                </c:pt>
                <c:pt idx="8">
                  <c:v>8183</c:v>
                </c:pt>
                <c:pt idx="9">
                  <c:v>8806</c:v>
                </c:pt>
                <c:pt idx="10">
                  <c:v>9489</c:v>
                </c:pt>
                <c:pt idx="11">
                  <c:v>8943</c:v>
                </c:pt>
                <c:pt idx="12">
                  <c:v>4975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69-4F4F-96FB-8A2D3F62E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3070239"/>
        <c:axId val="513076895"/>
      </c:barChart>
      <c:catAx>
        <c:axId val="513070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13076895"/>
        <c:crosses val="autoZero"/>
        <c:auto val="1"/>
        <c:lblAlgn val="ctr"/>
        <c:lblOffset val="100"/>
        <c:noMultiLvlLbl val="0"/>
      </c:catAx>
      <c:valAx>
        <c:axId val="513076895"/>
        <c:scaling>
          <c:orientation val="minMax"/>
          <c:max val="1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13070239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515576857240665"/>
          <c:y val="0.92276122884501277"/>
          <c:w val="0.41036479135760207"/>
          <c:h val="5.97269161807241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500" dirty="0" smtClean="0"/>
              <a:t>POČET DRŽITELŮ ZP</a:t>
            </a:r>
            <a:endParaRPr lang="cs-CZ" sz="15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List1!$B$2</c:f>
              <c:numCache>
                <c:formatCode>General</c:formatCode>
                <c:ptCount val="1"/>
                <c:pt idx="0">
                  <c:v>44875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9F-4BE7-A99D-A2DB4DA7A7AF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List1!$C$2</c:f>
              <c:numCache>
                <c:formatCode>General</c:formatCode>
                <c:ptCount val="1"/>
                <c:pt idx="0">
                  <c:v>45251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9F-4BE7-A99D-A2DB4DA7A7AF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List1!$D$2</c:f>
              <c:numCache>
                <c:formatCode>General</c:formatCode>
                <c:ptCount val="1"/>
                <c:pt idx="0">
                  <c:v>45749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9F-4BE7-A99D-A2DB4DA7A7AF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List1!$E$2</c:f>
              <c:numCache>
                <c:formatCode>General</c:formatCode>
                <c:ptCount val="1"/>
                <c:pt idx="0">
                  <c:v>46104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9F-4BE7-A99D-A2DB4DA7A7AF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List1!$F$2</c:f>
              <c:numCache>
                <c:formatCode>General</c:formatCode>
                <c:ptCount val="1"/>
                <c:pt idx="0">
                  <c:v>46887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69F-4BE7-A99D-A2DB4DA7A7AF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List1!$G$2</c:f>
              <c:numCache>
                <c:formatCode>General</c:formatCode>
                <c:ptCount val="1"/>
                <c:pt idx="0">
                  <c:v>47530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69F-4BE7-A99D-A2DB4DA7A7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0"/>
        <c:axId val="1632735648"/>
        <c:axId val="1632727328"/>
      </c:barChart>
      <c:catAx>
        <c:axId val="16327356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32727328"/>
        <c:crosses val="autoZero"/>
        <c:auto val="1"/>
        <c:lblAlgn val="ctr"/>
        <c:lblOffset val="100"/>
        <c:noMultiLvlLbl val="0"/>
      </c:catAx>
      <c:valAx>
        <c:axId val="163272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3273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500" dirty="0" smtClean="0"/>
              <a:t>POČET ZBRANÍ U DRŽITELŮ  ZP</a:t>
            </a:r>
            <a:endParaRPr lang="cs-CZ" sz="15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List1!$B$2</c:f>
              <c:numCache>
                <c:formatCode>General</c:formatCode>
                <c:ptCount val="1"/>
                <c:pt idx="0">
                  <c:v>130515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AA-4DF3-AD0F-5AF1184C6F76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List1!$C$2</c:f>
              <c:numCache>
                <c:formatCode>General</c:formatCode>
                <c:ptCount val="1"/>
                <c:pt idx="0">
                  <c:v>134267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AA-4DF3-AD0F-5AF1184C6F76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List1!$D$2</c:f>
              <c:numCache>
                <c:formatCode>General</c:formatCode>
                <c:ptCount val="1"/>
                <c:pt idx="0">
                  <c:v>138549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AA-4DF3-AD0F-5AF1184C6F76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List1!$E$2</c:f>
              <c:numCache>
                <c:formatCode>General</c:formatCode>
                <c:ptCount val="1"/>
                <c:pt idx="0">
                  <c:v>144285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AA-4DF3-AD0F-5AF1184C6F76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List1!$F$2</c:f>
              <c:numCache>
                <c:formatCode>General</c:formatCode>
                <c:ptCount val="1"/>
                <c:pt idx="0">
                  <c:v>151449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AA-4DF3-AD0F-5AF1184C6F76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</c:f>
              <c:strCache>
                <c:ptCount val="1"/>
                <c:pt idx="0">
                  <c:v>počet držitelů ZP</c:v>
                </c:pt>
              </c:strCache>
            </c:strRef>
          </c:cat>
          <c:val>
            <c:numRef>
              <c:f>List1!$G$2</c:f>
              <c:numCache>
                <c:formatCode>General</c:formatCode>
                <c:ptCount val="1"/>
                <c:pt idx="0">
                  <c:v>157429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8AA-4DF3-AD0F-5AF1184C6F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50"/>
        <c:axId val="1632735648"/>
        <c:axId val="1632727328"/>
      </c:barChart>
      <c:catAx>
        <c:axId val="16327356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32727328"/>
        <c:crosses val="autoZero"/>
        <c:auto val="1"/>
        <c:lblAlgn val="ctr"/>
        <c:lblOffset val="100"/>
        <c:noMultiLvlLbl val="0"/>
      </c:catAx>
      <c:valAx>
        <c:axId val="1632727328"/>
        <c:scaling>
          <c:orientation val="minMax"/>
          <c:max val="160000"/>
          <c:min val="12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32735648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dirty="0" smtClean="0"/>
              <a:t>Počty žadatelů na zkouškách + úspěšnost</a:t>
            </a:r>
            <a:endParaRPr lang="cs-CZ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Počet žadatelů - přítomno na zkoušce</c:v>
                </c:pt>
                <c:pt idx="1">
                  <c:v>Počet žadatelů - prospělo</c:v>
                </c:pt>
                <c:pt idx="2">
                  <c:v>Počet žadatelů - neprospělo (teoretická část)</c:v>
                </c:pt>
                <c:pt idx="3">
                  <c:v>Počet žadatelů - neprospělo (praktická část)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2287</c:v>
                </c:pt>
                <c:pt idx="1">
                  <c:v>1267</c:v>
                </c:pt>
                <c:pt idx="2">
                  <c:v>410</c:v>
                </c:pt>
                <c:pt idx="3">
                  <c:v>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FA-4674-BE02-FC8974E46CD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4"/>
                <c:pt idx="0">
                  <c:v>Počet žadatelů - přítomno na zkoušce</c:v>
                </c:pt>
                <c:pt idx="1">
                  <c:v>Počet žadatelů - prospělo</c:v>
                </c:pt>
                <c:pt idx="2">
                  <c:v>Počet žadatelů - neprospělo (teoretická část)</c:v>
                </c:pt>
                <c:pt idx="3">
                  <c:v>Počet žadatelů - neprospělo (praktická část)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1760</c:v>
                </c:pt>
                <c:pt idx="1">
                  <c:v>992</c:v>
                </c:pt>
                <c:pt idx="2">
                  <c:v>291</c:v>
                </c:pt>
                <c:pt idx="3">
                  <c:v>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FA-4674-BE02-FC8974E46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632733984"/>
        <c:axId val="1632745632"/>
      </c:barChart>
      <c:catAx>
        <c:axId val="163273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32745632"/>
        <c:crosses val="autoZero"/>
        <c:auto val="1"/>
        <c:lblAlgn val="ctr"/>
        <c:lblOffset val="100"/>
        <c:noMultiLvlLbl val="0"/>
      </c:catAx>
      <c:valAx>
        <c:axId val="163274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32733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946115525386608E-2"/>
          <c:y val="0.21454479575880089"/>
          <c:w val="0.74985344886383909"/>
          <c:h val="0.67881782112745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 val="autoZero"/>
        <c:auto val="1"/>
        <c:lblAlgn val="ctr"/>
        <c:lblOffset val="100"/>
        <c:noMultiLvlLbl val="0"/>
      </c:catAx>
      <c:valAx>
        <c:axId val="1738375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093454820409223E-2"/>
          <c:y val="0.21723574144486693"/>
          <c:w val="0.74526423475979298"/>
          <c:h val="0.67881782112745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 val="autoZero"/>
        <c:auto val="1"/>
        <c:lblAlgn val="ctr"/>
        <c:lblOffset val="100"/>
        <c:noMultiLvlLbl val="0"/>
      </c:catAx>
      <c:valAx>
        <c:axId val="1738375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093454820409223E-2"/>
          <c:y val="0.1600575056661499"/>
          <c:w val="0.87237344275432849"/>
          <c:h val="0.73599598892862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At val="0"/>
        <c:auto val="1"/>
        <c:lblAlgn val="ctr"/>
        <c:lblOffset val="100"/>
        <c:noMultiLvlLbl val="0"/>
      </c:catAx>
      <c:valAx>
        <c:axId val="173837575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>
                  <a:lumMod val="5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954-4A60-AE6C-DDD73B9A8B8C}"/>
              </c:ext>
            </c:extLst>
          </c:dPt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GRAFY!$A$63:$A$69</c:f>
              <c:strCache>
                <c:ptCount val="7"/>
                <c:pt idx="0">
                  <c:v>Pátek</c:v>
                </c:pt>
                <c:pt idx="1">
                  <c:v>Pondělí</c:v>
                </c:pt>
                <c:pt idx="2">
                  <c:v>Středa</c:v>
                </c:pt>
                <c:pt idx="3">
                  <c:v>Úterý</c:v>
                </c:pt>
                <c:pt idx="4">
                  <c:v>Čtvrtek</c:v>
                </c:pt>
                <c:pt idx="5">
                  <c:v>Sobota</c:v>
                </c:pt>
                <c:pt idx="6">
                  <c:v>Neděle</c:v>
                </c:pt>
              </c:strCache>
            </c:strRef>
          </c:cat>
          <c:val>
            <c:numRef>
              <c:f>GRAFY!$B$63:$B$69</c:f>
              <c:numCache>
                <c:formatCode>General</c:formatCode>
                <c:ptCount val="7"/>
                <c:pt idx="0">
                  <c:v>2686</c:v>
                </c:pt>
                <c:pt idx="1">
                  <c:v>2510</c:v>
                </c:pt>
                <c:pt idx="2">
                  <c:v>2438</c:v>
                </c:pt>
                <c:pt idx="3">
                  <c:v>2409</c:v>
                </c:pt>
                <c:pt idx="4">
                  <c:v>2364</c:v>
                </c:pt>
                <c:pt idx="5">
                  <c:v>2020</c:v>
                </c:pt>
                <c:pt idx="6">
                  <c:v>1855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54-4A60-AE6C-DDD73B9A8B8C}"/>
            </c:ext>
          </c:extLst>
        </c:ser>
        <c:ser>
          <c:idx val="1"/>
          <c:order val="1"/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954-4A60-AE6C-DDD73B9A8B8C}"/>
              </c:ext>
            </c:extLst>
          </c:dPt>
          <c:dLbls>
            <c:dLbl>
              <c:idx val="4"/>
              <c:layout>
                <c:manualLayout>
                  <c:x val="1.2621745179884715E-2"/>
                  <c:y val="-2.0630279402209226E-2"/>
                </c:manualLayout>
              </c:layout>
              <c:spPr>
                <a:solidFill>
                  <a:srgbClr val="00B050"/>
                </a:solidFill>
                <a:ln w="12700">
                  <a:solidFill>
                    <a:srgbClr val="00B05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D954-4A60-AE6C-DDD73B9A8B8C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rgbClr val="C00000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GRAFY!$A$63:$A$69</c:f>
              <c:strCache>
                <c:ptCount val="7"/>
                <c:pt idx="0">
                  <c:v>Pátek</c:v>
                </c:pt>
                <c:pt idx="1">
                  <c:v>Pondělí</c:v>
                </c:pt>
                <c:pt idx="2">
                  <c:v>Středa</c:v>
                </c:pt>
                <c:pt idx="3">
                  <c:v>Úterý</c:v>
                </c:pt>
                <c:pt idx="4">
                  <c:v>Čtvrtek</c:v>
                </c:pt>
                <c:pt idx="5">
                  <c:v>Sobota</c:v>
                </c:pt>
                <c:pt idx="6">
                  <c:v>Neděle</c:v>
                </c:pt>
              </c:strCache>
            </c:strRef>
          </c:cat>
          <c:val>
            <c:numRef>
              <c:f>GRAFY!$C$63:$C$69</c:f>
              <c:numCache>
                <c:formatCode>General</c:formatCode>
                <c:ptCount val="7"/>
                <c:pt idx="0">
                  <c:v>277</c:v>
                </c:pt>
                <c:pt idx="1">
                  <c:v>227</c:v>
                </c:pt>
                <c:pt idx="2">
                  <c:v>116</c:v>
                </c:pt>
                <c:pt idx="3">
                  <c:v>166</c:v>
                </c:pt>
                <c:pt idx="4">
                  <c:v>-4</c:v>
                </c:pt>
                <c:pt idx="5">
                  <c:v>127</c:v>
                </c:pt>
                <c:pt idx="6">
                  <c:v>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954-4A60-AE6C-DDD73B9A8B8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51847391"/>
        <c:axId val="351853215"/>
      </c:barChart>
      <c:catAx>
        <c:axId val="3518473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spc="0" baseline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351853215"/>
        <c:crosses val="autoZero"/>
        <c:auto val="1"/>
        <c:lblAlgn val="ctr"/>
        <c:lblOffset val="100"/>
        <c:noMultiLvlLbl val="0"/>
      </c:catAx>
      <c:valAx>
        <c:axId val="351853215"/>
        <c:scaling>
          <c:orientation val="minMax"/>
          <c:max val="2700"/>
        </c:scaling>
        <c:delete val="1"/>
        <c:axPos val="b"/>
        <c:numFmt formatCode="General" sourceLinked="1"/>
        <c:majorTickMark val="none"/>
        <c:minorTickMark val="none"/>
        <c:tickLblPos val="nextTo"/>
        <c:crossAx val="3518473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68792839614423E-2"/>
          <c:y val="0.21796586599381296"/>
          <c:w val="0.76146704715858005"/>
          <c:h val="0.68224287695115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447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At val="0"/>
        <c:auto val="1"/>
        <c:lblAlgn val="ctr"/>
        <c:lblOffset val="100"/>
        <c:noMultiLvlLbl val="0"/>
      </c:catAx>
      <c:valAx>
        <c:axId val="173837575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119861671629076E-2"/>
          <c:y val="0.21723574144486693"/>
          <c:w val="0.74526423475979298"/>
          <c:h val="0.67881782112745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At val="0"/>
        <c:auto val="1"/>
        <c:lblAlgn val="ctr"/>
        <c:lblOffset val="100"/>
        <c:noMultiLvlLbl val="0"/>
      </c:catAx>
      <c:valAx>
        <c:axId val="173837575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093454820409223E-2"/>
          <c:y val="0.21723574144486693"/>
          <c:w val="0.74526423475979298"/>
          <c:h val="0.67881782112745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At val="0"/>
        <c:auto val="1"/>
        <c:lblAlgn val="ctr"/>
        <c:lblOffset val="100"/>
        <c:noMultiLvlLbl val="0"/>
      </c:catAx>
      <c:valAx>
        <c:axId val="173837575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093454820409223E-2"/>
          <c:y val="0.21723574144486693"/>
          <c:w val="0.74526423475979298"/>
          <c:h val="0.67881782112745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A-4AE6-8ED2-C470D3FEA77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List1!$A$2:$A$5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8A-4AE6-8ED2-C470D3FEA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8374511"/>
        <c:axId val="1738375759"/>
      </c:barChart>
      <c:catAx>
        <c:axId val="17383745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38375759"/>
        <c:crossesAt val="0"/>
        <c:auto val="1"/>
        <c:lblAlgn val="ctr"/>
        <c:lblOffset val="100"/>
        <c:noMultiLvlLbl val="0"/>
      </c:catAx>
      <c:valAx>
        <c:axId val="173837575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38374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850255987793323"/>
          <c:y val="0.93046933377417751"/>
          <c:w val="0.18839090680647885"/>
          <c:h val="5.6933542734336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3E-4A31-B065-DA5C08DDBD18}"/>
              </c:ext>
            </c:extLst>
          </c:dPt>
          <c:dLbls>
            <c:dLbl>
              <c:idx val="3"/>
              <c:spPr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downArrow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2E3E-4A31-B065-DA5C08DDBD18}"/>
                </c:ext>
              </c:extLst>
            </c:dLbl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downArrow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GRAFY!$N$60:$N$66</c:f>
              <c:strCache>
                <c:ptCount val="7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  <c:pt idx="5">
                  <c:v>Sobota</c:v>
                </c:pt>
                <c:pt idx="6">
                  <c:v>Neděle</c:v>
                </c:pt>
              </c:strCache>
            </c:strRef>
          </c:cat>
          <c:val>
            <c:numRef>
              <c:f>GRAFY!$O$60:$O$66</c:f>
              <c:numCache>
                <c:formatCode>General</c:formatCode>
                <c:ptCount val="7"/>
                <c:pt idx="0">
                  <c:v>11</c:v>
                </c:pt>
                <c:pt idx="1">
                  <c:v>11</c:v>
                </c:pt>
                <c:pt idx="2">
                  <c:v>10</c:v>
                </c:pt>
                <c:pt idx="3">
                  <c:v>19</c:v>
                </c:pt>
                <c:pt idx="4">
                  <c:v>9</c:v>
                </c:pt>
                <c:pt idx="5">
                  <c:v>10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3E-4A31-B065-DA5C08DDBD18}"/>
            </c:ext>
          </c:extLst>
        </c:ser>
        <c:ser>
          <c:idx val="1"/>
          <c:order val="1"/>
          <c:spPr>
            <a:solidFill>
              <a:srgbClr val="00CC99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E3E-4A31-B065-DA5C08DDBD18}"/>
              </c:ext>
            </c:extLst>
          </c:dPt>
          <c:dLbls>
            <c:dLbl>
              <c:idx val="0"/>
              <c:spPr>
                <a:solidFill>
                  <a:srgbClr val="00CC99"/>
                </a:solidFill>
                <a:ln w="12700">
                  <a:solidFill>
                    <a:srgbClr val="00CC99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2E3E-4A31-B065-DA5C08DDBD18}"/>
                </c:ext>
              </c:extLst>
            </c:dLbl>
            <c:dLbl>
              <c:idx val="1"/>
              <c:spPr>
                <a:solidFill>
                  <a:srgbClr val="00CC99"/>
                </a:solidFill>
                <a:ln w="12700">
                  <a:solidFill>
                    <a:srgbClr val="00CC99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2E3E-4A31-B065-DA5C08DDBD18}"/>
                </c:ext>
              </c:extLst>
            </c:dLbl>
            <c:dLbl>
              <c:idx val="3"/>
              <c:layout>
                <c:manualLayout>
                  <c:x val="1.0615178869943162E-2"/>
                  <c:y val="9.5993953136810275E-3"/>
                </c:manualLayout>
              </c:layout>
              <c:spPr>
                <a:solidFill>
                  <a:srgbClr val="C00000"/>
                </a:solidFill>
                <a:ln w="12700"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downArrow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2E3E-4A31-B065-DA5C08DDBD18}"/>
                </c:ext>
              </c:extLst>
            </c:dLbl>
            <c:dLbl>
              <c:idx val="6"/>
              <c:spPr>
                <a:solidFill>
                  <a:srgbClr val="00CC99"/>
                </a:solidFill>
                <a:ln w="12700">
                  <a:solidFill>
                    <a:srgbClr val="00CC99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upArrow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2E3E-4A31-B065-DA5C08DDBD18}"/>
                </c:ext>
              </c:extLst>
            </c:dLbl>
            <c:spPr>
              <a:solidFill>
                <a:srgbClr val="00CC99"/>
              </a:solidFill>
              <a:ln w="12700">
                <a:solidFill>
                  <a:srgbClr val="00CC99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downArrow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GRAFY!$N$60:$N$66</c:f>
              <c:strCache>
                <c:ptCount val="7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  <c:pt idx="5">
                  <c:v>Sobota</c:v>
                </c:pt>
                <c:pt idx="6">
                  <c:v>Neděle</c:v>
                </c:pt>
              </c:strCache>
            </c:strRef>
          </c:cat>
          <c:val>
            <c:numRef>
              <c:f>GRAFY!$P$60:$P$66</c:f>
              <c:numCache>
                <c:formatCode>General</c:formatCode>
                <c:ptCount val="7"/>
                <c:pt idx="0">
                  <c:v>-1</c:v>
                </c:pt>
                <c:pt idx="1">
                  <c:v>-4</c:v>
                </c:pt>
                <c:pt idx="2">
                  <c:v>0</c:v>
                </c:pt>
                <c:pt idx="3">
                  <c:v>10</c:v>
                </c:pt>
                <c:pt idx="4">
                  <c:v>0</c:v>
                </c:pt>
                <c:pt idx="5">
                  <c:v>0</c:v>
                </c:pt>
                <c:pt idx="6">
                  <c:v>-1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3E-4A31-B065-DA5C08DDBD1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541352127"/>
        <c:axId val="541350463"/>
      </c:barChart>
      <c:catAx>
        <c:axId val="541352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accent1">
              <a:lumMod val="50000"/>
            </a:schemeClr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541350463"/>
        <c:crosses val="autoZero"/>
        <c:auto val="1"/>
        <c:lblAlgn val="ctr"/>
        <c:lblOffset val="100"/>
        <c:noMultiLvlLbl val="0"/>
      </c:catAx>
      <c:valAx>
        <c:axId val="541350463"/>
        <c:scaling>
          <c:orientation val="minMax"/>
          <c:max val="20"/>
          <c:min val="-6"/>
        </c:scaling>
        <c:delete val="1"/>
        <c:axPos val="l"/>
        <c:numFmt formatCode="General" sourceLinked="1"/>
        <c:majorTickMark val="none"/>
        <c:minorTickMark val="none"/>
        <c:tickLblPos val="nextTo"/>
        <c:crossAx val="5413521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44546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CE2-476B-A11D-A5CCC8E1AC9D}"/>
              </c:ext>
            </c:extLst>
          </c:dPt>
          <c:dLbls>
            <c:dLbl>
              <c:idx val="0"/>
              <c:layout>
                <c:manualLayout>
                  <c:x val="-3.4150801333763582E-3"/>
                  <c:y val="-8.5349462365591391E-2"/>
                </c:manualLayout>
              </c:layout>
              <c:spPr>
                <a:solidFill>
                  <a:prstClr val="white">
                    <a:lumMod val="50000"/>
                  </a:prst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251"/>
                        <a:gd name="adj2" fmla="val 191603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E-DCE2-476B-A11D-A5CCC8E1AC9D}"/>
                </c:ext>
              </c:extLst>
            </c:dLbl>
            <c:dLbl>
              <c:idx val="1"/>
              <c:layout>
                <c:manualLayout>
                  <c:x val="3.4150801333763582E-3"/>
                  <c:y val="-5.1209677419354893E-2"/>
                </c:manualLayout>
              </c:layout>
              <c:spPr>
                <a:solidFill>
                  <a:prstClr val="white">
                    <a:lumMod val="50000"/>
                  </a:prst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7833"/>
                        <a:gd name="adj2" fmla="val 12980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F-DCE2-476B-A11D-A5CCC8E1AC9D}"/>
                </c:ext>
              </c:extLst>
            </c:dLbl>
            <c:dLbl>
              <c:idx val="2"/>
              <c:spPr>
                <a:solidFill>
                  <a:prstClr val="white">
                    <a:lumMod val="50000"/>
                  </a:prst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27127"/>
                        <a:gd name="adj2" fmla="val 75954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10-DCE2-476B-A11D-A5CCC8E1AC9D}"/>
                </c:ext>
              </c:extLst>
            </c:dLbl>
            <c:dLbl>
              <c:idx val="3"/>
              <c:layout>
                <c:manualLayout>
                  <c:x val="-6.8301602667527217E-2"/>
                  <c:y val="0"/>
                </c:manualLayout>
              </c:layout>
              <c:spPr>
                <a:solidFill>
                  <a:prstClr val="white">
                    <a:lumMod val="50000"/>
                  </a:prst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15540"/>
                        <a:gd name="adj2" fmla="val 64913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DCE2-476B-A11D-A5CCC8E1AC9D}"/>
                </c:ext>
              </c:extLst>
            </c:dLbl>
            <c:dLbl>
              <c:idx val="4"/>
              <c:layout>
                <c:manualLayout>
                  <c:x val="7.1716682800903514E-2"/>
                  <c:y val="0"/>
                </c:manualLayout>
              </c:layout>
              <c:spPr>
                <a:solidFill>
                  <a:srgbClr val="44546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76106"/>
                        <a:gd name="adj2" fmla="val 72225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A-DCE2-476B-A11D-A5CCC8E1AC9D}"/>
                </c:ext>
              </c:extLst>
            </c:dLbl>
            <c:dLbl>
              <c:idx val="5"/>
              <c:layout>
                <c:manualLayout>
                  <c:x val="8.5377003334408952E-2"/>
                  <c:y val="0"/>
                </c:manualLayout>
              </c:layout>
              <c:spPr>
                <a:solidFill>
                  <a:prstClr val="white">
                    <a:lumMod val="50000"/>
                  </a:prst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26341"/>
                        <a:gd name="adj2" fmla="val 8301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11-DCE2-476B-A11D-A5CCC8E1AC9D}"/>
                </c:ext>
              </c:extLst>
            </c:dLbl>
            <c:dLbl>
              <c:idx val="6"/>
              <c:layout>
                <c:manualLayout>
                  <c:x val="6.8301602667527163E-3"/>
                  <c:y val="-5.1209677419354838E-2"/>
                </c:manualLayout>
              </c:layout>
              <c:spPr>
                <a:solidFill>
                  <a:prstClr val="white">
                    <a:lumMod val="50000"/>
                  </a:prst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1554"/>
                        <a:gd name="adj2" fmla="val 136869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12-DCE2-476B-A11D-A5CCC8E1AC9D}"/>
                </c:ext>
              </c:extLst>
            </c:dLbl>
            <c:spPr>
              <a:solidFill>
                <a:prstClr val="white">
                  <a:lumMod val="50000"/>
                </a:prst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GRAFY!$A$93:$A$99</c:f>
              <c:strCache>
                <c:ptCount val="7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  <c:pt idx="5">
                  <c:v>Sobota</c:v>
                </c:pt>
                <c:pt idx="6">
                  <c:v>Neděle</c:v>
                </c:pt>
              </c:strCache>
            </c:strRef>
          </c:cat>
          <c:val>
            <c:numRef>
              <c:f>GRAFY!$B$93:$B$99</c:f>
              <c:numCache>
                <c:formatCode>General</c:formatCode>
                <c:ptCount val="7"/>
                <c:pt idx="0">
                  <c:v>33</c:v>
                </c:pt>
                <c:pt idx="1">
                  <c:v>29</c:v>
                </c:pt>
                <c:pt idx="2">
                  <c:v>34</c:v>
                </c:pt>
                <c:pt idx="3">
                  <c:v>53</c:v>
                </c:pt>
                <c:pt idx="4">
                  <c:v>54</c:v>
                </c:pt>
                <c:pt idx="5">
                  <c:v>50</c:v>
                </c:pt>
                <c:pt idx="6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E2-476B-A11D-A5CCC8E1AC9D}"/>
            </c:ext>
          </c:extLst>
        </c:ser>
        <c:ser>
          <c:idx val="1"/>
          <c:order val="1"/>
          <c:spPr>
            <a:solidFill>
              <a:srgbClr val="009999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CE2-476B-A11D-A5CCC8E1AC9D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CE2-476B-A11D-A5CCC8E1AC9D}"/>
              </c:ext>
            </c:extLst>
          </c:dPt>
          <c:dPt>
            <c:idx val="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CE2-476B-A11D-A5CCC8E1AC9D}"/>
              </c:ext>
            </c:extLst>
          </c:dPt>
          <c:dLbls>
            <c:dLbl>
              <c:idx val="0"/>
              <c:layout>
                <c:manualLayout>
                  <c:x val="-6.8301602667527163E-3"/>
                  <c:y val="-5.6899641577060935E-2"/>
                </c:manualLayout>
              </c:layout>
              <c:spPr>
                <a:solidFill>
                  <a:srgbClr val="00999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B-DCE2-476B-A11D-A5CCC8E1AC9D}"/>
                </c:ext>
              </c:extLst>
            </c:dLbl>
            <c:dLbl>
              <c:idx val="1"/>
              <c:layout>
                <c:manualLayout>
                  <c:x val="7.1716682800903514E-2"/>
                  <c:y val="4.4802867383512544E-7"/>
                </c:manualLayout>
              </c:layout>
              <c:spPr>
                <a:solidFill>
                  <a:srgbClr val="00999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70275"/>
                        <a:gd name="adj2" fmla="val -83068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D-DCE2-476B-A11D-A5CCC8E1AC9D}"/>
                </c:ext>
              </c:extLst>
            </c:dLbl>
            <c:dLbl>
              <c:idx val="2"/>
              <c:layout>
                <c:manualLayout>
                  <c:x val="5.8056362267398083E-2"/>
                  <c:y val="-0.12517876344086021"/>
                </c:manualLayout>
              </c:layout>
              <c:spPr>
                <a:solidFill>
                  <a:srgbClr val="00999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C-DCE2-476B-A11D-A5CCC8E1AC9D}"/>
                </c:ext>
              </c:extLst>
            </c:dLbl>
            <c:dLbl>
              <c:idx val="3"/>
              <c:layout>
                <c:manualLayout>
                  <c:x val="2.0490480800258209E-2"/>
                  <c:y val="-3.9829749103942651E-2"/>
                </c:manualLayout>
              </c:layout>
              <c:spPr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43704"/>
                        <a:gd name="adj2" fmla="val 123333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DCE2-476B-A11D-A5CCC8E1AC9D}"/>
                </c:ext>
              </c:extLst>
            </c:dLbl>
            <c:dLbl>
              <c:idx val="4"/>
              <c:spPr>
                <a:solidFill>
                  <a:srgbClr val="C00000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DCE2-476B-A11D-A5CCC8E1AC9D}"/>
                </c:ext>
              </c:extLst>
            </c:dLbl>
            <c:dLbl>
              <c:idx val="5"/>
              <c:layout>
                <c:manualLayout>
                  <c:x val="1.707540066688179E-2"/>
                  <c:y val="-3.9829749103942651E-2"/>
                </c:manualLayout>
              </c:layout>
              <c:spPr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52997"/>
                        <a:gd name="adj2" fmla="val 133926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6-DCE2-476B-A11D-A5CCC8E1AC9D}"/>
                </c:ext>
              </c:extLst>
            </c:dLbl>
            <c:dLbl>
              <c:idx val="6"/>
              <c:layout>
                <c:manualLayout>
                  <c:x val="-3.4150801333764831E-3"/>
                  <c:y val="-6.8279569892473121E-2"/>
                </c:manualLayout>
              </c:layout>
              <c:spPr>
                <a:solidFill>
                  <a:srgbClr val="00999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DCE2-476B-A11D-A5CCC8E1AC9D}"/>
                </c:ext>
              </c:extLst>
            </c:dLbl>
            <c:spPr>
              <a:solidFill>
                <a:srgbClr val="009999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GRAFY!$A$93:$A$99</c:f>
              <c:strCache>
                <c:ptCount val="7"/>
                <c:pt idx="0">
                  <c:v>Pondělí</c:v>
                </c:pt>
                <c:pt idx="1">
                  <c:v>Úterý</c:v>
                </c:pt>
                <c:pt idx="2">
                  <c:v>Středa</c:v>
                </c:pt>
                <c:pt idx="3">
                  <c:v>Čtvrtek</c:v>
                </c:pt>
                <c:pt idx="4">
                  <c:v>Pátek</c:v>
                </c:pt>
                <c:pt idx="5">
                  <c:v>Sobota</c:v>
                </c:pt>
                <c:pt idx="6">
                  <c:v>Neděle</c:v>
                </c:pt>
              </c:strCache>
            </c:strRef>
          </c:cat>
          <c:val>
            <c:numRef>
              <c:f>GRAFY!$C$93:$C$99</c:f>
              <c:numCache>
                <c:formatCode>General</c:formatCode>
                <c:ptCount val="7"/>
                <c:pt idx="0">
                  <c:v>-2</c:v>
                </c:pt>
                <c:pt idx="1">
                  <c:v>-20</c:v>
                </c:pt>
                <c:pt idx="2">
                  <c:v>-1</c:v>
                </c:pt>
                <c:pt idx="3">
                  <c:v>12</c:v>
                </c:pt>
                <c:pt idx="4">
                  <c:v>6</c:v>
                </c:pt>
                <c:pt idx="5">
                  <c:v>12</c:v>
                </c:pt>
                <c:pt idx="6">
                  <c:v>-6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E2-476B-A11D-A5CCC8E1AC9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351858207"/>
        <c:axId val="351856959"/>
      </c:barChart>
      <c:catAx>
        <c:axId val="351858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bg2">
              <a:lumMod val="25000"/>
            </a:schemeClr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351856959"/>
        <c:crosses val="autoZero"/>
        <c:auto val="1"/>
        <c:lblAlgn val="ctr"/>
        <c:lblOffset val="100"/>
        <c:noMultiLvlLbl val="0"/>
      </c:catAx>
      <c:valAx>
        <c:axId val="351856959"/>
        <c:scaling>
          <c:orientation val="minMax"/>
          <c:max val="55"/>
          <c:min val="-20"/>
        </c:scaling>
        <c:delete val="1"/>
        <c:axPos val="l"/>
        <c:numFmt formatCode="General" sourceLinked="1"/>
        <c:majorTickMark val="none"/>
        <c:minorTickMark val="none"/>
        <c:tickLblPos val="nextTo"/>
        <c:crossAx val="351858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4150801333763581E-2"/>
          <c:y val="5.1045016077170421E-2"/>
          <c:w val="0.92486823706572008"/>
          <c:h val="0.8752232940335834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C000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1.7075400666881728E-2"/>
                  <c:y val="-5.6716684530189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06E-41F5-B204-B5CF3241DC4C}"/>
                </c:ext>
              </c:extLst>
            </c:dLbl>
            <c:spPr>
              <a:solidFill>
                <a:prstClr val="white"/>
              </a:solidFill>
              <a:ln w="12700">
                <a:solidFill>
                  <a:srgbClr val="FFC000">
                    <a:lumMod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GRAFY!$N$86:$N$92</c:f>
              <c:strCache>
                <c:ptCount val="7"/>
                <c:pt idx="0">
                  <c:v>Neděle</c:v>
                </c:pt>
                <c:pt idx="1">
                  <c:v>Pondělí</c:v>
                </c:pt>
                <c:pt idx="2">
                  <c:v>Úterý</c:v>
                </c:pt>
                <c:pt idx="3">
                  <c:v>Středa</c:v>
                </c:pt>
                <c:pt idx="4">
                  <c:v>Čtvrtek</c:v>
                </c:pt>
                <c:pt idx="5">
                  <c:v>Pátek</c:v>
                </c:pt>
                <c:pt idx="6">
                  <c:v>Sobota</c:v>
                </c:pt>
              </c:strCache>
            </c:strRef>
          </c:cat>
          <c:val>
            <c:numRef>
              <c:f>GRAFY!$O$86:$O$92</c:f>
              <c:numCache>
                <c:formatCode>General</c:formatCode>
                <c:ptCount val="7"/>
                <c:pt idx="0">
                  <c:v>428</c:v>
                </c:pt>
                <c:pt idx="1">
                  <c:v>454</c:v>
                </c:pt>
                <c:pt idx="2">
                  <c:v>414</c:v>
                </c:pt>
                <c:pt idx="3">
                  <c:v>419</c:v>
                </c:pt>
                <c:pt idx="4">
                  <c:v>495</c:v>
                </c:pt>
                <c:pt idx="5">
                  <c:v>544</c:v>
                </c:pt>
                <c:pt idx="6">
                  <c:v>470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6E-41F5-B204-B5CF3241DC4C}"/>
            </c:ext>
          </c:extLst>
        </c:ser>
        <c:ser>
          <c:idx val="1"/>
          <c:order val="1"/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4BC79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06E-41F5-B204-B5CF3241DC4C}"/>
              </c:ext>
            </c:extLst>
          </c:dPt>
          <c:dLbls>
            <c:dLbl>
              <c:idx val="0"/>
              <c:layout>
                <c:manualLayout>
                  <c:x val="2.3905560933634506E-2"/>
                  <c:y val="-3.9701679171132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06E-41F5-B204-B5CF3241DC4C}"/>
                </c:ext>
              </c:extLst>
            </c:dLbl>
            <c:dLbl>
              <c:idx val="1"/>
              <c:layout>
                <c:manualLayout>
                  <c:x val="1.707540066688179E-2"/>
                  <c:y val="-4.5373347624151482E-2"/>
                </c:manualLayout>
              </c:layout>
              <c:spPr>
                <a:solidFill>
                  <a:prstClr val="white"/>
                </a:solidFill>
                <a:ln w="12700" cap="flat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>
                        <a:gd name="adj1" fmla="val -11138"/>
                        <a:gd name="adj2" fmla="val 120108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D06E-41F5-B204-B5CF3241DC4C}"/>
                </c:ext>
              </c:extLst>
            </c:dLbl>
            <c:dLbl>
              <c:idx val="2"/>
              <c:layout>
                <c:manualLayout>
                  <c:x val="2.2198020866946333E-2"/>
                  <c:y val="-6.9388939039072284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282510487253964E-2"/>
                      <c:h val="0.112625937834941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06E-41F5-B204-B5CF3241DC4C}"/>
                </c:ext>
              </c:extLst>
            </c:dLbl>
            <c:dLbl>
              <c:idx val="3"/>
              <c:layout>
                <c:manualLayout>
                  <c:x val="2.0490480800258146E-2"/>
                  <c:y val="0.22119596284387291"/>
                </c:manualLayout>
              </c:layout>
              <c:spPr>
                <a:solidFill>
                  <a:srgbClr val="4BC798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>
                        <a:gd name="adj1" fmla="val -13857"/>
                        <a:gd name="adj2" fmla="val 96036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D06E-41F5-B204-B5CF3241DC4C}"/>
                </c:ext>
              </c:extLst>
            </c:dLbl>
            <c:dLbl>
              <c:idx val="4"/>
              <c:layout>
                <c:manualLayout>
                  <c:x val="2.3905560933634381E-2"/>
                  <c:y val="-1.1343336906037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06E-41F5-B204-B5CF3241DC4C}"/>
                </c:ext>
              </c:extLst>
            </c:dLbl>
            <c:dLbl>
              <c:idx val="5"/>
              <c:layout>
                <c:manualLayout>
                  <c:x val="2.049048080025814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06E-41F5-B204-B5CF3241DC4C}"/>
                </c:ext>
              </c:extLst>
            </c:dLbl>
            <c:dLbl>
              <c:idx val="6"/>
              <c:layout>
                <c:manualLayout>
                  <c:x val="3.0735721200387221E-2"/>
                  <c:y val="-5.67166845301893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06E-41F5-B204-B5CF3241DC4C}"/>
                </c:ext>
              </c:extLst>
            </c:dLbl>
            <c:spPr>
              <a:solidFill>
                <a:prstClr val="white"/>
              </a:solidFill>
              <a:ln w="12700">
                <a:solidFill>
                  <a:srgbClr val="C00000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GRAFY!$N$86:$N$92</c:f>
              <c:strCache>
                <c:ptCount val="7"/>
                <c:pt idx="0">
                  <c:v>Neděle</c:v>
                </c:pt>
                <c:pt idx="1">
                  <c:v>Pondělí</c:v>
                </c:pt>
                <c:pt idx="2">
                  <c:v>Úterý</c:v>
                </c:pt>
                <c:pt idx="3">
                  <c:v>Středa</c:v>
                </c:pt>
                <c:pt idx="4">
                  <c:v>Čtvrtek</c:v>
                </c:pt>
                <c:pt idx="5">
                  <c:v>Pátek</c:v>
                </c:pt>
                <c:pt idx="6">
                  <c:v>Sobota</c:v>
                </c:pt>
              </c:strCache>
            </c:strRef>
          </c:cat>
          <c:val>
            <c:numRef>
              <c:f>GRAFY!$P$86:$P$92</c:f>
              <c:numCache>
                <c:formatCode>General</c:formatCode>
                <c:ptCount val="7"/>
                <c:pt idx="0">
                  <c:v>43</c:v>
                </c:pt>
                <c:pt idx="1">
                  <c:v>59</c:v>
                </c:pt>
                <c:pt idx="2">
                  <c:v>6</c:v>
                </c:pt>
                <c:pt idx="3">
                  <c:v>-51</c:v>
                </c:pt>
                <c:pt idx="4">
                  <c:v>12</c:v>
                </c:pt>
                <c:pt idx="5">
                  <c:v>45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6E-41F5-B204-B5CF3241DC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351852383"/>
        <c:axId val="351848639"/>
      </c:barChart>
      <c:catAx>
        <c:axId val="351852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rgbClr val="44546A">
              <a:lumMod val="75000"/>
            </a:srgbClr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cs-CZ" sz="900" b="1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351848639"/>
        <c:crosses val="autoZero"/>
        <c:auto val="1"/>
        <c:lblAlgn val="ctr"/>
        <c:lblOffset val="100"/>
        <c:noMultiLvlLbl val="0"/>
      </c:catAx>
      <c:valAx>
        <c:axId val="351848639"/>
        <c:scaling>
          <c:orientation val="minMax"/>
          <c:max val="550"/>
          <c:min val="-60"/>
        </c:scaling>
        <c:delete val="1"/>
        <c:axPos val="l"/>
        <c:numFmt formatCode="General" sourceLinked="1"/>
        <c:majorTickMark val="none"/>
        <c:minorTickMark val="none"/>
        <c:tickLblPos val="nextTo"/>
        <c:crossAx val="3518523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1"/>
          <c:order val="1"/>
          <c:tx>
            <c:strRef>
              <c:f>'DN podle místa'!$B$7:$C$7</c:f>
              <c:strCache>
                <c:ptCount val="2"/>
                <c:pt idx="0">
                  <c:v>2022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35C-47DA-96A6-CB5B29C28E42}"/>
              </c:ext>
            </c:extLst>
          </c:dPt>
          <c:dPt>
            <c:idx val="1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35C-47DA-96A6-CB5B29C28E42}"/>
              </c:ext>
            </c:extLst>
          </c:dPt>
          <c:dLbls>
            <c:dLbl>
              <c:idx val="0"/>
              <c:layout>
                <c:manualLayout>
                  <c:x val="-7.0192446693629854E-2"/>
                  <c:y val="-0.2238314176245211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7 236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817284784040425"/>
                      <c:h val="9.483946360153257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35C-47DA-96A6-CB5B29C28E42}"/>
                </c:ext>
              </c:extLst>
            </c:dLbl>
            <c:dLbl>
              <c:idx val="1"/>
              <c:layout>
                <c:manualLayout>
                  <c:x val="6.0406609869278129E-2"/>
                  <c:y val="-0.2870881226053640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9 046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5C-47DA-96A6-CB5B29C28E42}"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'DN podle místa'!$D$5:$F$5</c:f>
              <c:strCache>
                <c:ptCount val="2"/>
                <c:pt idx="0">
                  <c:v>v obci</c:v>
                </c:pt>
                <c:pt idx="1">
                  <c:v>mimo obec</c:v>
                </c:pt>
              </c:strCache>
            </c:strRef>
          </c:cat>
          <c:val>
            <c:numRef>
              <c:f>'DN podle místa'!$D$7:$F$7</c:f>
              <c:numCache>
                <c:formatCode>#\ ##0_ ;[Red]\-#\ ##0\ </c:formatCode>
                <c:ptCount val="2"/>
                <c:pt idx="0">
                  <c:v>7011</c:v>
                </c:pt>
                <c:pt idx="1">
                  <c:v>8117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35C-47DA-96A6-CB5B29C28E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'DN podle místa'!$B$6:$C$6</c15:sqref>
                        </c15:formulaRef>
                      </c:ext>
                    </c:extLst>
                    <c:strCache>
                      <c:ptCount val="2"/>
                      <c:pt idx="0">
                        <c:v>2021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6-635C-47DA-96A6-CB5B29C28E42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8-635C-47DA-96A6-CB5B29C28E42}"/>
                    </c:ext>
                  </c:extLst>
                </c:dPt>
                <c:dLbls>
                  <c:spPr>
                    <a:solidFill>
                      <a:sysClr val="window" lastClr="FFFFFF"/>
                    </a:solidFill>
                    <a:ln>
                      <a:solidFill>
                        <a:sysClr val="windowText" lastClr="000000">
                          <a:lumMod val="25000"/>
                          <a:lumOff val="75000"/>
                        </a:sysClr>
                      </a:solidFill>
                    </a:ln>
                    <a:effectLst/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dk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showLegendKey val="0"/>
                  <c:showVal val="0"/>
                  <c:showCatName val="1"/>
                  <c:showSerName val="0"/>
                  <c:showPercent val="1"/>
                  <c:showBubbleSize val="0"/>
                  <c:showLeaderLines val="0"/>
                  <c:extLst>
                    <c:ext uri="{CE6537A1-D6FC-4f65-9D91-7224C49458BB}">
                      <c15:spPr xmlns:c15="http://schemas.microsoft.com/office/drawing/2012/chart">
                        <a:prstGeom prst="wedgeRectCallout">
                          <a:avLst/>
                        </a:prstGeom>
                        <a:noFill/>
                        <a:ln>
                          <a:noFill/>
                        </a:ln>
                      </c15:spPr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'DN podle místa'!$D$5:$F$5</c15:sqref>
                        </c15:formulaRef>
                      </c:ext>
                    </c:extLst>
                    <c:strCache>
                      <c:ptCount val="2"/>
                      <c:pt idx="0">
                        <c:v>v obci</c:v>
                      </c:pt>
                      <c:pt idx="1">
                        <c:v>mimo obec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'DN podle místa'!$D$6:$F$6</c15:sqref>
                        </c15:formulaRef>
                      </c:ext>
                    </c:extLst>
                    <c:numCache>
                      <c:formatCode>#\ ##0_ ;[Red]\-#\ ##0\ </c:formatCode>
                      <c:ptCount val="2"/>
                      <c:pt idx="0">
                        <c:v>6830</c:v>
                      </c:pt>
                      <c:pt idx="1">
                        <c:v>8124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635C-47DA-96A6-CB5B29C28E42}"/>
                  </c:ext>
                </c:extLst>
              </c15:ser>
            </c15:filteredPieSeries>
            <c15:filteredPi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'DN podle místa'!$B$8:$C$8</c15:sqref>
                        </c15:formulaRef>
                      </c:ext>
                    </c:extLst>
                    <c:strCache>
                      <c:ptCount val="2"/>
                      <c:pt idx="0">
                        <c:v>rozdíl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B-635C-47DA-96A6-CB5B29C28E42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D-635C-47DA-96A6-CB5B29C28E42}"/>
                    </c:ext>
                  </c:extLst>
                </c:dPt>
                <c:dLbls>
                  <c:spPr>
                    <a:solidFill>
                      <a:sysClr val="window" lastClr="FFFFFF"/>
                    </a:solidFill>
                    <a:ln>
                      <a:solidFill>
                        <a:sysClr val="windowText" lastClr="000000">
                          <a:lumMod val="25000"/>
                          <a:lumOff val="75000"/>
                        </a:sysClr>
                      </a:solidFill>
                    </a:ln>
                    <a:effectLst/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dk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showLegendKey val="0"/>
                  <c:showVal val="0"/>
                  <c:showCatName val="1"/>
                  <c:showSerName val="0"/>
                  <c:showPercent val="1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pPr xmlns:c15="http://schemas.microsoft.com/office/drawing/2012/chart">
                        <a:prstGeom prst="wedgeRectCallout">
                          <a:avLst/>
                        </a:prstGeom>
                        <a:noFill/>
                        <a:ln>
                          <a:noFill/>
                        </a:ln>
                      </c15:spPr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'DN podle místa'!$D$5:$F$5</c15:sqref>
                        </c15:formulaRef>
                      </c:ext>
                    </c:extLst>
                    <c:strCache>
                      <c:ptCount val="2"/>
                      <c:pt idx="0">
                        <c:v>v obci</c:v>
                      </c:pt>
                      <c:pt idx="1">
                        <c:v>mimo obec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'DN podle místa'!$D$8:$F$8</c15:sqref>
                        </c15:formulaRef>
                      </c:ext>
                    </c:extLst>
                    <c:numCache>
                      <c:formatCode>#\ ##0_ ;[Red]\-#\ ##0\ </c:formatCode>
                      <c:ptCount val="2"/>
                      <c:pt idx="0">
                        <c:v>181</c:v>
                      </c:pt>
                      <c:pt idx="1">
                        <c:v>-7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E-635C-47DA-96A6-CB5B29C28E42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0555555555555555E-2"/>
          <c:y val="5.0925925925925923E-2"/>
          <c:w val="0.93888888888888888"/>
          <c:h val="0.884837416156313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GRAFY!$A$115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5B9BD5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 w="12700">
                <a:solidFill>
                  <a:srgbClr val="5B9BD5">
                    <a:lumMod val="60000"/>
                    <a:lumOff val="40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leftArrow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GRAFY!$B$114:$D$114</c:f>
              <c:strCache>
                <c:ptCount val="3"/>
                <c:pt idx="0">
                  <c:v>U</c:v>
                </c:pt>
                <c:pt idx="1">
                  <c:v>TZ</c:v>
                </c:pt>
                <c:pt idx="2">
                  <c:v>LZ</c:v>
                </c:pt>
              </c:strCache>
            </c:strRef>
          </c:cat>
          <c:val>
            <c:numRef>
              <c:f>GRAFY!$B$115:$D$115</c:f>
              <c:numCache>
                <c:formatCode>General</c:formatCode>
                <c:ptCount val="3"/>
                <c:pt idx="0">
                  <c:v>80</c:v>
                </c:pt>
                <c:pt idx="1">
                  <c:v>281</c:v>
                </c:pt>
                <c:pt idx="2">
                  <c:v>3224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90-4A27-AE76-E707B14ADA73}"/>
            </c:ext>
          </c:extLst>
        </c:ser>
        <c:ser>
          <c:idx val="1"/>
          <c:order val="1"/>
          <c:tx>
            <c:strRef>
              <c:f>GRAFY!$A$116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4472C4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2F5597"/>
              </a:solidFill>
              <a:ln w="12700">
                <a:solidFill>
                  <a:srgbClr val="2F5597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leftArrow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GRAFY!$B$114:$D$114</c:f>
              <c:strCache>
                <c:ptCount val="3"/>
                <c:pt idx="0">
                  <c:v>U</c:v>
                </c:pt>
                <c:pt idx="1">
                  <c:v>TZ</c:v>
                </c:pt>
                <c:pt idx="2">
                  <c:v>LZ</c:v>
                </c:pt>
              </c:strCache>
            </c:strRef>
          </c:cat>
          <c:val>
            <c:numRef>
              <c:f>GRAFY!$B$116:$D$116</c:f>
              <c:numCache>
                <c:formatCode>General</c:formatCode>
                <c:ptCount val="3"/>
                <c:pt idx="0">
                  <c:v>76</c:v>
                </c:pt>
                <c:pt idx="1">
                  <c:v>280</c:v>
                </c:pt>
                <c:pt idx="2">
                  <c:v>3105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90-4A27-AE76-E707B14ADA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41378335"/>
        <c:axId val="541379999"/>
      </c:barChart>
      <c:catAx>
        <c:axId val="541378335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541379999"/>
        <c:crosses val="autoZero"/>
        <c:auto val="1"/>
        <c:lblAlgn val="ctr"/>
        <c:lblOffset val="100"/>
        <c:noMultiLvlLbl val="0"/>
      </c:catAx>
      <c:valAx>
        <c:axId val="541379999"/>
        <c:scaling>
          <c:orientation val="minMax"/>
          <c:max val="3300"/>
        </c:scaling>
        <c:delete val="1"/>
        <c:axPos val="t"/>
        <c:numFmt formatCode="General" sourceLinked="1"/>
        <c:majorTickMark val="none"/>
        <c:minorTickMark val="none"/>
        <c:tickLblPos val="nextTo"/>
        <c:crossAx val="5413783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8680052493438324"/>
          <c:y val="8.0175273865414717E-2"/>
          <c:w val="0.10695450568678914"/>
          <c:h val="0.108830985915492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EE98BE-A054-41DC-BE1D-5DA093CA838D}" type="doc">
      <dgm:prSet loTypeId="urn:microsoft.com/office/officeart/2005/8/layout/chevron1" loCatId="process" qsTypeId="urn:microsoft.com/office/officeart/2005/8/quickstyle/simple1" qsCatId="simple" csTypeId="urn:microsoft.com/office/officeart/2005/8/colors/accent2_3" csCatId="accent2" phldr="1"/>
      <dgm:spPr/>
    </dgm:pt>
    <dgm:pt modelId="{868EE95B-BA12-4A13-BAA3-3A89BC6B2E53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7B2CE31-F1DA-486F-9E32-8C391C4E4FC2}" type="parTrans" cxnId="{4BD7FF44-3FCE-4FD4-99CC-D9610B6D8ACD}">
      <dgm:prSet/>
      <dgm:spPr/>
      <dgm:t>
        <a:bodyPr/>
        <a:lstStyle/>
        <a:p>
          <a:endParaRPr lang="cs-CZ"/>
        </a:p>
      </dgm:t>
    </dgm:pt>
    <dgm:pt modelId="{C5864981-7B73-4998-98EE-66ED2B1CE8F3}" type="sibTrans" cxnId="{4BD7FF44-3FCE-4FD4-99CC-D9610B6D8ACD}">
      <dgm:prSet/>
      <dgm:spPr/>
      <dgm:t>
        <a:bodyPr/>
        <a:lstStyle/>
        <a:p>
          <a:endParaRPr lang="cs-CZ"/>
        </a:p>
      </dgm:t>
    </dgm:pt>
    <dgm:pt modelId="{3343EAEE-BA39-484C-9BA1-DC695AD7FD7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B5B1C93E-F51A-468D-9A9A-ADA269ECBC35}" type="parTrans" cxnId="{7BFBC22D-978A-4923-9CEB-511F50C78CEB}">
      <dgm:prSet/>
      <dgm:spPr/>
      <dgm:t>
        <a:bodyPr/>
        <a:lstStyle/>
        <a:p>
          <a:endParaRPr lang="cs-CZ"/>
        </a:p>
      </dgm:t>
    </dgm:pt>
    <dgm:pt modelId="{44C18D38-72E8-4902-9546-78C1EAC06EBD}" type="sibTrans" cxnId="{7BFBC22D-978A-4923-9CEB-511F50C78CEB}">
      <dgm:prSet/>
      <dgm:spPr/>
      <dgm:t>
        <a:bodyPr/>
        <a:lstStyle/>
        <a:p>
          <a:endParaRPr lang="cs-CZ"/>
        </a:p>
      </dgm:t>
    </dgm:pt>
    <dgm:pt modelId="{6BDF01E0-6B37-4495-9787-B5CE23B74AA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C9AA3EA6-9ABD-4FF5-A922-6008421E9FEE}" type="sibTrans" cxnId="{4A107466-871B-4451-ACE0-46B7D25ED3CE}">
      <dgm:prSet/>
      <dgm:spPr/>
      <dgm:t>
        <a:bodyPr/>
        <a:lstStyle/>
        <a:p>
          <a:endParaRPr lang="cs-CZ"/>
        </a:p>
      </dgm:t>
    </dgm:pt>
    <dgm:pt modelId="{BFF1B53C-34F0-433E-BB32-37F19B229D95}" type="parTrans" cxnId="{4A107466-871B-4451-ACE0-46B7D25ED3CE}">
      <dgm:prSet/>
      <dgm:spPr/>
      <dgm:t>
        <a:bodyPr/>
        <a:lstStyle/>
        <a:p>
          <a:endParaRPr lang="cs-CZ"/>
        </a:p>
      </dgm:t>
    </dgm:pt>
    <dgm:pt modelId="{9DA2396F-55A0-4BB6-9149-38C8BEF2DE75}" type="pres">
      <dgm:prSet presAssocID="{8CEE98BE-A054-41DC-BE1D-5DA093CA838D}" presName="Name0" presStyleCnt="0">
        <dgm:presLayoutVars>
          <dgm:dir/>
          <dgm:animLvl val="lvl"/>
          <dgm:resizeHandles val="exact"/>
        </dgm:presLayoutVars>
      </dgm:prSet>
      <dgm:spPr/>
    </dgm:pt>
    <dgm:pt modelId="{46C702A5-E143-4023-8FBD-C82330B19B70}" type="pres">
      <dgm:prSet presAssocID="{6BDF01E0-6B37-4495-9787-B5CE23B74AA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B87409-C6DB-4055-A0D9-CBF47670950D}" type="pres">
      <dgm:prSet presAssocID="{C9AA3EA6-9ABD-4FF5-A922-6008421E9FEE}" presName="parTxOnlySpace" presStyleCnt="0"/>
      <dgm:spPr/>
    </dgm:pt>
    <dgm:pt modelId="{B70A667D-99D3-47F2-8D72-058A0C462E26}" type="pres">
      <dgm:prSet presAssocID="{868EE95B-BA12-4A13-BAA3-3A89BC6B2E53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47B26D-60A1-46F6-8C62-5B2B6CFF4D19}" type="pres">
      <dgm:prSet presAssocID="{C5864981-7B73-4998-98EE-66ED2B1CE8F3}" presName="parTxOnlySpace" presStyleCnt="0"/>
      <dgm:spPr/>
    </dgm:pt>
    <dgm:pt modelId="{11CBEE92-0227-4815-B43E-B7999ABEE9CA}" type="pres">
      <dgm:prSet presAssocID="{3343EAEE-BA39-484C-9BA1-DC695AD7FD7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9FD1ACD-BC1E-40FD-A0E6-6796538E5CCF}" type="presOf" srcId="{6BDF01E0-6B37-4495-9787-B5CE23B74AA7}" destId="{46C702A5-E143-4023-8FBD-C82330B19B70}" srcOrd="0" destOrd="0" presId="urn:microsoft.com/office/officeart/2005/8/layout/chevron1"/>
    <dgm:cxn modelId="{7BFBC22D-978A-4923-9CEB-511F50C78CEB}" srcId="{8CEE98BE-A054-41DC-BE1D-5DA093CA838D}" destId="{3343EAEE-BA39-484C-9BA1-DC695AD7FD77}" srcOrd="2" destOrd="0" parTransId="{B5B1C93E-F51A-468D-9A9A-ADA269ECBC35}" sibTransId="{44C18D38-72E8-4902-9546-78C1EAC06EBD}"/>
    <dgm:cxn modelId="{D06632DB-AF88-4EFE-A7FE-A2F73CDD50BD}" type="presOf" srcId="{868EE95B-BA12-4A13-BAA3-3A89BC6B2E53}" destId="{B70A667D-99D3-47F2-8D72-058A0C462E26}" srcOrd="0" destOrd="0" presId="urn:microsoft.com/office/officeart/2005/8/layout/chevron1"/>
    <dgm:cxn modelId="{4A107466-871B-4451-ACE0-46B7D25ED3CE}" srcId="{8CEE98BE-A054-41DC-BE1D-5DA093CA838D}" destId="{6BDF01E0-6B37-4495-9787-B5CE23B74AA7}" srcOrd="0" destOrd="0" parTransId="{BFF1B53C-34F0-433E-BB32-37F19B229D95}" sibTransId="{C9AA3EA6-9ABD-4FF5-A922-6008421E9FEE}"/>
    <dgm:cxn modelId="{4BD7FF44-3FCE-4FD4-99CC-D9610B6D8ACD}" srcId="{8CEE98BE-A054-41DC-BE1D-5DA093CA838D}" destId="{868EE95B-BA12-4A13-BAA3-3A89BC6B2E53}" srcOrd="1" destOrd="0" parTransId="{07B2CE31-F1DA-486F-9E32-8C391C4E4FC2}" sibTransId="{C5864981-7B73-4998-98EE-66ED2B1CE8F3}"/>
    <dgm:cxn modelId="{603A271E-66AB-4DB1-A25B-7FE7EC413319}" type="presOf" srcId="{3343EAEE-BA39-484C-9BA1-DC695AD7FD77}" destId="{11CBEE92-0227-4815-B43E-B7999ABEE9CA}" srcOrd="0" destOrd="0" presId="urn:microsoft.com/office/officeart/2005/8/layout/chevron1"/>
    <dgm:cxn modelId="{C9C657B6-3861-43B2-AA45-4BA63D43D511}" type="presOf" srcId="{8CEE98BE-A054-41DC-BE1D-5DA093CA838D}" destId="{9DA2396F-55A0-4BB6-9149-38C8BEF2DE75}" srcOrd="0" destOrd="0" presId="urn:microsoft.com/office/officeart/2005/8/layout/chevron1"/>
    <dgm:cxn modelId="{5A97D790-93F1-4612-ADBC-7F6E106E7E55}" type="presParOf" srcId="{9DA2396F-55A0-4BB6-9149-38C8BEF2DE75}" destId="{46C702A5-E143-4023-8FBD-C82330B19B70}" srcOrd="0" destOrd="0" presId="urn:microsoft.com/office/officeart/2005/8/layout/chevron1"/>
    <dgm:cxn modelId="{76B6A00C-018B-4FAD-AE78-8D3D810F7B2D}" type="presParOf" srcId="{9DA2396F-55A0-4BB6-9149-38C8BEF2DE75}" destId="{60B87409-C6DB-4055-A0D9-CBF47670950D}" srcOrd="1" destOrd="0" presId="urn:microsoft.com/office/officeart/2005/8/layout/chevron1"/>
    <dgm:cxn modelId="{F93C9807-590D-449E-B6A4-53A519C7330D}" type="presParOf" srcId="{9DA2396F-55A0-4BB6-9149-38C8BEF2DE75}" destId="{B70A667D-99D3-47F2-8D72-058A0C462E26}" srcOrd="2" destOrd="0" presId="urn:microsoft.com/office/officeart/2005/8/layout/chevron1"/>
    <dgm:cxn modelId="{361277E8-8EC5-451A-A330-0F1EFB1A26EA}" type="presParOf" srcId="{9DA2396F-55A0-4BB6-9149-38C8BEF2DE75}" destId="{2947B26D-60A1-46F6-8C62-5B2B6CFF4D19}" srcOrd="3" destOrd="0" presId="urn:microsoft.com/office/officeart/2005/8/layout/chevron1"/>
    <dgm:cxn modelId="{5B43E240-EADB-4A90-AA01-A540C0FEC55B}" type="presParOf" srcId="{9DA2396F-55A0-4BB6-9149-38C8BEF2DE75}" destId="{11CBEE92-0227-4815-B43E-B7999ABEE9C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EE98BE-A054-41DC-BE1D-5DA093CA838D}" type="doc">
      <dgm:prSet loTypeId="urn:microsoft.com/office/officeart/2005/8/layout/chevron1" loCatId="process" qsTypeId="urn:microsoft.com/office/officeart/2005/8/quickstyle/simple1" qsCatId="simple" csTypeId="urn:microsoft.com/office/officeart/2005/8/colors/accent4_3" csCatId="accent4" phldr="1"/>
      <dgm:spPr/>
    </dgm:pt>
    <dgm:pt modelId="{868EE95B-BA12-4A13-BAA3-3A89BC6B2E53}">
      <dgm:prSet phldrT="[Text]"/>
      <dgm:spPr>
        <a:solidFill>
          <a:schemeClr val="tx2"/>
        </a:solidFill>
      </dgm:spPr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7B2CE31-F1DA-486F-9E32-8C391C4E4FC2}" type="parTrans" cxnId="{4BD7FF44-3FCE-4FD4-99CC-D9610B6D8ACD}">
      <dgm:prSet/>
      <dgm:spPr/>
      <dgm:t>
        <a:bodyPr/>
        <a:lstStyle/>
        <a:p>
          <a:endParaRPr lang="cs-CZ"/>
        </a:p>
      </dgm:t>
    </dgm:pt>
    <dgm:pt modelId="{C5864981-7B73-4998-98EE-66ED2B1CE8F3}" type="sibTrans" cxnId="{4BD7FF44-3FCE-4FD4-99CC-D9610B6D8ACD}">
      <dgm:prSet/>
      <dgm:spPr/>
      <dgm:t>
        <a:bodyPr/>
        <a:lstStyle/>
        <a:p>
          <a:endParaRPr lang="cs-CZ"/>
        </a:p>
      </dgm:t>
    </dgm:pt>
    <dgm:pt modelId="{3343EAEE-BA39-484C-9BA1-DC695AD7FD77}">
      <dgm:prSet phldrT="[Text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B5B1C93E-F51A-468D-9A9A-ADA269ECBC35}" type="parTrans" cxnId="{7BFBC22D-978A-4923-9CEB-511F50C78CEB}">
      <dgm:prSet/>
      <dgm:spPr/>
      <dgm:t>
        <a:bodyPr/>
        <a:lstStyle/>
        <a:p>
          <a:endParaRPr lang="cs-CZ"/>
        </a:p>
      </dgm:t>
    </dgm:pt>
    <dgm:pt modelId="{44C18D38-72E8-4902-9546-78C1EAC06EBD}" type="sibTrans" cxnId="{7BFBC22D-978A-4923-9CEB-511F50C78CEB}">
      <dgm:prSet/>
      <dgm:spPr/>
      <dgm:t>
        <a:bodyPr/>
        <a:lstStyle/>
        <a:p>
          <a:endParaRPr lang="cs-CZ"/>
        </a:p>
      </dgm:t>
    </dgm:pt>
    <dgm:pt modelId="{6BDF01E0-6B37-4495-9787-B5CE23B74AA7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C9AA3EA6-9ABD-4FF5-A922-6008421E9FEE}" type="sibTrans" cxnId="{4A107466-871B-4451-ACE0-46B7D25ED3CE}">
      <dgm:prSet/>
      <dgm:spPr/>
      <dgm:t>
        <a:bodyPr/>
        <a:lstStyle/>
        <a:p>
          <a:endParaRPr lang="cs-CZ"/>
        </a:p>
      </dgm:t>
    </dgm:pt>
    <dgm:pt modelId="{BFF1B53C-34F0-433E-BB32-37F19B229D95}" type="parTrans" cxnId="{4A107466-871B-4451-ACE0-46B7D25ED3CE}">
      <dgm:prSet/>
      <dgm:spPr/>
      <dgm:t>
        <a:bodyPr/>
        <a:lstStyle/>
        <a:p>
          <a:endParaRPr lang="cs-CZ"/>
        </a:p>
      </dgm:t>
    </dgm:pt>
    <dgm:pt modelId="{9DA2396F-55A0-4BB6-9149-38C8BEF2DE75}" type="pres">
      <dgm:prSet presAssocID="{8CEE98BE-A054-41DC-BE1D-5DA093CA838D}" presName="Name0" presStyleCnt="0">
        <dgm:presLayoutVars>
          <dgm:dir/>
          <dgm:animLvl val="lvl"/>
          <dgm:resizeHandles val="exact"/>
        </dgm:presLayoutVars>
      </dgm:prSet>
      <dgm:spPr/>
    </dgm:pt>
    <dgm:pt modelId="{46C702A5-E143-4023-8FBD-C82330B19B70}" type="pres">
      <dgm:prSet presAssocID="{6BDF01E0-6B37-4495-9787-B5CE23B74AA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B87409-C6DB-4055-A0D9-CBF47670950D}" type="pres">
      <dgm:prSet presAssocID="{C9AA3EA6-9ABD-4FF5-A922-6008421E9FEE}" presName="parTxOnlySpace" presStyleCnt="0"/>
      <dgm:spPr/>
    </dgm:pt>
    <dgm:pt modelId="{B70A667D-99D3-47F2-8D72-058A0C462E26}" type="pres">
      <dgm:prSet presAssocID="{868EE95B-BA12-4A13-BAA3-3A89BC6B2E53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47B26D-60A1-46F6-8C62-5B2B6CFF4D19}" type="pres">
      <dgm:prSet presAssocID="{C5864981-7B73-4998-98EE-66ED2B1CE8F3}" presName="parTxOnlySpace" presStyleCnt="0"/>
      <dgm:spPr/>
    </dgm:pt>
    <dgm:pt modelId="{11CBEE92-0227-4815-B43E-B7999ABEE9CA}" type="pres">
      <dgm:prSet presAssocID="{3343EAEE-BA39-484C-9BA1-DC695AD7FD7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9FD1ACD-BC1E-40FD-A0E6-6796538E5CCF}" type="presOf" srcId="{6BDF01E0-6B37-4495-9787-B5CE23B74AA7}" destId="{46C702A5-E143-4023-8FBD-C82330B19B70}" srcOrd="0" destOrd="0" presId="urn:microsoft.com/office/officeart/2005/8/layout/chevron1"/>
    <dgm:cxn modelId="{7BFBC22D-978A-4923-9CEB-511F50C78CEB}" srcId="{8CEE98BE-A054-41DC-BE1D-5DA093CA838D}" destId="{3343EAEE-BA39-484C-9BA1-DC695AD7FD77}" srcOrd="2" destOrd="0" parTransId="{B5B1C93E-F51A-468D-9A9A-ADA269ECBC35}" sibTransId="{44C18D38-72E8-4902-9546-78C1EAC06EBD}"/>
    <dgm:cxn modelId="{D06632DB-AF88-4EFE-A7FE-A2F73CDD50BD}" type="presOf" srcId="{868EE95B-BA12-4A13-BAA3-3A89BC6B2E53}" destId="{B70A667D-99D3-47F2-8D72-058A0C462E26}" srcOrd="0" destOrd="0" presId="urn:microsoft.com/office/officeart/2005/8/layout/chevron1"/>
    <dgm:cxn modelId="{4A107466-871B-4451-ACE0-46B7D25ED3CE}" srcId="{8CEE98BE-A054-41DC-BE1D-5DA093CA838D}" destId="{6BDF01E0-6B37-4495-9787-B5CE23B74AA7}" srcOrd="0" destOrd="0" parTransId="{BFF1B53C-34F0-433E-BB32-37F19B229D95}" sibTransId="{C9AA3EA6-9ABD-4FF5-A922-6008421E9FEE}"/>
    <dgm:cxn modelId="{4BD7FF44-3FCE-4FD4-99CC-D9610B6D8ACD}" srcId="{8CEE98BE-A054-41DC-BE1D-5DA093CA838D}" destId="{868EE95B-BA12-4A13-BAA3-3A89BC6B2E53}" srcOrd="1" destOrd="0" parTransId="{07B2CE31-F1DA-486F-9E32-8C391C4E4FC2}" sibTransId="{C5864981-7B73-4998-98EE-66ED2B1CE8F3}"/>
    <dgm:cxn modelId="{603A271E-66AB-4DB1-A25B-7FE7EC413319}" type="presOf" srcId="{3343EAEE-BA39-484C-9BA1-DC695AD7FD77}" destId="{11CBEE92-0227-4815-B43E-B7999ABEE9CA}" srcOrd="0" destOrd="0" presId="urn:microsoft.com/office/officeart/2005/8/layout/chevron1"/>
    <dgm:cxn modelId="{C9C657B6-3861-43B2-AA45-4BA63D43D511}" type="presOf" srcId="{8CEE98BE-A054-41DC-BE1D-5DA093CA838D}" destId="{9DA2396F-55A0-4BB6-9149-38C8BEF2DE75}" srcOrd="0" destOrd="0" presId="urn:microsoft.com/office/officeart/2005/8/layout/chevron1"/>
    <dgm:cxn modelId="{5A97D790-93F1-4612-ADBC-7F6E106E7E55}" type="presParOf" srcId="{9DA2396F-55A0-4BB6-9149-38C8BEF2DE75}" destId="{46C702A5-E143-4023-8FBD-C82330B19B70}" srcOrd="0" destOrd="0" presId="urn:microsoft.com/office/officeart/2005/8/layout/chevron1"/>
    <dgm:cxn modelId="{76B6A00C-018B-4FAD-AE78-8D3D810F7B2D}" type="presParOf" srcId="{9DA2396F-55A0-4BB6-9149-38C8BEF2DE75}" destId="{60B87409-C6DB-4055-A0D9-CBF47670950D}" srcOrd="1" destOrd="0" presId="urn:microsoft.com/office/officeart/2005/8/layout/chevron1"/>
    <dgm:cxn modelId="{F93C9807-590D-449E-B6A4-53A519C7330D}" type="presParOf" srcId="{9DA2396F-55A0-4BB6-9149-38C8BEF2DE75}" destId="{B70A667D-99D3-47F2-8D72-058A0C462E26}" srcOrd="2" destOrd="0" presId="urn:microsoft.com/office/officeart/2005/8/layout/chevron1"/>
    <dgm:cxn modelId="{361277E8-8EC5-451A-A330-0F1EFB1A26EA}" type="presParOf" srcId="{9DA2396F-55A0-4BB6-9149-38C8BEF2DE75}" destId="{2947B26D-60A1-46F6-8C62-5B2B6CFF4D19}" srcOrd="3" destOrd="0" presId="urn:microsoft.com/office/officeart/2005/8/layout/chevron1"/>
    <dgm:cxn modelId="{5B43E240-EADB-4A90-AA01-A540C0FEC55B}" type="presParOf" srcId="{9DA2396F-55A0-4BB6-9149-38C8BEF2DE75}" destId="{11CBEE92-0227-4815-B43E-B7999ABEE9C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EE98BE-A054-41DC-BE1D-5DA093CA838D}" type="doc">
      <dgm:prSet loTypeId="urn:microsoft.com/office/officeart/2005/8/layout/chevron1" loCatId="process" qsTypeId="urn:microsoft.com/office/officeart/2005/8/quickstyle/simple1" qsCatId="simple" csTypeId="urn:microsoft.com/office/officeart/2005/8/colors/accent2_3" csCatId="accent2" phldr="1"/>
      <dgm:spPr/>
    </dgm:pt>
    <dgm:pt modelId="{868EE95B-BA12-4A13-BAA3-3A89BC6B2E53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7B2CE31-F1DA-486F-9E32-8C391C4E4FC2}" type="parTrans" cxnId="{4BD7FF44-3FCE-4FD4-99CC-D9610B6D8ACD}">
      <dgm:prSet/>
      <dgm:spPr/>
      <dgm:t>
        <a:bodyPr/>
        <a:lstStyle/>
        <a:p>
          <a:endParaRPr lang="cs-CZ"/>
        </a:p>
      </dgm:t>
    </dgm:pt>
    <dgm:pt modelId="{C5864981-7B73-4998-98EE-66ED2B1CE8F3}" type="sibTrans" cxnId="{4BD7FF44-3FCE-4FD4-99CC-D9610B6D8ACD}">
      <dgm:prSet/>
      <dgm:spPr/>
      <dgm:t>
        <a:bodyPr/>
        <a:lstStyle/>
        <a:p>
          <a:endParaRPr lang="cs-CZ"/>
        </a:p>
      </dgm:t>
    </dgm:pt>
    <dgm:pt modelId="{3343EAEE-BA39-484C-9BA1-DC695AD7FD7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B5B1C93E-F51A-468D-9A9A-ADA269ECBC35}" type="parTrans" cxnId="{7BFBC22D-978A-4923-9CEB-511F50C78CEB}">
      <dgm:prSet/>
      <dgm:spPr/>
      <dgm:t>
        <a:bodyPr/>
        <a:lstStyle/>
        <a:p>
          <a:endParaRPr lang="cs-CZ"/>
        </a:p>
      </dgm:t>
    </dgm:pt>
    <dgm:pt modelId="{44C18D38-72E8-4902-9546-78C1EAC06EBD}" type="sibTrans" cxnId="{7BFBC22D-978A-4923-9CEB-511F50C78CEB}">
      <dgm:prSet/>
      <dgm:spPr/>
      <dgm:t>
        <a:bodyPr/>
        <a:lstStyle/>
        <a:p>
          <a:endParaRPr lang="cs-CZ"/>
        </a:p>
      </dgm:t>
    </dgm:pt>
    <dgm:pt modelId="{6BDF01E0-6B37-4495-9787-B5CE23B74AA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C9AA3EA6-9ABD-4FF5-A922-6008421E9FEE}" type="sibTrans" cxnId="{4A107466-871B-4451-ACE0-46B7D25ED3CE}">
      <dgm:prSet/>
      <dgm:spPr/>
      <dgm:t>
        <a:bodyPr/>
        <a:lstStyle/>
        <a:p>
          <a:endParaRPr lang="cs-CZ"/>
        </a:p>
      </dgm:t>
    </dgm:pt>
    <dgm:pt modelId="{BFF1B53C-34F0-433E-BB32-37F19B229D95}" type="parTrans" cxnId="{4A107466-871B-4451-ACE0-46B7D25ED3CE}">
      <dgm:prSet/>
      <dgm:spPr/>
      <dgm:t>
        <a:bodyPr/>
        <a:lstStyle/>
        <a:p>
          <a:endParaRPr lang="cs-CZ"/>
        </a:p>
      </dgm:t>
    </dgm:pt>
    <dgm:pt modelId="{9DA2396F-55A0-4BB6-9149-38C8BEF2DE75}" type="pres">
      <dgm:prSet presAssocID="{8CEE98BE-A054-41DC-BE1D-5DA093CA838D}" presName="Name0" presStyleCnt="0">
        <dgm:presLayoutVars>
          <dgm:dir/>
          <dgm:animLvl val="lvl"/>
          <dgm:resizeHandles val="exact"/>
        </dgm:presLayoutVars>
      </dgm:prSet>
      <dgm:spPr/>
    </dgm:pt>
    <dgm:pt modelId="{46C702A5-E143-4023-8FBD-C82330B19B70}" type="pres">
      <dgm:prSet presAssocID="{6BDF01E0-6B37-4495-9787-B5CE23B74AA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B87409-C6DB-4055-A0D9-CBF47670950D}" type="pres">
      <dgm:prSet presAssocID="{C9AA3EA6-9ABD-4FF5-A922-6008421E9FEE}" presName="parTxOnlySpace" presStyleCnt="0"/>
      <dgm:spPr/>
    </dgm:pt>
    <dgm:pt modelId="{B70A667D-99D3-47F2-8D72-058A0C462E26}" type="pres">
      <dgm:prSet presAssocID="{868EE95B-BA12-4A13-BAA3-3A89BC6B2E53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47B26D-60A1-46F6-8C62-5B2B6CFF4D19}" type="pres">
      <dgm:prSet presAssocID="{C5864981-7B73-4998-98EE-66ED2B1CE8F3}" presName="parTxOnlySpace" presStyleCnt="0"/>
      <dgm:spPr/>
    </dgm:pt>
    <dgm:pt modelId="{11CBEE92-0227-4815-B43E-B7999ABEE9CA}" type="pres">
      <dgm:prSet presAssocID="{3343EAEE-BA39-484C-9BA1-DC695AD7FD7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9FD1ACD-BC1E-40FD-A0E6-6796538E5CCF}" type="presOf" srcId="{6BDF01E0-6B37-4495-9787-B5CE23B74AA7}" destId="{46C702A5-E143-4023-8FBD-C82330B19B70}" srcOrd="0" destOrd="0" presId="urn:microsoft.com/office/officeart/2005/8/layout/chevron1"/>
    <dgm:cxn modelId="{7BFBC22D-978A-4923-9CEB-511F50C78CEB}" srcId="{8CEE98BE-A054-41DC-BE1D-5DA093CA838D}" destId="{3343EAEE-BA39-484C-9BA1-DC695AD7FD77}" srcOrd="2" destOrd="0" parTransId="{B5B1C93E-F51A-468D-9A9A-ADA269ECBC35}" sibTransId="{44C18D38-72E8-4902-9546-78C1EAC06EBD}"/>
    <dgm:cxn modelId="{D06632DB-AF88-4EFE-A7FE-A2F73CDD50BD}" type="presOf" srcId="{868EE95B-BA12-4A13-BAA3-3A89BC6B2E53}" destId="{B70A667D-99D3-47F2-8D72-058A0C462E26}" srcOrd="0" destOrd="0" presId="urn:microsoft.com/office/officeart/2005/8/layout/chevron1"/>
    <dgm:cxn modelId="{4A107466-871B-4451-ACE0-46B7D25ED3CE}" srcId="{8CEE98BE-A054-41DC-BE1D-5DA093CA838D}" destId="{6BDF01E0-6B37-4495-9787-B5CE23B74AA7}" srcOrd="0" destOrd="0" parTransId="{BFF1B53C-34F0-433E-BB32-37F19B229D95}" sibTransId="{C9AA3EA6-9ABD-4FF5-A922-6008421E9FEE}"/>
    <dgm:cxn modelId="{4BD7FF44-3FCE-4FD4-99CC-D9610B6D8ACD}" srcId="{8CEE98BE-A054-41DC-BE1D-5DA093CA838D}" destId="{868EE95B-BA12-4A13-BAA3-3A89BC6B2E53}" srcOrd="1" destOrd="0" parTransId="{07B2CE31-F1DA-486F-9E32-8C391C4E4FC2}" sibTransId="{C5864981-7B73-4998-98EE-66ED2B1CE8F3}"/>
    <dgm:cxn modelId="{603A271E-66AB-4DB1-A25B-7FE7EC413319}" type="presOf" srcId="{3343EAEE-BA39-484C-9BA1-DC695AD7FD77}" destId="{11CBEE92-0227-4815-B43E-B7999ABEE9CA}" srcOrd="0" destOrd="0" presId="urn:microsoft.com/office/officeart/2005/8/layout/chevron1"/>
    <dgm:cxn modelId="{C9C657B6-3861-43B2-AA45-4BA63D43D511}" type="presOf" srcId="{8CEE98BE-A054-41DC-BE1D-5DA093CA838D}" destId="{9DA2396F-55A0-4BB6-9149-38C8BEF2DE75}" srcOrd="0" destOrd="0" presId="urn:microsoft.com/office/officeart/2005/8/layout/chevron1"/>
    <dgm:cxn modelId="{5A97D790-93F1-4612-ADBC-7F6E106E7E55}" type="presParOf" srcId="{9DA2396F-55A0-4BB6-9149-38C8BEF2DE75}" destId="{46C702A5-E143-4023-8FBD-C82330B19B70}" srcOrd="0" destOrd="0" presId="urn:microsoft.com/office/officeart/2005/8/layout/chevron1"/>
    <dgm:cxn modelId="{76B6A00C-018B-4FAD-AE78-8D3D810F7B2D}" type="presParOf" srcId="{9DA2396F-55A0-4BB6-9149-38C8BEF2DE75}" destId="{60B87409-C6DB-4055-A0D9-CBF47670950D}" srcOrd="1" destOrd="0" presId="urn:microsoft.com/office/officeart/2005/8/layout/chevron1"/>
    <dgm:cxn modelId="{F93C9807-590D-449E-B6A4-53A519C7330D}" type="presParOf" srcId="{9DA2396F-55A0-4BB6-9149-38C8BEF2DE75}" destId="{B70A667D-99D3-47F2-8D72-058A0C462E26}" srcOrd="2" destOrd="0" presId="urn:microsoft.com/office/officeart/2005/8/layout/chevron1"/>
    <dgm:cxn modelId="{361277E8-8EC5-451A-A330-0F1EFB1A26EA}" type="presParOf" srcId="{9DA2396F-55A0-4BB6-9149-38C8BEF2DE75}" destId="{2947B26D-60A1-46F6-8C62-5B2B6CFF4D19}" srcOrd="3" destOrd="0" presId="urn:microsoft.com/office/officeart/2005/8/layout/chevron1"/>
    <dgm:cxn modelId="{5B43E240-EADB-4A90-AA01-A540C0FEC55B}" type="presParOf" srcId="{9DA2396F-55A0-4BB6-9149-38C8BEF2DE75}" destId="{11CBEE92-0227-4815-B43E-B7999ABEE9C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EE98BE-A054-41DC-BE1D-5DA093CA838D}" type="doc">
      <dgm:prSet loTypeId="urn:microsoft.com/office/officeart/2005/8/layout/chevron1" loCatId="process" qsTypeId="urn:microsoft.com/office/officeart/2005/8/quickstyle/simple1" qsCatId="simple" csTypeId="urn:microsoft.com/office/officeart/2005/8/colors/accent4_3" csCatId="accent4" phldr="1"/>
      <dgm:spPr/>
    </dgm:pt>
    <dgm:pt modelId="{868EE95B-BA12-4A13-BAA3-3A89BC6B2E53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7B2CE31-F1DA-486F-9E32-8C391C4E4FC2}" type="parTrans" cxnId="{4BD7FF44-3FCE-4FD4-99CC-D9610B6D8ACD}">
      <dgm:prSet/>
      <dgm:spPr/>
      <dgm:t>
        <a:bodyPr/>
        <a:lstStyle/>
        <a:p>
          <a:endParaRPr lang="cs-CZ"/>
        </a:p>
      </dgm:t>
    </dgm:pt>
    <dgm:pt modelId="{C5864981-7B73-4998-98EE-66ED2B1CE8F3}" type="sibTrans" cxnId="{4BD7FF44-3FCE-4FD4-99CC-D9610B6D8ACD}">
      <dgm:prSet/>
      <dgm:spPr/>
      <dgm:t>
        <a:bodyPr/>
        <a:lstStyle/>
        <a:p>
          <a:endParaRPr lang="cs-CZ"/>
        </a:p>
      </dgm:t>
    </dgm:pt>
    <dgm:pt modelId="{3343EAEE-BA39-484C-9BA1-DC695AD7FD7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B5B1C93E-F51A-468D-9A9A-ADA269ECBC35}" type="parTrans" cxnId="{7BFBC22D-978A-4923-9CEB-511F50C78CEB}">
      <dgm:prSet/>
      <dgm:spPr/>
      <dgm:t>
        <a:bodyPr/>
        <a:lstStyle/>
        <a:p>
          <a:endParaRPr lang="cs-CZ"/>
        </a:p>
      </dgm:t>
    </dgm:pt>
    <dgm:pt modelId="{44C18D38-72E8-4902-9546-78C1EAC06EBD}" type="sibTrans" cxnId="{7BFBC22D-978A-4923-9CEB-511F50C78CEB}">
      <dgm:prSet/>
      <dgm:spPr/>
      <dgm:t>
        <a:bodyPr/>
        <a:lstStyle/>
        <a:p>
          <a:endParaRPr lang="cs-CZ"/>
        </a:p>
      </dgm:t>
    </dgm:pt>
    <dgm:pt modelId="{6BDF01E0-6B37-4495-9787-B5CE23B74AA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C9AA3EA6-9ABD-4FF5-A922-6008421E9FEE}" type="sibTrans" cxnId="{4A107466-871B-4451-ACE0-46B7D25ED3CE}">
      <dgm:prSet/>
      <dgm:spPr/>
      <dgm:t>
        <a:bodyPr/>
        <a:lstStyle/>
        <a:p>
          <a:endParaRPr lang="cs-CZ"/>
        </a:p>
      </dgm:t>
    </dgm:pt>
    <dgm:pt modelId="{BFF1B53C-34F0-433E-BB32-37F19B229D95}" type="parTrans" cxnId="{4A107466-871B-4451-ACE0-46B7D25ED3CE}">
      <dgm:prSet/>
      <dgm:spPr/>
      <dgm:t>
        <a:bodyPr/>
        <a:lstStyle/>
        <a:p>
          <a:endParaRPr lang="cs-CZ"/>
        </a:p>
      </dgm:t>
    </dgm:pt>
    <dgm:pt modelId="{9DA2396F-55A0-4BB6-9149-38C8BEF2DE75}" type="pres">
      <dgm:prSet presAssocID="{8CEE98BE-A054-41DC-BE1D-5DA093CA838D}" presName="Name0" presStyleCnt="0">
        <dgm:presLayoutVars>
          <dgm:dir/>
          <dgm:animLvl val="lvl"/>
          <dgm:resizeHandles val="exact"/>
        </dgm:presLayoutVars>
      </dgm:prSet>
      <dgm:spPr/>
    </dgm:pt>
    <dgm:pt modelId="{46C702A5-E143-4023-8FBD-C82330B19B70}" type="pres">
      <dgm:prSet presAssocID="{6BDF01E0-6B37-4495-9787-B5CE23B74AA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B87409-C6DB-4055-A0D9-CBF47670950D}" type="pres">
      <dgm:prSet presAssocID="{C9AA3EA6-9ABD-4FF5-A922-6008421E9FEE}" presName="parTxOnlySpace" presStyleCnt="0"/>
      <dgm:spPr/>
    </dgm:pt>
    <dgm:pt modelId="{B70A667D-99D3-47F2-8D72-058A0C462E26}" type="pres">
      <dgm:prSet presAssocID="{868EE95B-BA12-4A13-BAA3-3A89BC6B2E53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47B26D-60A1-46F6-8C62-5B2B6CFF4D19}" type="pres">
      <dgm:prSet presAssocID="{C5864981-7B73-4998-98EE-66ED2B1CE8F3}" presName="parTxOnlySpace" presStyleCnt="0"/>
      <dgm:spPr/>
    </dgm:pt>
    <dgm:pt modelId="{11CBEE92-0227-4815-B43E-B7999ABEE9CA}" type="pres">
      <dgm:prSet presAssocID="{3343EAEE-BA39-484C-9BA1-DC695AD7FD7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9FD1ACD-BC1E-40FD-A0E6-6796538E5CCF}" type="presOf" srcId="{6BDF01E0-6B37-4495-9787-B5CE23B74AA7}" destId="{46C702A5-E143-4023-8FBD-C82330B19B70}" srcOrd="0" destOrd="0" presId="urn:microsoft.com/office/officeart/2005/8/layout/chevron1"/>
    <dgm:cxn modelId="{7BFBC22D-978A-4923-9CEB-511F50C78CEB}" srcId="{8CEE98BE-A054-41DC-BE1D-5DA093CA838D}" destId="{3343EAEE-BA39-484C-9BA1-DC695AD7FD77}" srcOrd="2" destOrd="0" parTransId="{B5B1C93E-F51A-468D-9A9A-ADA269ECBC35}" sibTransId="{44C18D38-72E8-4902-9546-78C1EAC06EBD}"/>
    <dgm:cxn modelId="{D06632DB-AF88-4EFE-A7FE-A2F73CDD50BD}" type="presOf" srcId="{868EE95B-BA12-4A13-BAA3-3A89BC6B2E53}" destId="{B70A667D-99D3-47F2-8D72-058A0C462E26}" srcOrd="0" destOrd="0" presId="urn:microsoft.com/office/officeart/2005/8/layout/chevron1"/>
    <dgm:cxn modelId="{4A107466-871B-4451-ACE0-46B7D25ED3CE}" srcId="{8CEE98BE-A054-41DC-BE1D-5DA093CA838D}" destId="{6BDF01E0-6B37-4495-9787-B5CE23B74AA7}" srcOrd="0" destOrd="0" parTransId="{BFF1B53C-34F0-433E-BB32-37F19B229D95}" sibTransId="{C9AA3EA6-9ABD-4FF5-A922-6008421E9FEE}"/>
    <dgm:cxn modelId="{4BD7FF44-3FCE-4FD4-99CC-D9610B6D8ACD}" srcId="{8CEE98BE-A054-41DC-BE1D-5DA093CA838D}" destId="{868EE95B-BA12-4A13-BAA3-3A89BC6B2E53}" srcOrd="1" destOrd="0" parTransId="{07B2CE31-F1DA-486F-9E32-8C391C4E4FC2}" sibTransId="{C5864981-7B73-4998-98EE-66ED2B1CE8F3}"/>
    <dgm:cxn modelId="{603A271E-66AB-4DB1-A25B-7FE7EC413319}" type="presOf" srcId="{3343EAEE-BA39-484C-9BA1-DC695AD7FD77}" destId="{11CBEE92-0227-4815-B43E-B7999ABEE9CA}" srcOrd="0" destOrd="0" presId="urn:microsoft.com/office/officeart/2005/8/layout/chevron1"/>
    <dgm:cxn modelId="{C9C657B6-3861-43B2-AA45-4BA63D43D511}" type="presOf" srcId="{8CEE98BE-A054-41DC-BE1D-5DA093CA838D}" destId="{9DA2396F-55A0-4BB6-9149-38C8BEF2DE75}" srcOrd="0" destOrd="0" presId="urn:microsoft.com/office/officeart/2005/8/layout/chevron1"/>
    <dgm:cxn modelId="{5A97D790-93F1-4612-ADBC-7F6E106E7E55}" type="presParOf" srcId="{9DA2396F-55A0-4BB6-9149-38C8BEF2DE75}" destId="{46C702A5-E143-4023-8FBD-C82330B19B70}" srcOrd="0" destOrd="0" presId="urn:microsoft.com/office/officeart/2005/8/layout/chevron1"/>
    <dgm:cxn modelId="{76B6A00C-018B-4FAD-AE78-8D3D810F7B2D}" type="presParOf" srcId="{9DA2396F-55A0-4BB6-9149-38C8BEF2DE75}" destId="{60B87409-C6DB-4055-A0D9-CBF47670950D}" srcOrd="1" destOrd="0" presId="urn:microsoft.com/office/officeart/2005/8/layout/chevron1"/>
    <dgm:cxn modelId="{F93C9807-590D-449E-B6A4-53A519C7330D}" type="presParOf" srcId="{9DA2396F-55A0-4BB6-9149-38C8BEF2DE75}" destId="{B70A667D-99D3-47F2-8D72-058A0C462E26}" srcOrd="2" destOrd="0" presId="urn:microsoft.com/office/officeart/2005/8/layout/chevron1"/>
    <dgm:cxn modelId="{361277E8-8EC5-451A-A330-0F1EFB1A26EA}" type="presParOf" srcId="{9DA2396F-55A0-4BB6-9149-38C8BEF2DE75}" destId="{2947B26D-60A1-46F6-8C62-5B2B6CFF4D19}" srcOrd="3" destOrd="0" presId="urn:microsoft.com/office/officeart/2005/8/layout/chevron1"/>
    <dgm:cxn modelId="{5B43E240-EADB-4A90-AA01-A540C0FEC55B}" type="presParOf" srcId="{9DA2396F-55A0-4BB6-9149-38C8BEF2DE75}" destId="{11CBEE92-0227-4815-B43E-B7999ABEE9C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EE98BE-A054-41DC-BE1D-5DA093CA838D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868EE95B-BA12-4A13-BAA3-3A89BC6B2E53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7B2CE31-F1DA-486F-9E32-8C391C4E4FC2}" type="parTrans" cxnId="{4BD7FF44-3FCE-4FD4-99CC-D9610B6D8ACD}">
      <dgm:prSet/>
      <dgm:spPr/>
      <dgm:t>
        <a:bodyPr/>
        <a:lstStyle/>
        <a:p>
          <a:endParaRPr lang="cs-CZ"/>
        </a:p>
      </dgm:t>
    </dgm:pt>
    <dgm:pt modelId="{C5864981-7B73-4998-98EE-66ED2B1CE8F3}" type="sibTrans" cxnId="{4BD7FF44-3FCE-4FD4-99CC-D9610B6D8ACD}">
      <dgm:prSet/>
      <dgm:spPr/>
      <dgm:t>
        <a:bodyPr/>
        <a:lstStyle/>
        <a:p>
          <a:endParaRPr lang="cs-CZ"/>
        </a:p>
      </dgm:t>
    </dgm:pt>
    <dgm:pt modelId="{3343EAEE-BA39-484C-9BA1-DC695AD7FD7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B5B1C93E-F51A-468D-9A9A-ADA269ECBC35}" type="parTrans" cxnId="{7BFBC22D-978A-4923-9CEB-511F50C78CEB}">
      <dgm:prSet/>
      <dgm:spPr/>
      <dgm:t>
        <a:bodyPr/>
        <a:lstStyle/>
        <a:p>
          <a:endParaRPr lang="cs-CZ"/>
        </a:p>
      </dgm:t>
    </dgm:pt>
    <dgm:pt modelId="{44C18D38-72E8-4902-9546-78C1EAC06EBD}" type="sibTrans" cxnId="{7BFBC22D-978A-4923-9CEB-511F50C78CEB}">
      <dgm:prSet/>
      <dgm:spPr/>
      <dgm:t>
        <a:bodyPr/>
        <a:lstStyle/>
        <a:p>
          <a:endParaRPr lang="cs-CZ"/>
        </a:p>
      </dgm:t>
    </dgm:pt>
    <dgm:pt modelId="{6BDF01E0-6B37-4495-9787-B5CE23B74AA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C9AA3EA6-9ABD-4FF5-A922-6008421E9FEE}" type="sibTrans" cxnId="{4A107466-871B-4451-ACE0-46B7D25ED3CE}">
      <dgm:prSet/>
      <dgm:spPr/>
      <dgm:t>
        <a:bodyPr/>
        <a:lstStyle/>
        <a:p>
          <a:endParaRPr lang="cs-CZ"/>
        </a:p>
      </dgm:t>
    </dgm:pt>
    <dgm:pt modelId="{BFF1B53C-34F0-433E-BB32-37F19B229D95}" type="parTrans" cxnId="{4A107466-871B-4451-ACE0-46B7D25ED3CE}">
      <dgm:prSet/>
      <dgm:spPr/>
      <dgm:t>
        <a:bodyPr/>
        <a:lstStyle/>
        <a:p>
          <a:endParaRPr lang="cs-CZ"/>
        </a:p>
      </dgm:t>
    </dgm:pt>
    <dgm:pt modelId="{9DA2396F-55A0-4BB6-9149-38C8BEF2DE75}" type="pres">
      <dgm:prSet presAssocID="{8CEE98BE-A054-41DC-BE1D-5DA093CA838D}" presName="Name0" presStyleCnt="0">
        <dgm:presLayoutVars>
          <dgm:dir/>
          <dgm:animLvl val="lvl"/>
          <dgm:resizeHandles val="exact"/>
        </dgm:presLayoutVars>
      </dgm:prSet>
      <dgm:spPr/>
    </dgm:pt>
    <dgm:pt modelId="{46C702A5-E143-4023-8FBD-C82330B19B70}" type="pres">
      <dgm:prSet presAssocID="{6BDF01E0-6B37-4495-9787-B5CE23B74AA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B87409-C6DB-4055-A0D9-CBF47670950D}" type="pres">
      <dgm:prSet presAssocID="{C9AA3EA6-9ABD-4FF5-A922-6008421E9FEE}" presName="parTxOnlySpace" presStyleCnt="0"/>
      <dgm:spPr/>
    </dgm:pt>
    <dgm:pt modelId="{B70A667D-99D3-47F2-8D72-058A0C462E26}" type="pres">
      <dgm:prSet presAssocID="{868EE95B-BA12-4A13-BAA3-3A89BC6B2E53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47B26D-60A1-46F6-8C62-5B2B6CFF4D19}" type="pres">
      <dgm:prSet presAssocID="{C5864981-7B73-4998-98EE-66ED2B1CE8F3}" presName="parTxOnlySpace" presStyleCnt="0"/>
      <dgm:spPr/>
    </dgm:pt>
    <dgm:pt modelId="{11CBEE92-0227-4815-B43E-B7999ABEE9CA}" type="pres">
      <dgm:prSet presAssocID="{3343EAEE-BA39-484C-9BA1-DC695AD7FD7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9FD1ACD-BC1E-40FD-A0E6-6796538E5CCF}" type="presOf" srcId="{6BDF01E0-6B37-4495-9787-B5CE23B74AA7}" destId="{46C702A5-E143-4023-8FBD-C82330B19B70}" srcOrd="0" destOrd="0" presId="urn:microsoft.com/office/officeart/2005/8/layout/chevron1"/>
    <dgm:cxn modelId="{7BFBC22D-978A-4923-9CEB-511F50C78CEB}" srcId="{8CEE98BE-A054-41DC-BE1D-5DA093CA838D}" destId="{3343EAEE-BA39-484C-9BA1-DC695AD7FD77}" srcOrd="2" destOrd="0" parTransId="{B5B1C93E-F51A-468D-9A9A-ADA269ECBC35}" sibTransId="{44C18D38-72E8-4902-9546-78C1EAC06EBD}"/>
    <dgm:cxn modelId="{D06632DB-AF88-4EFE-A7FE-A2F73CDD50BD}" type="presOf" srcId="{868EE95B-BA12-4A13-BAA3-3A89BC6B2E53}" destId="{B70A667D-99D3-47F2-8D72-058A0C462E26}" srcOrd="0" destOrd="0" presId="urn:microsoft.com/office/officeart/2005/8/layout/chevron1"/>
    <dgm:cxn modelId="{4A107466-871B-4451-ACE0-46B7D25ED3CE}" srcId="{8CEE98BE-A054-41DC-BE1D-5DA093CA838D}" destId="{6BDF01E0-6B37-4495-9787-B5CE23B74AA7}" srcOrd="0" destOrd="0" parTransId="{BFF1B53C-34F0-433E-BB32-37F19B229D95}" sibTransId="{C9AA3EA6-9ABD-4FF5-A922-6008421E9FEE}"/>
    <dgm:cxn modelId="{4BD7FF44-3FCE-4FD4-99CC-D9610B6D8ACD}" srcId="{8CEE98BE-A054-41DC-BE1D-5DA093CA838D}" destId="{868EE95B-BA12-4A13-BAA3-3A89BC6B2E53}" srcOrd="1" destOrd="0" parTransId="{07B2CE31-F1DA-486F-9E32-8C391C4E4FC2}" sibTransId="{C5864981-7B73-4998-98EE-66ED2B1CE8F3}"/>
    <dgm:cxn modelId="{603A271E-66AB-4DB1-A25B-7FE7EC413319}" type="presOf" srcId="{3343EAEE-BA39-484C-9BA1-DC695AD7FD77}" destId="{11CBEE92-0227-4815-B43E-B7999ABEE9CA}" srcOrd="0" destOrd="0" presId="urn:microsoft.com/office/officeart/2005/8/layout/chevron1"/>
    <dgm:cxn modelId="{C9C657B6-3861-43B2-AA45-4BA63D43D511}" type="presOf" srcId="{8CEE98BE-A054-41DC-BE1D-5DA093CA838D}" destId="{9DA2396F-55A0-4BB6-9149-38C8BEF2DE75}" srcOrd="0" destOrd="0" presId="urn:microsoft.com/office/officeart/2005/8/layout/chevron1"/>
    <dgm:cxn modelId="{5A97D790-93F1-4612-ADBC-7F6E106E7E55}" type="presParOf" srcId="{9DA2396F-55A0-4BB6-9149-38C8BEF2DE75}" destId="{46C702A5-E143-4023-8FBD-C82330B19B70}" srcOrd="0" destOrd="0" presId="urn:microsoft.com/office/officeart/2005/8/layout/chevron1"/>
    <dgm:cxn modelId="{76B6A00C-018B-4FAD-AE78-8D3D810F7B2D}" type="presParOf" srcId="{9DA2396F-55A0-4BB6-9149-38C8BEF2DE75}" destId="{60B87409-C6DB-4055-A0D9-CBF47670950D}" srcOrd="1" destOrd="0" presId="urn:microsoft.com/office/officeart/2005/8/layout/chevron1"/>
    <dgm:cxn modelId="{F93C9807-590D-449E-B6A4-53A519C7330D}" type="presParOf" srcId="{9DA2396F-55A0-4BB6-9149-38C8BEF2DE75}" destId="{B70A667D-99D3-47F2-8D72-058A0C462E26}" srcOrd="2" destOrd="0" presId="urn:microsoft.com/office/officeart/2005/8/layout/chevron1"/>
    <dgm:cxn modelId="{361277E8-8EC5-451A-A330-0F1EFB1A26EA}" type="presParOf" srcId="{9DA2396F-55A0-4BB6-9149-38C8BEF2DE75}" destId="{2947B26D-60A1-46F6-8C62-5B2B6CFF4D19}" srcOrd="3" destOrd="0" presId="urn:microsoft.com/office/officeart/2005/8/layout/chevron1"/>
    <dgm:cxn modelId="{5B43E240-EADB-4A90-AA01-A540C0FEC55B}" type="presParOf" srcId="{9DA2396F-55A0-4BB6-9149-38C8BEF2DE75}" destId="{11CBEE92-0227-4815-B43E-B7999ABEE9C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CB802F-CB5D-46DE-A10C-B68FA9542F5D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>
        <a:scene3d>
          <a:camera prst="orthographicFront">
            <a:rot lat="0" lon="0" rev="16200000"/>
          </a:camera>
          <a:lightRig rig="threePt" dir="t"/>
        </a:scene3d>
      </dgm:spPr>
    </dgm:pt>
    <dgm:pt modelId="{610DF575-C184-4E0B-A8F9-05E839C649E7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E44D53B6-ECE0-4650-A472-98529101BA05}" type="parTrans" cxnId="{C7192084-65A9-4452-8F5C-E108F8D1EB53}">
      <dgm:prSet/>
      <dgm:spPr/>
      <dgm:t>
        <a:bodyPr/>
        <a:lstStyle/>
        <a:p>
          <a:endParaRPr lang="cs-CZ"/>
        </a:p>
      </dgm:t>
    </dgm:pt>
    <dgm:pt modelId="{2CC3F416-CFF8-459D-B49A-BB67D896EE01}" type="sibTrans" cxnId="{C7192084-65A9-4452-8F5C-E108F8D1EB53}">
      <dgm:prSet/>
      <dgm:spPr/>
      <dgm:t>
        <a:bodyPr/>
        <a:lstStyle/>
        <a:p>
          <a:endParaRPr lang="cs-CZ"/>
        </a:p>
      </dgm:t>
    </dgm:pt>
    <dgm:pt modelId="{58D6CCB9-7AFD-419B-9851-E1AB6D982B79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8BED57DF-0C9E-4CB3-9CBA-74EA0C962329}" type="parTrans" cxnId="{06A476C4-38E5-4371-81DE-264170A365A9}">
      <dgm:prSet/>
      <dgm:spPr/>
      <dgm:t>
        <a:bodyPr/>
        <a:lstStyle/>
        <a:p>
          <a:endParaRPr lang="cs-CZ"/>
        </a:p>
      </dgm:t>
    </dgm:pt>
    <dgm:pt modelId="{F626F013-D6A2-4830-BB31-1A8211C96BC5}" type="sibTrans" cxnId="{06A476C4-38E5-4371-81DE-264170A365A9}">
      <dgm:prSet/>
      <dgm:spPr/>
      <dgm:t>
        <a:bodyPr/>
        <a:lstStyle/>
        <a:p>
          <a:endParaRPr lang="cs-CZ"/>
        </a:p>
      </dgm:t>
    </dgm:pt>
    <dgm:pt modelId="{4EC8AD35-5429-4F0B-8FE1-B7348605CE11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FFA04869-AE50-4B64-A39D-8C96B7EAA309}" type="parTrans" cxnId="{23C2340C-04F8-41E2-BD50-FBFD4C90CC67}">
      <dgm:prSet/>
      <dgm:spPr/>
      <dgm:t>
        <a:bodyPr/>
        <a:lstStyle/>
        <a:p>
          <a:endParaRPr lang="cs-CZ"/>
        </a:p>
      </dgm:t>
    </dgm:pt>
    <dgm:pt modelId="{770C6BDD-943E-4A2D-9A0D-2EBDE9B0E88E}" type="sibTrans" cxnId="{23C2340C-04F8-41E2-BD50-FBFD4C90CC67}">
      <dgm:prSet/>
      <dgm:spPr/>
      <dgm:t>
        <a:bodyPr/>
        <a:lstStyle/>
        <a:p>
          <a:endParaRPr lang="cs-CZ"/>
        </a:p>
      </dgm:t>
    </dgm:pt>
    <dgm:pt modelId="{3B431FDB-7994-4B3C-88F6-43C6365E7540}" type="pres">
      <dgm:prSet presAssocID="{4CCB802F-CB5D-46DE-A10C-B68FA9542F5D}" presName="Name0" presStyleCnt="0">
        <dgm:presLayoutVars>
          <dgm:dir/>
          <dgm:animLvl val="lvl"/>
          <dgm:resizeHandles val="exact"/>
        </dgm:presLayoutVars>
      </dgm:prSet>
      <dgm:spPr/>
    </dgm:pt>
    <dgm:pt modelId="{7F31915F-4602-4E8E-9B0C-08A6036EB8D8}" type="pres">
      <dgm:prSet presAssocID="{610DF575-C184-4E0B-A8F9-05E839C649E7}" presName="parTxOnly" presStyleLbl="node1" presStyleIdx="0" presStyleCnt="3" custScaleY="1514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CA5143-A9A4-4E34-9055-508113F48FC1}" type="pres">
      <dgm:prSet presAssocID="{2CC3F416-CFF8-459D-B49A-BB67D896EE01}" presName="parTxOnlySpace" presStyleCnt="0"/>
      <dgm:spPr/>
    </dgm:pt>
    <dgm:pt modelId="{F3912B4D-6311-498E-88BC-A3114BBAD104}" type="pres">
      <dgm:prSet presAssocID="{58D6CCB9-7AFD-419B-9851-E1AB6D982B79}" presName="parTxOnly" presStyleLbl="node1" presStyleIdx="1" presStyleCnt="3" custScaleY="1325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890F9DD-E289-472C-9DB9-2413FBA39E72}" type="pres">
      <dgm:prSet presAssocID="{F626F013-D6A2-4830-BB31-1A8211C96BC5}" presName="parTxOnlySpace" presStyleCnt="0"/>
      <dgm:spPr/>
    </dgm:pt>
    <dgm:pt modelId="{E4344E07-7EEA-49B6-B928-AE5F9DAA130F}" type="pres">
      <dgm:prSet presAssocID="{4EC8AD35-5429-4F0B-8FE1-B7348605CE11}" presName="parTxOnly" presStyleLbl="node1" presStyleIdx="2" presStyleCnt="3" custScaleY="1135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6A476C4-38E5-4371-81DE-264170A365A9}" srcId="{4CCB802F-CB5D-46DE-A10C-B68FA9542F5D}" destId="{58D6CCB9-7AFD-419B-9851-E1AB6D982B79}" srcOrd="1" destOrd="0" parTransId="{8BED57DF-0C9E-4CB3-9CBA-74EA0C962329}" sibTransId="{F626F013-D6A2-4830-BB31-1A8211C96BC5}"/>
    <dgm:cxn modelId="{E1C93E8E-D6BB-4F8C-B843-45C38DBB478B}" type="presOf" srcId="{610DF575-C184-4E0B-A8F9-05E839C649E7}" destId="{7F31915F-4602-4E8E-9B0C-08A6036EB8D8}" srcOrd="0" destOrd="0" presId="urn:microsoft.com/office/officeart/2005/8/layout/chevron1"/>
    <dgm:cxn modelId="{64BC00D4-B056-4557-961A-D31E434168D6}" type="presOf" srcId="{4CCB802F-CB5D-46DE-A10C-B68FA9542F5D}" destId="{3B431FDB-7994-4B3C-88F6-43C6365E7540}" srcOrd="0" destOrd="0" presId="urn:microsoft.com/office/officeart/2005/8/layout/chevron1"/>
    <dgm:cxn modelId="{997F0948-F8C1-408D-8047-B9AD4949181F}" type="presOf" srcId="{58D6CCB9-7AFD-419B-9851-E1AB6D982B79}" destId="{F3912B4D-6311-498E-88BC-A3114BBAD104}" srcOrd="0" destOrd="0" presId="urn:microsoft.com/office/officeart/2005/8/layout/chevron1"/>
    <dgm:cxn modelId="{C7192084-65A9-4452-8F5C-E108F8D1EB53}" srcId="{4CCB802F-CB5D-46DE-A10C-B68FA9542F5D}" destId="{610DF575-C184-4E0B-A8F9-05E839C649E7}" srcOrd="0" destOrd="0" parTransId="{E44D53B6-ECE0-4650-A472-98529101BA05}" sibTransId="{2CC3F416-CFF8-459D-B49A-BB67D896EE01}"/>
    <dgm:cxn modelId="{A8EA75CB-7ECA-430B-A09E-4103A70CC6BD}" type="presOf" srcId="{4EC8AD35-5429-4F0B-8FE1-B7348605CE11}" destId="{E4344E07-7EEA-49B6-B928-AE5F9DAA130F}" srcOrd="0" destOrd="0" presId="urn:microsoft.com/office/officeart/2005/8/layout/chevron1"/>
    <dgm:cxn modelId="{23C2340C-04F8-41E2-BD50-FBFD4C90CC67}" srcId="{4CCB802F-CB5D-46DE-A10C-B68FA9542F5D}" destId="{4EC8AD35-5429-4F0B-8FE1-B7348605CE11}" srcOrd="2" destOrd="0" parTransId="{FFA04869-AE50-4B64-A39D-8C96B7EAA309}" sibTransId="{770C6BDD-943E-4A2D-9A0D-2EBDE9B0E88E}"/>
    <dgm:cxn modelId="{A3855C6B-7E45-433A-AE4D-5217762488DF}" type="presParOf" srcId="{3B431FDB-7994-4B3C-88F6-43C6365E7540}" destId="{7F31915F-4602-4E8E-9B0C-08A6036EB8D8}" srcOrd="0" destOrd="0" presId="urn:microsoft.com/office/officeart/2005/8/layout/chevron1"/>
    <dgm:cxn modelId="{649B2EBA-5B99-430D-A03C-0C2C53D96B1F}" type="presParOf" srcId="{3B431FDB-7994-4B3C-88F6-43C6365E7540}" destId="{65CA5143-A9A4-4E34-9055-508113F48FC1}" srcOrd="1" destOrd="0" presId="urn:microsoft.com/office/officeart/2005/8/layout/chevron1"/>
    <dgm:cxn modelId="{3C98DA45-5BAC-4E32-B3D0-9A9634ABF2D9}" type="presParOf" srcId="{3B431FDB-7994-4B3C-88F6-43C6365E7540}" destId="{F3912B4D-6311-498E-88BC-A3114BBAD104}" srcOrd="2" destOrd="0" presId="urn:microsoft.com/office/officeart/2005/8/layout/chevron1"/>
    <dgm:cxn modelId="{36212342-635C-4D7C-9999-E47C0D562322}" type="presParOf" srcId="{3B431FDB-7994-4B3C-88F6-43C6365E7540}" destId="{B890F9DD-E289-472C-9DB9-2413FBA39E72}" srcOrd="3" destOrd="0" presId="urn:microsoft.com/office/officeart/2005/8/layout/chevron1"/>
    <dgm:cxn modelId="{5CF1A361-6CDF-430C-A1A6-57B320DF2FBC}" type="presParOf" srcId="{3B431FDB-7994-4B3C-88F6-43C6365E7540}" destId="{E4344E07-7EEA-49B6-B928-AE5F9DAA130F}" srcOrd="4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296145-541A-4DB3-8E5B-F7474A7DB8DA}" type="doc">
      <dgm:prSet loTypeId="urn:microsoft.com/office/officeart/2005/8/layout/chevron1" loCatId="process" qsTypeId="urn:microsoft.com/office/officeart/2005/8/quickstyle/simple1" qsCatId="simple" csTypeId="urn:microsoft.com/office/officeart/2005/8/colors/accent2_5" csCatId="accent2" phldr="1"/>
      <dgm:spPr>
        <a:scene3d>
          <a:camera prst="orthographicFront">
            <a:rot lat="0" lon="0" rev="16200000"/>
          </a:camera>
          <a:lightRig rig="threePt" dir="t"/>
        </a:scene3d>
      </dgm:spPr>
    </dgm:pt>
    <dgm:pt modelId="{0A1D8EDF-6EDA-4AAD-85DA-C10F4EEE2700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03940507-DB57-4E37-B884-C90BE11110BD}" type="parTrans" cxnId="{A17B6D49-8B99-4990-91E4-B1EC3B8BD121}">
      <dgm:prSet/>
      <dgm:spPr/>
      <dgm:t>
        <a:bodyPr/>
        <a:lstStyle/>
        <a:p>
          <a:endParaRPr lang="cs-CZ"/>
        </a:p>
      </dgm:t>
    </dgm:pt>
    <dgm:pt modelId="{4A7CC840-8FB2-4E2A-8045-DEE0F742B0F4}" type="sibTrans" cxnId="{A17B6D49-8B99-4990-91E4-B1EC3B8BD121}">
      <dgm:prSet/>
      <dgm:spPr/>
      <dgm:t>
        <a:bodyPr/>
        <a:lstStyle/>
        <a:p>
          <a:endParaRPr lang="cs-CZ"/>
        </a:p>
      </dgm:t>
    </dgm:pt>
    <dgm:pt modelId="{C4D91B96-C57D-47CD-9E3F-C0966C7F6DCA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1C2E70FF-B439-462C-9FA9-B49E11FB183F}" type="parTrans" cxnId="{082323A9-B333-48DC-8D93-5FEFD11D7799}">
      <dgm:prSet/>
      <dgm:spPr/>
      <dgm:t>
        <a:bodyPr/>
        <a:lstStyle/>
        <a:p>
          <a:endParaRPr lang="cs-CZ"/>
        </a:p>
      </dgm:t>
    </dgm:pt>
    <dgm:pt modelId="{67F78E69-8C1F-401C-A981-820BE425128B}" type="sibTrans" cxnId="{082323A9-B333-48DC-8D93-5FEFD11D7799}">
      <dgm:prSet/>
      <dgm:spPr/>
      <dgm:t>
        <a:bodyPr/>
        <a:lstStyle/>
        <a:p>
          <a:endParaRPr lang="cs-CZ"/>
        </a:p>
      </dgm:t>
    </dgm:pt>
    <dgm:pt modelId="{5C6537E3-72BE-4482-A0D8-5196F30BDFC5}">
      <dgm:prSet phldrT="[Text]"/>
      <dgm:spPr/>
      <dgm:t>
        <a:bodyPr/>
        <a:lstStyle/>
        <a:p>
          <a:r>
            <a:rPr lang="cs-CZ" dirty="0" smtClean="0"/>
            <a:t> </a:t>
          </a:r>
          <a:endParaRPr lang="cs-CZ" dirty="0"/>
        </a:p>
      </dgm:t>
    </dgm:pt>
    <dgm:pt modelId="{42499549-BE2B-47F8-9AD3-C2EAC922BBEF}" type="parTrans" cxnId="{11A2BE7F-CBAB-418F-869A-EDB47DD7758B}">
      <dgm:prSet/>
      <dgm:spPr/>
      <dgm:t>
        <a:bodyPr/>
        <a:lstStyle/>
        <a:p>
          <a:endParaRPr lang="cs-CZ"/>
        </a:p>
      </dgm:t>
    </dgm:pt>
    <dgm:pt modelId="{7247BC4F-B0AC-4B1E-B060-A925DB7FA5A7}" type="sibTrans" cxnId="{11A2BE7F-CBAB-418F-869A-EDB47DD7758B}">
      <dgm:prSet/>
      <dgm:spPr/>
      <dgm:t>
        <a:bodyPr/>
        <a:lstStyle/>
        <a:p>
          <a:endParaRPr lang="cs-CZ"/>
        </a:p>
      </dgm:t>
    </dgm:pt>
    <dgm:pt modelId="{8303EB06-A731-40A2-8530-1C4DBD81F54F}" type="pres">
      <dgm:prSet presAssocID="{6C296145-541A-4DB3-8E5B-F7474A7DB8DA}" presName="Name0" presStyleCnt="0">
        <dgm:presLayoutVars>
          <dgm:dir/>
          <dgm:animLvl val="lvl"/>
          <dgm:resizeHandles val="exact"/>
        </dgm:presLayoutVars>
      </dgm:prSet>
      <dgm:spPr/>
    </dgm:pt>
    <dgm:pt modelId="{5960DD4F-3AA7-4020-81AD-72207EB0F19F}" type="pres">
      <dgm:prSet presAssocID="{0A1D8EDF-6EDA-4AAD-85DA-C10F4EEE2700}" presName="parTxOnly" presStyleLbl="node1" presStyleIdx="0" presStyleCnt="3" custScaleY="151440" custLinFactNeighborX="-515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81626C-3919-4507-9967-B4BF5549C756}" type="pres">
      <dgm:prSet presAssocID="{4A7CC840-8FB2-4E2A-8045-DEE0F742B0F4}" presName="parTxOnlySpace" presStyleCnt="0"/>
      <dgm:spPr/>
    </dgm:pt>
    <dgm:pt modelId="{2669B58F-C50F-4845-9E11-281D983AAA1A}" type="pres">
      <dgm:prSet presAssocID="{C4D91B96-C57D-47CD-9E3F-C0966C7F6DCA}" presName="parTxOnly" presStyleLbl="node1" presStyleIdx="1" presStyleCnt="3" custScaleY="1325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109A8FB-933A-43CA-A894-ADBEDFA6A69E}" type="pres">
      <dgm:prSet presAssocID="{67F78E69-8C1F-401C-A981-820BE425128B}" presName="parTxOnlySpace" presStyleCnt="0"/>
      <dgm:spPr/>
    </dgm:pt>
    <dgm:pt modelId="{82598B02-AA6C-44BE-AE01-CFA121D000D3}" type="pres">
      <dgm:prSet presAssocID="{5C6537E3-72BE-4482-A0D8-5196F30BDFC5}" presName="parTxOnly" presStyleLbl="node1" presStyleIdx="2" presStyleCnt="3" custScaleY="1135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1A2BE7F-CBAB-418F-869A-EDB47DD7758B}" srcId="{6C296145-541A-4DB3-8E5B-F7474A7DB8DA}" destId="{5C6537E3-72BE-4482-A0D8-5196F30BDFC5}" srcOrd="2" destOrd="0" parTransId="{42499549-BE2B-47F8-9AD3-C2EAC922BBEF}" sibTransId="{7247BC4F-B0AC-4B1E-B060-A925DB7FA5A7}"/>
    <dgm:cxn modelId="{BFCC4CA1-4312-4C37-A854-4D4A32735AED}" type="presOf" srcId="{5C6537E3-72BE-4482-A0D8-5196F30BDFC5}" destId="{82598B02-AA6C-44BE-AE01-CFA121D000D3}" srcOrd="0" destOrd="0" presId="urn:microsoft.com/office/officeart/2005/8/layout/chevron1"/>
    <dgm:cxn modelId="{1E91E538-681E-42B2-A3CB-5534E2B66A22}" type="presOf" srcId="{C4D91B96-C57D-47CD-9E3F-C0966C7F6DCA}" destId="{2669B58F-C50F-4845-9E11-281D983AAA1A}" srcOrd="0" destOrd="0" presId="urn:microsoft.com/office/officeart/2005/8/layout/chevron1"/>
    <dgm:cxn modelId="{9E2B285B-EDD4-4EF1-8DCD-8127C6E16FB6}" type="presOf" srcId="{6C296145-541A-4DB3-8E5B-F7474A7DB8DA}" destId="{8303EB06-A731-40A2-8530-1C4DBD81F54F}" srcOrd="0" destOrd="0" presId="urn:microsoft.com/office/officeart/2005/8/layout/chevron1"/>
    <dgm:cxn modelId="{082323A9-B333-48DC-8D93-5FEFD11D7799}" srcId="{6C296145-541A-4DB3-8E5B-F7474A7DB8DA}" destId="{C4D91B96-C57D-47CD-9E3F-C0966C7F6DCA}" srcOrd="1" destOrd="0" parTransId="{1C2E70FF-B439-462C-9FA9-B49E11FB183F}" sibTransId="{67F78E69-8C1F-401C-A981-820BE425128B}"/>
    <dgm:cxn modelId="{A17B6D49-8B99-4990-91E4-B1EC3B8BD121}" srcId="{6C296145-541A-4DB3-8E5B-F7474A7DB8DA}" destId="{0A1D8EDF-6EDA-4AAD-85DA-C10F4EEE2700}" srcOrd="0" destOrd="0" parTransId="{03940507-DB57-4E37-B884-C90BE11110BD}" sibTransId="{4A7CC840-8FB2-4E2A-8045-DEE0F742B0F4}"/>
    <dgm:cxn modelId="{A12CC2D8-2111-4B78-AB14-E95FC841F5F0}" type="presOf" srcId="{0A1D8EDF-6EDA-4AAD-85DA-C10F4EEE2700}" destId="{5960DD4F-3AA7-4020-81AD-72207EB0F19F}" srcOrd="0" destOrd="0" presId="urn:microsoft.com/office/officeart/2005/8/layout/chevron1"/>
    <dgm:cxn modelId="{8C0500A8-BD1F-4156-89B4-F0D8D681B800}" type="presParOf" srcId="{8303EB06-A731-40A2-8530-1C4DBD81F54F}" destId="{5960DD4F-3AA7-4020-81AD-72207EB0F19F}" srcOrd="0" destOrd="0" presId="urn:microsoft.com/office/officeart/2005/8/layout/chevron1"/>
    <dgm:cxn modelId="{DD91FCA4-097C-46C9-8753-D4FE9D8F67CF}" type="presParOf" srcId="{8303EB06-A731-40A2-8530-1C4DBD81F54F}" destId="{9881626C-3919-4507-9967-B4BF5549C756}" srcOrd="1" destOrd="0" presId="urn:microsoft.com/office/officeart/2005/8/layout/chevron1"/>
    <dgm:cxn modelId="{24F0055D-808D-4619-BFAE-AD6D18B131BF}" type="presParOf" srcId="{8303EB06-A731-40A2-8530-1C4DBD81F54F}" destId="{2669B58F-C50F-4845-9E11-281D983AAA1A}" srcOrd="2" destOrd="0" presId="urn:microsoft.com/office/officeart/2005/8/layout/chevron1"/>
    <dgm:cxn modelId="{50ACCC2B-5710-4857-984F-18D34280ADF1}" type="presParOf" srcId="{8303EB06-A731-40A2-8530-1C4DBD81F54F}" destId="{8109A8FB-933A-43CA-A894-ADBEDFA6A69E}" srcOrd="3" destOrd="0" presId="urn:microsoft.com/office/officeart/2005/8/layout/chevron1"/>
    <dgm:cxn modelId="{F99FFE9B-A214-4AEA-BA0B-83B55627D5B6}" type="presParOf" srcId="{8303EB06-A731-40A2-8530-1C4DBD81F54F}" destId="{82598B02-AA6C-44BE-AE01-CFA121D000D3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702A5-E143-4023-8FBD-C82330B19B70}">
      <dsp:nvSpPr>
        <dsp:cNvPr id="0" name=""/>
        <dsp:cNvSpPr/>
      </dsp:nvSpPr>
      <dsp:spPr>
        <a:xfrm>
          <a:off x="503" y="453353"/>
          <a:ext cx="613594" cy="245437"/>
        </a:xfrm>
        <a:prstGeom prst="chevr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3222" y="453353"/>
        <a:ext cx="368157" cy="245437"/>
      </dsp:txXfrm>
    </dsp:sp>
    <dsp:sp modelId="{B70A667D-99D3-47F2-8D72-058A0C462E26}">
      <dsp:nvSpPr>
        <dsp:cNvPr id="0" name=""/>
        <dsp:cNvSpPr/>
      </dsp:nvSpPr>
      <dsp:spPr>
        <a:xfrm>
          <a:off x="552738" y="453353"/>
          <a:ext cx="613594" cy="245437"/>
        </a:xfrm>
        <a:prstGeom prst="chevron">
          <a:avLst/>
        </a:prstGeom>
        <a:solidFill>
          <a:schemeClr val="accent2">
            <a:shade val="80000"/>
            <a:hueOff val="-240708"/>
            <a:satOff val="5083"/>
            <a:lumOff val="135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675457" y="453353"/>
        <a:ext cx="368157" cy="245437"/>
      </dsp:txXfrm>
    </dsp:sp>
    <dsp:sp modelId="{11CBEE92-0227-4815-B43E-B7999ABEE9CA}">
      <dsp:nvSpPr>
        <dsp:cNvPr id="0" name=""/>
        <dsp:cNvSpPr/>
      </dsp:nvSpPr>
      <dsp:spPr>
        <a:xfrm>
          <a:off x="1104973" y="453353"/>
          <a:ext cx="613594" cy="245437"/>
        </a:xfrm>
        <a:prstGeom prst="chevron">
          <a:avLst/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27692" y="453353"/>
        <a:ext cx="368157" cy="2454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702A5-E143-4023-8FBD-C82330B19B70}">
      <dsp:nvSpPr>
        <dsp:cNvPr id="0" name=""/>
        <dsp:cNvSpPr/>
      </dsp:nvSpPr>
      <dsp:spPr>
        <a:xfrm>
          <a:off x="503" y="453353"/>
          <a:ext cx="613594" cy="245437"/>
        </a:xfrm>
        <a:prstGeom prst="chevron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3222" y="453353"/>
        <a:ext cx="368157" cy="245437"/>
      </dsp:txXfrm>
    </dsp:sp>
    <dsp:sp modelId="{B70A667D-99D3-47F2-8D72-058A0C462E26}">
      <dsp:nvSpPr>
        <dsp:cNvPr id="0" name=""/>
        <dsp:cNvSpPr/>
      </dsp:nvSpPr>
      <dsp:spPr>
        <a:xfrm>
          <a:off x="552738" y="453353"/>
          <a:ext cx="613594" cy="245437"/>
        </a:xfrm>
        <a:prstGeom prst="chevron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675457" y="453353"/>
        <a:ext cx="368157" cy="245437"/>
      </dsp:txXfrm>
    </dsp:sp>
    <dsp:sp modelId="{11CBEE92-0227-4815-B43E-B7999ABEE9CA}">
      <dsp:nvSpPr>
        <dsp:cNvPr id="0" name=""/>
        <dsp:cNvSpPr/>
      </dsp:nvSpPr>
      <dsp:spPr>
        <a:xfrm>
          <a:off x="1104973" y="453353"/>
          <a:ext cx="613594" cy="245437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27692" y="453353"/>
        <a:ext cx="368157" cy="2454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702A5-E143-4023-8FBD-C82330B19B70}">
      <dsp:nvSpPr>
        <dsp:cNvPr id="0" name=""/>
        <dsp:cNvSpPr/>
      </dsp:nvSpPr>
      <dsp:spPr>
        <a:xfrm>
          <a:off x="503" y="453353"/>
          <a:ext cx="613594" cy="245437"/>
        </a:xfrm>
        <a:prstGeom prst="chevr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3222" y="453353"/>
        <a:ext cx="368157" cy="245437"/>
      </dsp:txXfrm>
    </dsp:sp>
    <dsp:sp modelId="{B70A667D-99D3-47F2-8D72-058A0C462E26}">
      <dsp:nvSpPr>
        <dsp:cNvPr id="0" name=""/>
        <dsp:cNvSpPr/>
      </dsp:nvSpPr>
      <dsp:spPr>
        <a:xfrm>
          <a:off x="552738" y="453353"/>
          <a:ext cx="613594" cy="245437"/>
        </a:xfrm>
        <a:prstGeom prst="chevron">
          <a:avLst/>
        </a:prstGeom>
        <a:solidFill>
          <a:schemeClr val="accent2">
            <a:shade val="80000"/>
            <a:hueOff val="-240708"/>
            <a:satOff val="5083"/>
            <a:lumOff val="135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675457" y="453353"/>
        <a:ext cx="368157" cy="245437"/>
      </dsp:txXfrm>
    </dsp:sp>
    <dsp:sp modelId="{11CBEE92-0227-4815-B43E-B7999ABEE9CA}">
      <dsp:nvSpPr>
        <dsp:cNvPr id="0" name=""/>
        <dsp:cNvSpPr/>
      </dsp:nvSpPr>
      <dsp:spPr>
        <a:xfrm>
          <a:off x="1104973" y="453353"/>
          <a:ext cx="613594" cy="245437"/>
        </a:xfrm>
        <a:prstGeom prst="chevron">
          <a:avLst/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27692" y="453353"/>
        <a:ext cx="368157" cy="2454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702A5-E143-4023-8FBD-C82330B19B70}">
      <dsp:nvSpPr>
        <dsp:cNvPr id="0" name=""/>
        <dsp:cNvSpPr/>
      </dsp:nvSpPr>
      <dsp:spPr>
        <a:xfrm>
          <a:off x="503" y="453353"/>
          <a:ext cx="613594" cy="245437"/>
        </a:xfrm>
        <a:prstGeom prst="chevron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3222" y="453353"/>
        <a:ext cx="368157" cy="245437"/>
      </dsp:txXfrm>
    </dsp:sp>
    <dsp:sp modelId="{B70A667D-99D3-47F2-8D72-058A0C462E26}">
      <dsp:nvSpPr>
        <dsp:cNvPr id="0" name=""/>
        <dsp:cNvSpPr/>
      </dsp:nvSpPr>
      <dsp:spPr>
        <a:xfrm>
          <a:off x="552738" y="453353"/>
          <a:ext cx="613594" cy="245437"/>
        </a:xfrm>
        <a:prstGeom prst="chevron">
          <a:avLst/>
        </a:prstGeom>
        <a:solidFill>
          <a:schemeClr val="accent4">
            <a:shade val="80000"/>
            <a:hueOff val="-256642"/>
            <a:satOff val="0"/>
            <a:lumOff val="169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675457" y="453353"/>
        <a:ext cx="368157" cy="245437"/>
      </dsp:txXfrm>
    </dsp:sp>
    <dsp:sp modelId="{11CBEE92-0227-4815-B43E-B7999ABEE9CA}">
      <dsp:nvSpPr>
        <dsp:cNvPr id="0" name=""/>
        <dsp:cNvSpPr/>
      </dsp:nvSpPr>
      <dsp:spPr>
        <a:xfrm>
          <a:off x="1104973" y="453353"/>
          <a:ext cx="613594" cy="245437"/>
        </a:xfrm>
        <a:prstGeom prst="chevron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27692" y="453353"/>
        <a:ext cx="368157" cy="2454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702A5-E143-4023-8FBD-C82330B19B70}">
      <dsp:nvSpPr>
        <dsp:cNvPr id="0" name=""/>
        <dsp:cNvSpPr/>
      </dsp:nvSpPr>
      <dsp:spPr>
        <a:xfrm>
          <a:off x="503" y="453353"/>
          <a:ext cx="613594" cy="24543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3222" y="453353"/>
        <a:ext cx="368157" cy="245437"/>
      </dsp:txXfrm>
    </dsp:sp>
    <dsp:sp modelId="{B70A667D-99D3-47F2-8D72-058A0C462E26}">
      <dsp:nvSpPr>
        <dsp:cNvPr id="0" name=""/>
        <dsp:cNvSpPr/>
      </dsp:nvSpPr>
      <dsp:spPr>
        <a:xfrm>
          <a:off x="552738" y="453353"/>
          <a:ext cx="613594" cy="245437"/>
        </a:xfrm>
        <a:prstGeom prst="chevron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675457" y="453353"/>
        <a:ext cx="368157" cy="245437"/>
      </dsp:txXfrm>
    </dsp:sp>
    <dsp:sp modelId="{11CBEE92-0227-4815-B43E-B7999ABEE9CA}">
      <dsp:nvSpPr>
        <dsp:cNvPr id="0" name=""/>
        <dsp:cNvSpPr/>
      </dsp:nvSpPr>
      <dsp:spPr>
        <a:xfrm>
          <a:off x="1104973" y="453353"/>
          <a:ext cx="613594" cy="245437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/>
            <a:t> </a:t>
          </a:r>
          <a:endParaRPr lang="cs-CZ" sz="1400" kern="1200" dirty="0"/>
        </a:p>
      </dsp:txBody>
      <dsp:txXfrm>
        <a:off x="1227692" y="453353"/>
        <a:ext cx="368157" cy="2454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1915F-4602-4E8E-9B0C-08A6036EB8D8}">
      <dsp:nvSpPr>
        <dsp:cNvPr id="0" name=""/>
        <dsp:cNvSpPr/>
      </dsp:nvSpPr>
      <dsp:spPr>
        <a:xfrm>
          <a:off x="390" y="90000"/>
          <a:ext cx="475435" cy="28799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 </a:t>
          </a:r>
          <a:endParaRPr lang="cs-CZ" sz="1100" kern="1200" dirty="0"/>
        </a:p>
      </dsp:txBody>
      <dsp:txXfrm>
        <a:off x="144390" y="90000"/>
        <a:ext cx="187436" cy="287999"/>
      </dsp:txXfrm>
    </dsp:sp>
    <dsp:sp modelId="{F3912B4D-6311-498E-88BC-A3114BBAD104}">
      <dsp:nvSpPr>
        <dsp:cNvPr id="0" name=""/>
        <dsp:cNvSpPr/>
      </dsp:nvSpPr>
      <dsp:spPr>
        <a:xfrm>
          <a:off x="428282" y="107999"/>
          <a:ext cx="475435" cy="252001"/>
        </a:xfrm>
        <a:prstGeom prst="chevron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 </a:t>
          </a:r>
          <a:endParaRPr lang="cs-CZ" sz="1100" kern="1200" dirty="0"/>
        </a:p>
      </dsp:txBody>
      <dsp:txXfrm>
        <a:off x="554283" y="107999"/>
        <a:ext cx="223434" cy="252001"/>
      </dsp:txXfrm>
    </dsp:sp>
    <dsp:sp modelId="{E4344E07-7EEA-49B6-B928-AE5F9DAA130F}">
      <dsp:nvSpPr>
        <dsp:cNvPr id="0" name=""/>
        <dsp:cNvSpPr/>
      </dsp:nvSpPr>
      <dsp:spPr>
        <a:xfrm>
          <a:off x="856174" y="126000"/>
          <a:ext cx="475435" cy="215999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 </a:t>
          </a:r>
          <a:endParaRPr lang="cs-CZ" sz="1100" kern="1200" dirty="0"/>
        </a:p>
      </dsp:txBody>
      <dsp:txXfrm>
        <a:off x="964174" y="126000"/>
        <a:ext cx="259436" cy="2159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0DD4F-3AA7-4020-81AD-72207EB0F19F}">
      <dsp:nvSpPr>
        <dsp:cNvPr id="0" name=""/>
        <dsp:cNvSpPr/>
      </dsp:nvSpPr>
      <dsp:spPr>
        <a:xfrm>
          <a:off x="0" y="90000"/>
          <a:ext cx="475435" cy="287999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 </a:t>
          </a:r>
          <a:endParaRPr lang="cs-CZ" sz="1100" kern="1200" dirty="0"/>
        </a:p>
      </dsp:txBody>
      <dsp:txXfrm>
        <a:off x="144000" y="90000"/>
        <a:ext cx="187436" cy="287999"/>
      </dsp:txXfrm>
    </dsp:sp>
    <dsp:sp modelId="{2669B58F-C50F-4845-9E11-281D983AAA1A}">
      <dsp:nvSpPr>
        <dsp:cNvPr id="0" name=""/>
        <dsp:cNvSpPr/>
      </dsp:nvSpPr>
      <dsp:spPr>
        <a:xfrm>
          <a:off x="428282" y="107999"/>
          <a:ext cx="475435" cy="252001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 </a:t>
          </a:r>
          <a:endParaRPr lang="cs-CZ" sz="1100" kern="1200" dirty="0"/>
        </a:p>
      </dsp:txBody>
      <dsp:txXfrm>
        <a:off x="554283" y="107999"/>
        <a:ext cx="223434" cy="252001"/>
      </dsp:txXfrm>
    </dsp:sp>
    <dsp:sp modelId="{82598B02-AA6C-44BE-AE01-CFA121D000D3}">
      <dsp:nvSpPr>
        <dsp:cNvPr id="0" name=""/>
        <dsp:cNvSpPr/>
      </dsp:nvSpPr>
      <dsp:spPr>
        <a:xfrm>
          <a:off x="856174" y="126000"/>
          <a:ext cx="475435" cy="215999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 </a:t>
          </a:r>
          <a:endParaRPr lang="cs-CZ" sz="1100" kern="1200" dirty="0"/>
        </a:p>
      </dsp:txBody>
      <dsp:txXfrm>
        <a:off x="964174" y="126000"/>
        <a:ext cx="259436" cy="2159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0.37972</cdr:x>
      <cdr:y>0.22185</cdr:y>
    </cdr:from>
    <cdr:to>
      <cdr:x>0.46501</cdr:x>
      <cdr:y>0.27202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2235324" y="1158057"/>
          <a:ext cx="502059" cy="2618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cs-CZ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929</a:t>
          </a:r>
          <a:endParaRPr lang="cs-CZ" sz="14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0.23837</cdr:x>
      <cdr:y>0.41759</cdr:y>
    </cdr:from>
    <cdr:to>
      <cdr:x>0.31402</cdr:x>
      <cdr:y>0.46776</cdr:y>
    </cdr:to>
    <cdr:sp macro="" textlink="">
      <cdr:nvSpPr>
        <cdr:cNvPr id="3" name="TextovéPole 1"/>
        <cdr:cNvSpPr txBox="1"/>
      </cdr:nvSpPr>
      <cdr:spPr>
        <a:xfrm xmlns:a="http://schemas.openxmlformats.org/drawingml/2006/main">
          <a:off x="1403239" y="2179830"/>
          <a:ext cx="445332" cy="2618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cs-CZ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5</a:t>
          </a:r>
          <a:endParaRPr lang="cs-CZ" sz="12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0.22202</cdr:x>
      <cdr:y>0.5547</cdr:y>
    </cdr:from>
    <cdr:to>
      <cdr:x>0.31603</cdr:x>
      <cdr:y>0.61341</cdr:y>
    </cdr:to>
    <cdr:sp macro="" textlink="">
      <cdr:nvSpPr>
        <cdr:cNvPr id="4" name="TextovéPole 1"/>
        <cdr:cNvSpPr txBox="1"/>
      </cdr:nvSpPr>
      <cdr:spPr>
        <a:xfrm xmlns:a="http://schemas.openxmlformats.org/drawingml/2006/main">
          <a:off x="1306982" y="2895512"/>
          <a:ext cx="553421" cy="30646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cs-CZ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sz="1200" b="1" dirty="0" smtClean="0">
              <a:latin typeface="Arial" panose="020B0604020202020204" pitchFamily="34" charset="0"/>
              <a:cs typeface="Arial" panose="020B0604020202020204" pitchFamily="34" charset="0"/>
            </a:rPr>
            <a:t>196</a:t>
          </a:r>
          <a:endParaRPr lang="cs-CZ" sz="12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0.76634</cdr:x>
      <cdr:y>0.62067</cdr:y>
    </cdr:from>
    <cdr:to>
      <cdr:x>0.79753</cdr:x>
      <cdr:y>0.68963</cdr:y>
    </cdr:to>
    <cdr:sp macro="" textlink="">
      <cdr:nvSpPr>
        <cdr:cNvPr id="5" name="Šipka dolů 4"/>
        <cdr:cNvSpPr/>
      </cdr:nvSpPr>
      <cdr:spPr>
        <a:xfrm xmlns:a="http://schemas.openxmlformats.org/drawingml/2006/main">
          <a:off x="4511264" y="3239890"/>
          <a:ext cx="183600" cy="360000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cs-CZ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0.11279</cdr:x>
      <cdr:y>0.58839</cdr:y>
    </cdr:from>
    <cdr:to>
      <cdr:x>0.20584</cdr:x>
      <cdr:y>0.71901</cdr:y>
    </cdr:to>
    <cdr:sp macro="" textlink="">
      <cdr:nvSpPr>
        <cdr:cNvPr id="2" name="TextovéPole 19"/>
        <cdr:cNvSpPr txBox="1"/>
      </cdr:nvSpPr>
      <cdr:spPr>
        <a:xfrm xmlns:a="http://schemas.openxmlformats.org/drawingml/2006/main">
          <a:off x="1248509" y="2911365"/>
          <a:ext cx="1030040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dirty="0" smtClean="0"/>
            <a:t>20</a:t>
          </a:r>
        </a:p>
        <a:p xmlns:a="http://schemas.openxmlformats.org/drawingml/2006/main">
          <a:endParaRPr lang="cs-CZ" dirty="0"/>
        </a:p>
      </cdr:txBody>
    </cdr:sp>
  </cdr:relSizeAnchor>
  <cdr:relSizeAnchor xmlns:cdr="http://schemas.openxmlformats.org/drawingml/2006/chartDrawing">
    <cdr:from>
      <cdr:x>0.96138</cdr:x>
      <cdr:y>0.90608</cdr:y>
    </cdr:from>
    <cdr:to>
      <cdr:x>1</cdr:x>
      <cdr:y>1</cdr:y>
    </cdr:to>
    <cdr:pic>
      <cdr:nvPicPr>
        <cdr:cNvPr id="3" name="Obrázek 2">
          <a:extLst xmlns:a="http://schemas.openxmlformats.org/drawingml/2006/main">
            <a:ext uri="{FF2B5EF4-FFF2-40B4-BE49-F238E27FC236}">
              <a16:creationId xmlns:a16="http://schemas.microsoft.com/office/drawing/2014/main" id="{758A1A98-10C7-4972-ACA8-B467847C92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10641989" y="4483315"/>
          <a:ext cx="427526" cy="464705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artDeco"/>
        </a:sp3d>
      </cdr:spPr>
    </cdr:pic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0.10729</cdr:x>
      <cdr:y>0.65215</cdr:y>
    </cdr:from>
    <cdr:to>
      <cdr:x>0.19714</cdr:x>
      <cdr:y>0.71983</cdr:y>
    </cdr:to>
    <cdr:sp macro="" textlink="">
      <cdr:nvSpPr>
        <cdr:cNvPr id="2" name="TextovéPole 19"/>
        <cdr:cNvSpPr txBox="1"/>
      </cdr:nvSpPr>
      <cdr:spPr>
        <a:xfrm xmlns:a="http://schemas.openxmlformats.org/drawingml/2006/main">
          <a:off x="900458" y="3558527"/>
          <a:ext cx="75405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dirty="0" smtClean="0"/>
            <a:t>26</a:t>
          </a:r>
        </a:p>
      </cdr:txBody>
    </cdr:sp>
  </cdr:relSizeAnchor>
  <cdr:relSizeAnchor xmlns:cdr="http://schemas.openxmlformats.org/drawingml/2006/chartDrawing">
    <cdr:from>
      <cdr:x>0.84742</cdr:x>
      <cdr:y>0.1995</cdr:y>
    </cdr:from>
    <cdr:to>
      <cdr:x>0.97417</cdr:x>
      <cdr:y>0.44136</cdr:y>
    </cdr:to>
    <cdr:sp macro="" textlink="">
      <cdr:nvSpPr>
        <cdr:cNvPr id="4" name="Šipka nahoru 3"/>
        <cdr:cNvSpPr/>
      </cdr:nvSpPr>
      <cdr:spPr bwMode="auto">
        <a:xfrm xmlns:a="http://schemas.openxmlformats.org/drawingml/2006/main" rot="10800000" flipV="1">
          <a:off x="7112181" y="984741"/>
          <a:ext cx="1063785" cy="1193831"/>
        </a:xfrm>
        <a:prstGeom xmlns:a="http://schemas.openxmlformats.org/drawingml/2006/main" prst="upArrow">
          <a:avLst/>
        </a:prstGeom>
        <a:gradFill xmlns:a="http://schemas.openxmlformats.org/drawingml/2006/main" flip="none" rotWithShape="1">
          <a:gsLst>
            <a:gs pos="1000">
              <a:schemeClr val="accent1"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shade val="94000"/>
                <a:lumMod val="88000"/>
              </a:schemeClr>
            </a:gs>
          </a:gsLst>
          <a:lin ang="5400000" scaled="0"/>
          <a:tileRect/>
        </a:gradFill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0" tIns="0" rIns="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0.09101</cdr:x>
      <cdr:y>0.04168</cdr:y>
    </cdr:from>
    <cdr:to>
      <cdr:x>0.20065</cdr:x>
      <cdr:y>0.25125</cdr:y>
    </cdr:to>
    <cdr:cxnSp macro="">
      <cdr:nvCxnSpPr>
        <cdr:cNvPr id="3" name="Pravoúhlá spojnice 2"/>
        <cdr:cNvCxnSpPr/>
      </cdr:nvCxnSpPr>
      <cdr:spPr>
        <a:xfrm xmlns:a="http://schemas.openxmlformats.org/drawingml/2006/main" rot="16200000" flipH="1">
          <a:off x="387823" y="342613"/>
          <a:ext cx="955869" cy="650903"/>
        </a:xfrm>
        <a:prstGeom xmlns:a="http://schemas.openxmlformats.org/drawingml/2006/main" prst="bentConnector3">
          <a:avLst/>
        </a:prstGeom>
        <a:ln xmlns:a="http://schemas.openxmlformats.org/drawingml/2006/main" w="15875">
          <a:solidFill>
            <a:schemeClr val="accent5">
              <a:lumMod val="50000"/>
            </a:schemeClr>
          </a:solidFill>
          <a:headEnd type="triangle" w="lg" len="med"/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0.75117</cdr:x>
      <cdr:y>0.03896</cdr:y>
    </cdr:from>
    <cdr:to>
      <cdr:x>0.78185</cdr:x>
      <cdr:y>0.21034</cdr:y>
    </cdr:to>
    <cdr:cxnSp macro="">
      <cdr:nvCxnSpPr>
        <cdr:cNvPr id="7" name="Pravoúhlá spojnice 6"/>
        <cdr:cNvCxnSpPr/>
      </cdr:nvCxnSpPr>
      <cdr:spPr>
        <a:xfrm xmlns:a="http://schemas.openxmlformats.org/drawingml/2006/main" rot="5400000" flipH="1" flipV="1">
          <a:off x="4159828" y="477479"/>
          <a:ext cx="781684" cy="182132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rgbClr val="4472C4"/>
          </a:solidFill>
          <a:headEnd type="triangle" w="lg" len="med"/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0.84237</cdr:x>
      <cdr:y>0.19806</cdr:y>
    </cdr:from>
    <cdr:to>
      <cdr:x>0.89999</cdr:x>
      <cdr:y>0.35967</cdr:y>
    </cdr:to>
    <cdr:cxnSp macro="">
      <cdr:nvCxnSpPr>
        <cdr:cNvPr id="10" name="Pravoúhlá spojnice 9"/>
        <cdr:cNvCxnSpPr/>
      </cdr:nvCxnSpPr>
      <cdr:spPr>
        <a:xfrm xmlns:a="http://schemas.openxmlformats.org/drawingml/2006/main" rot="5400000" flipH="1" flipV="1">
          <a:off x="4803519" y="1100918"/>
          <a:ext cx="737120" cy="342092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rgbClr val="2F5597"/>
          </a:solidFill>
          <a:headEnd type="triangle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0.85739</cdr:x>
      <cdr:y>0.43536</cdr:y>
    </cdr:from>
    <cdr:to>
      <cdr:x>0.89999</cdr:x>
      <cdr:y>0.51112</cdr:y>
    </cdr:to>
    <cdr:cxnSp macro="">
      <cdr:nvCxnSpPr>
        <cdr:cNvPr id="13" name="Pravoúhlá spojnice 12"/>
        <cdr:cNvCxnSpPr/>
      </cdr:nvCxnSpPr>
      <cdr:spPr>
        <a:xfrm xmlns:a="http://schemas.openxmlformats.org/drawingml/2006/main" rot="5400000" flipH="1" flipV="1">
          <a:off x="5043877" y="2032088"/>
          <a:ext cx="345575" cy="252918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rgbClr val="8FAADC"/>
          </a:solidFill>
          <a:headEnd type="triangle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0.83718</cdr:x>
      <cdr:y>0.69838</cdr:y>
    </cdr:from>
    <cdr:to>
      <cdr:x>0.91501</cdr:x>
      <cdr:y>0.74016</cdr:y>
    </cdr:to>
    <cdr:cxnSp macro="">
      <cdr:nvCxnSpPr>
        <cdr:cNvPr id="18" name="Pravoúhlá spojnice 17"/>
        <cdr:cNvCxnSpPr/>
      </cdr:nvCxnSpPr>
      <cdr:spPr>
        <a:xfrm xmlns:a="http://schemas.openxmlformats.org/drawingml/2006/main">
          <a:off x="4970227" y="3185452"/>
          <a:ext cx="462066" cy="190564"/>
        </a:xfrm>
        <a:prstGeom xmlns:a="http://schemas.openxmlformats.org/drawingml/2006/main" prst="bentConnector3">
          <a:avLst/>
        </a:prstGeom>
        <a:ln xmlns:a="http://schemas.openxmlformats.org/drawingml/2006/main" w="15875">
          <a:solidFill>
            <a:srgbClr val="8FAADC"/>
          </a:solidFill>
          <a:headEnd type="triangle" w="lg" len="med"/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0.66585</cdr:x>
      <cdr:y>0.87926</cdr:y>
    </cdr:from>
    <cdr:to>
      <cdr:x>0.70043</cdr:x>
      <cdr:y>0.96109</cdr:y>
    </cdr:to>
    <cdr:cxnSp macro="">
      <cdr:nvCxnSpPr>
        <cdr:cNvPr id="22" name="Pravoúhlá spojnice 21"/>
        <cdr:cNvCxnSpPr/>
      </cdr:nvCxnSpPr>
      <cdr:spPr>
        <a:xfrm xmlns:a="http://schemas.openxmlformats.org/drawingml/2006/main" rot="5400000" flipH="1" flipV="1">
          <a:off x="3869097" y="4094473"/>
          <a:ext cx="373225" cy="205274"/>
        </a:xfrm>
        <a:prstGeom xmlns:a="http://schemas.openxmlformats.org/drawingml/2006/main" prst="bentConnector3">
          <a:avLst/>
        </a:prstGeom>
        <a:ln xmlns:a="http://schemas.openxmlformats.org/drawingml/2006/main" w="15875">
          <a:solidFill>
            <a:srgbClr val="B4C7E7"/>
          </a:solidFill>
          <a:headEnd type="triangle" w="lg" len="med"/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0.14704</cdr:x>
      <cdr:y>0.07442</cdr:y>
    </cdr:from>
    <cdr:to>
      <cdr:x>0.27664</cdr:x>
      <cdr:y>0.27135</cdr:y>
    </cdr:to>
    <cdr:cxnSp macro="">
      <cdr:nvCxnSpPr>
        <cdr:cNvPr id="3" name="Pravoúhlá spojnice 2"/>
        <cdr:cNvCxnSpPr/>
      </cdr:nvCxnSpPr>
      <cdr:spPr>
        <a:xfrm xmlns:a="http://schemas.openxmlformats.org/drawingml/2006/main" rot="16200000" flipH="1">
          <a:off x="693743" y="440531"/>
          <a:ext cx="900391" cy="699796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 w="15875">
          <a:solidFill>
            <a:schemeClr val="accent1">
              <a:shade val="95000"/>
              <a:satMod val="105000"/>
            </a:schemeClr>
          </a:solidFill>
          <a:headEnd type="triangle" w="lg" len="med"/>
          <a:tailEnd type="triangle" w="lg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0.83372</cdr:x>
      <cdr:y>0.22877</cdr:y>
    </cdr:from>
    <cdr:to>
      <cdr:x>0.96255</cdr:x>
      <cdr:y>0.29547</cdr:y>
    </cdr:to>
    <cdr:sp macro="" textlink="">
      <cdr:nvSpPr>
        <cdr:cNvPr id="3" name="TextovéPole 2"/>
        <cdr:cNvSpPr txBox="1"/>
      </cdr:nvSpPr>
      <cdr:spPr>
        <a:xfrm xmlns:a="http://schemas.openxmlformats.org/drawingml/2006/main">
          <a:off x="9037320" y="1026304"/>
          <a:ext cx="1396539" cy="29925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cs-CZ" sz="1400" b="1" dirty="0" smtClean="0">
              <a:solidFill>
                <a:srgbClr val="00B050"/>
              </a:solidFill>
            </a:rPr>
            <a:t>+2963</a:t>
          </a:r>
          <a:endParaRPr lang="cs-CZ" sz="1400" b="1" dirty="0">
            <a:solidFill>
              <a:srgbClr val="00B050"/>
            </a:solidFill>
          </a:endParaRPr>
        </a:p>
      </cdr:txBody>
    </cdr:sp>
  </cdr:relSizeAnchor>
  <cdr:relSizeAnchor xmlns:cdr="http://schemas.openxmlformats.org/drawingml/2006/chartDrawing">
    <cdr:from>
      <cdr:x>0.96056</cdr:x>
      <cdr:y>0.89642</cdr:y>
    </cdr:from>
    <cdr:to>
      <cdr:x>1</cdr:x>
      <cdr:y>1</cdr:y>
    </cdr:to>
    <cdr:pic>
      <cdr:nvPicPr>
        <cdr:cNvPr id="4" name="Obrázek 3">
          <a:extLst xmlns:a="http://schemas.openxmlformats.org/drawingml/2006/main">
            <a:ext uri="{FF2B5EF4-FFF2-40B4-BE49-F238E27FC236}">
              <a16:creationId xmlns:a16="http://schemas.microsoft.com/office/drawing/2014/main" id="{758A1A98-10C7-4972-ACA8-B467847C92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11588054" y="6267346"/>
          <a:ext cx="427526" cy="464705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artDeco"/>
        </a:sp3d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0.70552</cdr:x>
      <cdr:y>0.32125</cdr:y>
    </cdr:from>
    <cdr:to>
      <cdr:x>0.83226</cdr:x>
      <cdr:y>0.65019</cdr:y>
    </cdr:to>
    <cdr:sp macro="" textlink="">
      <cdr:nvSpPr>
        <cdr:cNvPr id="2" name="Šipka nahoru 1"/>
        <cdr:cNvSpPr/>
      </cdr:nvSpPr>
      <cdr:spPr bwMode="auto">
        <a:xfrm xmlns:a="http://schemas.openxmlformats.org/drawingml/2006/main" flipV="1">
          <a:off x="7809757" y="1516102"/>
          <a:ext cx="1402951" cy="1552412"/>
        </a:xfrm>
        <a:prstGeom xmlns:a="http://schemas.openxmlformats.org/drawingml/2006/main" prst="upArrow">
          <a:avLst/>
        </a:prstGeom>
        <a:gradFill xmlns:a="http://schemas.openxmlformats.org/drawingml/2006/main" flip="none" rotWithShape="1">
          <a:gsLst>
            <a:gs pos="1000">
              <a:schemeClr val="accent1"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shade val="94000"/>
                <a:lumMod val="88000"/>
              </a:schemeClr>
            </a:gs>
          </a:gsLst>
          <a:lin ang="5400000" scaled="0"/>
          <a:tileRect/>
        </a:gradFill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0" tIns="0" rIns="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cdr:txBody>
    </cdr:sp>
  </cdr:relSizeAnchor>
  <cdr:relSizeAnchor xmlns:cdr="http://schemas.openxmlformats.org/drawingml/2006/chartDrawing">
    <cdr:from>
      <cdr:x>0.96138</cdr:x>
      <cdr:y>0.90153</cdr:y>
    </cdr:from>
    <cdr:to>
      <cdr:x>1</cdr:x>
      <cdr:y>1</cdr:y>
    </cdr:to>
    <cdr:pic>
      <cdr:nvPicPr>
        <cdr:cNvPr id="3" name="Obrázek 2">
          <a:extLst xmlns:a="http://schemas.openxmlformats.org/drawingml/2006/main">
            <a:ext uri="{FF2B5EF4-FFF2-40B4-BE49-F238E27FC236}">
              <a16:creationId xmlns:a16="http://schemas.microsoft.com/office/drawing/2014/main" id="{758A1A98-10C7-4972-ACA8-B467847C92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11588054" y="6267346"/>
          <a:ext cx="427526" cy="464705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artDeco"/>
        </a:sp3d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0.10884</cdr:x>
      <cdr:y>0.22001</cdr:y>
    </cdr:from>
    <cdr:to>
      <cdr:x>0.1975</cdr:x>
      <cdr:y>0.35181</cdr:y>
    </cdr:to>
    <cdr:sp macro="" textlink="">
      <cdr:nvSpPr>
        <cdr:cNvPr id="2" name="TextovéPole 19"/>
        <cdr:cNvSpPr txBox="1"/>
      </cdr:nvSpPr>
      <cdr:spPr>
        <a:xfrm xmlns:a="http://schemas.openxmlformats.org/drawingml/2006/main">
          <a:off x="1303369" y="1078942"/>
          <a:ext cx="1061718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dirty="0" smtClean="0"/>
            <a:t>202</a:t>
          </a:r>
        </a:p>
        <a:p xmlns:a="http://schemas.openxmlformats.org/drawingml/2006/main">
          <a:endParaRPr lang="cs-CZ" dirty="0"/>
        </a:p>
      </cdr:txBody>
    </cdr:sp>
  </cdr:relSizeAnchor>
  <cdr:relSizeAnchor xmlns:cdr="http://schemas.openxmlformats.org/drawingml/2006/chartDrawing">
    <cdr:from>
      <cdr:x>0.9643</cdr:x>
      <cdr:y>0.90524</cdr:y>
    </cdr:from>
    <cdr:to>
      <cdr:x>1</cdr:x>
      <cdr:y>1</cdr:y>
    </cdr:to>
    <cdr:pic>
      <cdr:nvPicPr>
        <cdr:cNvPr id="3" name="Obrázek 2">
          <a:extLst xmlns:a="http://schemas.openxmlformats.org/drawingml/2006/main">
            <a:ext uri="{FF2B5EF4-FFF2-40B4-BE49-F238E27FC236}">
              <a16:creationId xmlns:a16="http://schemas.microsoft.com/office/drawing/2014/main" id="{758A1A98-10C7-4972-ACA8-B467847C92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11588054" y="6267346"/>
          <a:ext cx="427526" cy="464705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artDeco"/>
        </a:sp3d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0.11816</cdr:x>
      <cdr:y>0.20774</cdr:y>
    </cdr:from>
    <cdr:to>
      <cdr:x>0.19277</cdr:x>
      <cdr:y>0.34001</cdr:y>
    </cdr:to>
    <cdr:sp macro="" textlink="">
      <cdr:nvSpPr>
        <cdr:cNvPr id="2" name="TextovéPole 19"/>
        <cdr:cNvSpPr txBox="1"/>
      </cdr:nvSpPr>
      <cdr:spPr>
        <a:xfrm xmlns:a="http://schemas.openxmlformats.org/drawingml/2006/main">
          <a:off x="1195752" y="1015116"/>
          <a:ext cx="755069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dirty="0" smtClean="0"/>
            <a:t>515</a:t>
          </a:r>
        </a:p>
        <a:p xmlns:a="http://schemas.openxmlformats.org/drawingml/2006/main">
          <a:endParaRPr lang="cs-CZ" dirty="0"/>
        </a:p>
      </cdr:txBody>
    </cdr:sp>
  </cdr:relSizeAnchor>
  <cdr:relSizeAnchor xmlns:cdr="http://schemas.openxmlformats.org/drawingml/2006/chartDrawing">
    <cdr:from>
      <cdr:x>0.75961</cdr:x>
      <cdr:y>0.58536</cdr:y>
    </cdr:from>
    <cdr:to>
      <cdr:x>0.83977</cdr:x>
      <cdr:y>0.80354</cdr:y>
    </cdr:to>
    <cdr:sp macro="" textlink="">
      <cdr:nvSpPr>
        <cdr:cNvPr id="3" name="Šipka nahoru 2"/>
        <cdr:cNvSpPr/>
      </cdr:nvSpPr>
      <cdr:spPr bwMode="auto">
        <a:xfrm xmlns:a="http://schemas.openxmlformats.org/drawingml/2006/main" flipH="1" flipV="1">
          <a:off x="7687182" y="2860330"/>
          <a:ext cx="811290" cy="1066131"/>
        </a:xfrm>
        <a:prstGeom xmlns:a="http://schemas.openxmlformats.org/drawingml/2006/main" prst="upArrow">
          <a:avLst/>
        </a:prstGeom>
        <a:gradFill xmlns:a="http://schemas.openxmlformats.org/drawingml/2006/main" flip="none" rotWithShape="1">
          <a:gsLst>
            <a:gs pos="1000">
              <a:schemeClr val="accent1"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shade val="94000"/>
                <a:lumMod val="88000"/>
              </a:schemeClr>
            </a:gs>
          </a:gsLst>
          <a:lin ang="5400000" scaled="0"/>
          <a:tileRect/>
        </a:gradFill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0" tIns="0" rIns="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0.09765</cdr:x>
      <cdr:y>0.28406</cdr:y>
    </cdr:from>
    <cdr:to>
      <cdr:x>0.16623</cdr:x>
      <cdr:y>0.4032</cdr:y>
    </cdr:to>
    <cdr:sp macro="" textlink="">
      <cdr:nvSpPr>
        <cdr:cNvPr id="2" name="TextovéPole 19"/>
        <cdr:cNvSpPr txBox="1"/>
      </cdr:nvSpPr>
      <cdr:spPr>
        <a:xfrm xmlns:a="http://schemas.openxmlformats.org/drawingml/2006/main">
          <a:off x="986496" y="1540984"/>
          <a:ext cx="692835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dirty="0" smtClean="0"/>
            <a:t>408</a:t>
          </a:r>
        </a:p>
        <a:p xmlns:a="http://schemas.openxmlformats.org/drawingml/2006/main">
          <a:endParaRPr lang="cs-CZ" dirty="0"/>
        </a:p>
      </cdr:txBody>
    </cdr:sp>
  </cdr:relSizeAnchor>
  <cdr:relSizeAnchor xmlns:cdr="http://schemas.openxmlformats.org/drawingml/2006/chartDrawing">
    <cdr:from>
      <cdr:x>0.74061</cdr:x>
      <cdr:y>0.29595</cdr:y>
    </cdr:from>
    <cdr:to>
      <cdr:x>0.86735</cdr:x>
      <cdr:y>0.51413</cdr:y>
    </cdr:to>
    <cdr:sp macro="" textlink="">
      <cdr:nvSpPr>
        <cdr:cNvPr id="3" name="Šipka nahoru 2"/>
        <cdr:cNvSpPr/>
      </cdr:nvSpPr>
      <cdr:spPr bwMode="auto">
        <a:xfrm xmlns:a="http://schemas.openxmlformats.org/drawingml/2006/main" rot="10800000" flipV="1">
          <a:off x="7481868" y="1605479"/>
          <a:ext cx="1280374" cy="1183595"/>
        </a:xfrm>
        <a:prstGeom xmlns:a="http://schemas.openxmlformats.org/drawingml/2006/main" prst="upArrow">
          <a:avLst>
            <a:gd name="adj1" fmla="val 50000"/>
            <a:gd name="adj2" fmla="val 49257"/>
          </a:avLst>
        </a:prstGeom>
        <a:gradFill xmlns:a="http://schemas.openxmlformats.org/drawingml/2006/main" flip="none" rotWithShape="1">
          <a:gsLst>
            <a:gs pos="1000">
              <a:schemeClr val="accent1"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shade val="94000"/>
                <a:lumMod val="88000"/>
              </a:schemeClr>
            </a:gs>
          </a:gsLst>
          <a:lin ang="5400000" scaled="0"/>
          <a:tileRect/>
        </a:gradFill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0" tIns="0" rIns="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0.10895</cdr:x>
      <cdr:y>0.5489</cdr:y>
    </cdr:from>
    <cdr:to>
      <cdr:x>0.22816</cdr:x>
      <cdr:y>0.65575</cdr:y>
    </cdr:to>
    <cdr:sp macro="" textlink="">
      <cdr:nvSpPr>
        <cdr:cNvPr id="2" name="TextovéPole 19"/>
        <cdr:cNvSpPr txBox="1"/>
      </cdr:nvSpPr>
      <cdr:spPr>
        <a:xfrm xmlns:a="http://schemas.openxmlformats.org/drawingml/2006/main">
          <a:off x="914384" y="3320289"/>
          <a:ext cx="1000503" cy="64633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cs-CZ" dirty="0" smtClean="0"/>
            <a:t>12</a:t>
          </a:r>
        </a:p>
        <a:p xmlns:a="http://schemas.openxmlformats.org/drawingml/2006/main">
          <a:endParaRPr lang="cs-CZ" dirty="0"/>
        </a:p>
      </cdr:txBody>
    </cdr:sp>
  </cdr:relSizeAnchor>
  <cdr:relSizeAnchor xmlns:cdr="http://schemas.openxmlformats.org/drawingml/2006/chartDrawing">
    <cdr:from>
      <cdr:x>0.68168</cdr:x>
      <cdr:y>0.39713</cdr:y>
    </cdr:from>
    <cdr:to>
      <cdr:x>0.7753</cdr:x>
      <cdr:y>0.56925</cdr:y>
    </cdr:to>
    <cdr:sp macro="" textlink="">
      <cdr:nvSpPr>
        <cdr:cNvPr id="4" name="Šipka nahoru 3"/>
        <cdr:cNvSpPr/>
      </cdr:nvSpPr>
      <cdr:spPr bwMode="auto">
        <a:xfrm xmlns:a="http://schemas.openxmlformats.org/drawingml/2006/main" rot="10800000" flipV="1">
          <a:off x="7675683" y="2402241"/>
          <a:ext cx="1054222" cy="1041156"/>
        </a:xfrm>
        <a:prstGeom xmlns:a="http://schemas.openxmlformats.org/drawingml/2006/main" prst="upArrow">
          <a:avLst>
            <a:gd name="adj1" fmla="val 50000"/>
            <a:gd name="adj2" fmla="val 48001"/>
          </a:avLst>
        </a:prstGeom>
        <a:gradFill xmlns:a="http://schemas.openxmlformats.org/drawingml/2006/main" flip="none" rotWithShape="1">
          <a:gsLst>
            <a:gs pos="1000">
              <a:schemeClr val="accent1"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shade val="94000"/>
                <a:lumMod val="88000"/>
              </a:schemeClr>
            </a:gs>
          </a:gsLst>
          <a:lin ang="5400000" scaled="0"/>
          <a:tileRect/>
        </a:gradFill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0" tIns="0" rIns="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cdr:txBody>
    </cdr:sp>
  </cdr:relSizeAnchor>
  <cdr:relSizeAnchor xmlns:cdr="http://schemas.openxmlformats.org/drawingml/2006/chartDrawing">
    <cdr:from>
      <cdr:x>0.93049</cdr:x>
      <cdr:y>0.92318</cdr:y>
    </cdr:from>
    <cdr:to>
      <cdr:x>0.96846</cdr:x>
      <cdr:y>1</cdr:y>
    </cdr:to>
    <cdr:pic>
      <cdr:nvPicPr>
        <cdr:cNvPr id="5" name="Obrázek 4">
          <a:extLst xmlns:a="http://schemas.openxmlformats.org/drawingml/2006/main">
            <a:ext uri="{FF2B5EF4-FFF2-40B4-BE49-F238E27FC236}">
              <a16:creationId xmlns:a16="http://schemas.microsoft.com/office/drawing/2014/main" id="{758A1A98-10C7-4972-ACA8-B467847C92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10477291" y="5584316"/>
          <a:ext cx="427543" cy="464684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14300" prst="artDeco"/>
        </a:sp3d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191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3165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661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0441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4037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151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997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281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10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386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91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03A6D-F196-4E44-AA46-B79F91667355}" type="datetimeFigureOut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F45A5-87A8-4FF2-BB11-01ED9AF387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610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5.png"/><Relationship Id="rId7" Type="http://schemas.openxmlformats.org/officeDocument/2006/relationships/image" Target="../media/image6.pn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chart" Target="../charts/char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8.png"/><Relationship Id="rId7" Type="http://schemas.openxmlformats.org/officeDocument/2006/relationships/chart" Target="../charts/chart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chart" Target="../charts/char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2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4.wdp"/><Relationship Id="rId4" Type="http://schemas.openxmlformats.org/officeDocument/2006/relationships/image" Target="../media/image18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1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chart" Target="../charts/chart10.xml"/><Relationship Id="rId16" Type="http://schemas.openxmlformats.org/officeDocument/2006/relationships/diagramColors" Target="../diagrams/colors5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19" Type="http://schemas.microsoft.com/office/2007/relationships/hdphoto" Target="../media/hdphoto5.wdp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diagramDrawing" Target="../diagrams/drawing7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7.png"/><Relationship Id="rId12" Type="http://schemas.openxmlformats.org/officeDocument/2006/relationships/diagramColors" Target="../diagrams/colors7.xml"/><Relationship Id="rId2" Type="http://schemas.openxmlformats.org/officeDocument/2006/relationships/diagramData" Target="../diagrams/data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diagramQuickStyle" Target="../diagrams/quickStyle7.xml"/><Relationship Id="rId5" Type="http://schemas.openxmlformats.org/officeDocument/2006/relationships/diagramColors" Target="../diagrams/colors6.xml"/><Relationship Id="rId15" Type="http://schemas.openxmlformats.org/officeDocument/2006/relationships/chart" Target="../charts/chart12.xml"/><Relationship Id="rId10" Type="http://schemas.openxmlformats.org/officeDocument/2006/relationships/diagramLayout" Target="../diagrams/layout7.xml"/><Relationship Id="rId4" Type="http://schemas.openxmlformats.org/officeDocument/2006/relationships/diagramQuickStyle" Target="../diagrams/quickStyle6.xml"/><Relationship Id="rId9" Type="http://schemas.openxmlformats.org/officeDocument/2006/relationships/diagramData" Target="../diagrams/data7.xml"/><Relationship Id="rId14" Type="http://schemas.openxmlformats.org/officeDocument/2006/relationships/chart" Target="../charts/chart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.xml"/><Relationship Id="rId3" Type="http://schemas.openxmlformats.org/officeDocument/2006/relationships/image" Target="../media/image20.png"/><Relationship Id="rId7" Type="http://schemas.openxmlformats.org/officeDocument/2006/relationships/chart" Target="../charts/chart1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1.png"/><Relationship Id="rId10" Type="http://schemas.openxmlformats.org/officeDocument/2006/relationships/image" Target="../media/image2.png"/><Relationship Id="rId4" Type="http://schemas.microsoft.com/office/2007/relationships/hdphoto" Target="../media/hdphoto5.wdp"/><Relationship Id="rId9" Type="http://schemas.openxmlformats.org/officeDocument/2006/relationships/chart" Target="../charts/char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31858" y="203726"/>
            <a:ext cx="87935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POLICIE ČESKÉ REPUBLIKY </a:t>
            </a:r>
          </a:p>
          <a:p>
            <a:r>
              <a:rPr lang="cs-CZ" sz="3200" b="1" dirty="0" smtClean="0">
                <a:solidFill>
                  <a:schemeClr val="bg1"/>
                </a:solidFill>
              </a:rPr>
              <a:t>KRAJSKÉ ŘEDITELSTVÍ POLICIE Středočeského kraje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BF4FD01-5277-46C2-BC71-3DEE9C3F3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956316" y="356126"/>
            <a:ext cx="1192452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548640" y="5557962"/>
            <a:ext cx="11057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PŘEHLED  ČINNOSTI  VNĚJŠÍ  SLUŽBY  ZA ROK  2023 </a:t>
            </a:r>
          </a:p>
          <a:p>
            <a:r>
              <a:rPr lang="cs-CZ" sz="3200" b="1" dirty="0" smtClean="0">
                <a:solidFill>
                  <a:schemeClr val="bg1"/>
                </a:solidFill>
              </a:rPr>
              <a:t>                                S  POROVNÁNÍM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86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Škoda vzniklá při dopravních nehodách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6" y="1016978"/>
            <a:ext cx="1089022" cy="1089022"/>
          </a:xfrm>
          <a:prstGeom prst="rect">
            <a:avLst/>
          </a:prstGeom>
        </p:spPr>
      </p:pic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3578589"/>
              </p:ext>
            </p:extLst>
          </p:nvPr>
        </p:nvGraphicFramePr>
        <p:xfrm>
          <a:off x="1539550" y="1502228"/>
          <a:ext cx="10310327" cy="4538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Obrázek 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4247048" y="6400800"/>
            <a:ext cx="487428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233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Hlavní Příčiny DN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89988" y="1837848"/>
            <a:ext cx="1012024" cy="4072481"/>
          </a:xfrm>
          <a:prstGeom prst="rect">
            <a:avLst/>
          </a:prstGeom>
        </p:spPr>
      </p:pic>
      <p:sp>
        <p:nvSpPr>
          <p:cNvPr id="15" name="TextovéPole 14"/>
          <p:cNvSpPr txBox="1"/>
          <p:nvPr/>
        </p:nvSpPr>
        <p:spPr>
          <a:xfrm>
            <a:off x="8550513" y="896242"/>
            <a:ext cx="2203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Rok 2023</a:t>
            </a:r>
            <a:endParaRPr lang="cs-CZ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1378098" y="896242"/>
            <a:ext cx="2203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Rok 2022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786048" y="1699348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7 172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8958463" y="1699348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7 609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1786048" y="2609317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2 636</a:t>
            </a:r>
            <a:endParaRPr lang="cs-CZ" sz="36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8958463" y="2609317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2 731</a:t>
            </a:r>
            <a:endParaRPr lang="cs-CZ" sz="36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1786048" y="3519286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1 358</a:t>
            </a:r>
            <a:endParaRPr lang="cs-CZ" sz="36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8958463" y="3519286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1 459</a:t>
            </a:r>
            <a:endParaRPr lang="cs-CZ" sz="36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1996409" y="4320109"/>
            <a:ext cx="966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563</a:t>
            </a:r>
            <a:endParaRPr lang="cs-CZ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9178394" y="4320109"/>
            <a:ext cx="94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686</a:t>
            </a:r>
            <a:endParaRPr lang="cs-CZ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1996409" y="5202152"/>
            <a:ext cx="966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234</a:t>
            </a:r>
            <a:endParaRPr lang="cs-CZ" sz="36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9154581" y="5202152"/>
            <a:ext cx="995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221</a:t>
            </a:r>
            <a:endParaRPr lang="cs-CZ" sz="36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3226850" y="6468813"/>
            <a:ext cx="5229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322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Hlavní Příčiny DN na dálnicích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89988" y="1837848"/>
            <a:ext cx="1012024" cy="4072481"/>
          </a:xfrm>
          <a:prstGeom prst="rect">
            <a:avLst/>
          </a:prstGeom>
        </p:spPr>
      </p:pic>
      <p:sp>
        <p:nvSpPr>
          <p:cNvPr id="15" name="TextovéPole 14"/>
          <p:cNvSpPr txBox="1"/>
          <p:nvPr/>
        </p:nvSpPr>
        <p:spPr>
          <a:xfrm>
            <a:off x="8550513" y="896242"/>
            <a:ext cx="2203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Rok 2023</a:t>
            </a:r>
            <a:endParaRPr lang="cs-CZ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1378098" y="896242"/>
            <a:ext cx="2203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Rok 2022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996409" y="1699348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708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9154581" y="1697065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721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1996408" y="2599908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510</a:t>
            </a:r>
            <a:endParaRPr lang="cs-CZ" sz="36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9178394" y="2599907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448</a:t>
            </a:r>
            <a:endParaRPr lang="cs-CZ" sz="36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2169482" y="3514322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cs-CZ" sz="36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9366414" y="3514322"/>
            <a:ext cx="1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cs-CZ" sz="36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2192590" y="4322712"/>
            <a:ext cx="966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cs-CZ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9374512" y="4322712"/>
            <a:ext cx="94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cs-CZ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2192589" y="5202151"/>
            <a:ext cx="966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cs-CZ" sz="36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9326887" y="5202151"/>
            <a:ext cx="995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cs-CZ" sz="36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4277276" y="6378129"/>
            <a:ext cx="4209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</a:p>
          <a:p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82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Graf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4381221"/>
              </p:ext>
            </p:extLst>
          </p:nvPr>
        </p:nvGraphicFramePr>
        <p:xfrm>
          <a:off x="6095999" y="1531886"/>
          <a:ext cx="5936855" cy="456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podle zavinění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62199" y="3404681"/>
            <a:ext cx="1809343" cy="917079"/>
          </a:xfrm>
          <a:prstGeom prst="stripedRightArrow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nezaviněno řidičem mot. vozidla</a:t>
            </a:r>
            <a:endParaRPr lang="cs-CZ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11134260" y="4917264"/>
            <a:ext cx="364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8FAA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cs-CZ" sz="1100" b="1" dirty="0">
              <a:solidFill>
                <a:srgbClr val="8FAA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11072216" y="5094707"/>
            <a:ext cx="4808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- 28</a:t>
            </a:r>
            <a:endParaRPr lang="cs-CZ" sz="11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11587965" y="2427978"/>
            <a:ext cx="4367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endParaRPr lang="cs-CZ" sz="1100" b="1" dirty="0">
              <a:solidFill>
                <a:srgbClr val="2F55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11659978" y="2605421"/>
            <a:ext cx="243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cs-CZ" sz="1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11497310" y="3512040"/>
            <a:ext cx="4312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DAE3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cs-CZ" sz="1100" b="1" dirty="0">
              <a:solidFill>
                <a:srgbClr val="DAE3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11528292" y="3725120"/>
            <a:ext cx="4093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cs-CZ" sz="1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10305217" y="5421655"/>
            <a:ext cx="3578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B4C7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cs-CZ" sz="1100" b="1" dirty="0">
              <a:solidFill>
                <a:srgbClr val="B4C7E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10236993" y="5599098"/>
            <a:ext cx="494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- 17</a:t>
            </a:r>
            <a:endParaRPr lang="cs-CZ" sz="11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Graf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1893579"/>
              </p:ext>
            </p:extLst>
          </p:nvPr>
        </p:nvGraphicFramePr>
        <p:xfrm>
          <a:off x="-122236" y="1577220"/>
          <a:ext cx="5400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ovéPole 1"/>
          <p:cNvSpPr txBox="1"/>
          <p:nvPr/>
        </p:nvSpPr>
        <p:spPr>
          <a:xfrm>
            <a:off x="1147665" y="1509144"/>
            <a:ext cx="6251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12 076</a:t>
            </a:r>
            <a:endParaRPr lang="cs-CZ" sz="1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5191971" y="1447979"/>
            <a:ext cx="6251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3 630</a:t>
            </a:r>
            <a:endParaRPr lang="cs-CZ" sz="1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7174092" y="1396527"/>
            <a:ext cx="4303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349</a:t>
            </a:r>
            <a:endParaRPr lang="cs-CZ" sz="1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ovéPole 38"/>
          <p:cNvSpPr txBox="1"/>
          <p:nvPr/>
        </p:nvSpPr>
        <p:spPr>
          <a:xfrm>
            <a:off x="11190820" y="1338926"/>
            <a:ext cx="4017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81</a:t>
            </a:r>
            <a:endParaRPr lang="cs-CZ" sz="1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ovéPole 39"/>
          <p:cNvSpPr txBox="1"/>
          <p:nvPr/>
        </p:nvSpPr>
        <p:spPr>
          <a:xfrm>
            <a:off x="5741133" y="4060150"/>
            <a:ext cx="4514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576</a:t>
            </a:r>
            <a:endParaRPr lang="cs-CZ" sz="11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236305" y="1735978"/>
            <a:ext cx="4478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669</a:t>
            </a:r>
            <a:endParaRPr lang="cs-CZ" sz="1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ovéPole 40"/>
          <p:cNvSpPr txBox="1"/>
          <p:nvPr/>
        </p:nvSpPr>
        <p:spPr>
          <a:xfrm>
            <a:off x="5790425" y="4201308"/>
            <a:ext cx="3944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cs-CZ" sz="1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ovéPole 41"/>
          <p:cNvSpPr txBox="1"/>
          <p:nvPr/>
        </p:nvSpPr>
        <p:spPr>
          <a:xfrm>
            <a:off x="11107074" y="1485248"/>
            <a:ext cx="4945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- 11</a:t>
            </a:r>
            <a:endParaRPr lang="cs-CZ" sz="11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ovéPole 42"/>
          <p:cNvSpPr txBox="1"/>
          <p:nvPr/>
        </p:nvSpPr>
        <p:spPr>
          <a:xfrm>
            <a:off x="7260307" y="1600536"/>
            <a:ext cx="4193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cs-CZ" sz="1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ovéPole 43"/>
          <p:cNvSpPr txBox="1"/>
          <p:nvPr/>
        </p:nvSpPr>
        <p:spPr>
          <a:xfrm>
            <a:off x="5287742" y="1646860"/>
            <a:ext cx="4336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454</a:t>
            </a:r>
            <a:endParaRPr lang="cs-CZ" sz="1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Pravoúhlá spojnice 11"/>
          <p:cNvCxnSpPr/>
          <p:nvPr/>
        </p:nvCxnSpPr>
        <p:spPr>
          <a:xfrm rot="5400000" flipH="1" flipV="1">
            <a:off x="4279787" y="1920024"/>
            <a:ext cx="491561" cy="375806"/>
          </a:xfrm>
          <a:prstGeom prst="bentConnector3">
            <a:avLst/>
          </a:prstGeom>
          <a:ln w="15875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Obrázek 28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TextovéPole 3"/>
          <p:cNvSpPr txBox="1"/>
          <p:nvPr/>
        </p:nvSpPr>
        <p:spPr>
          <a:xfrm>
            <a:off x="3604701" y="6400800"/>
            <a:ext cx="470802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427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s účastí chodce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640425" y="3336487"/>
            <a:ext cx="3319272" cy="672525"/>
          </a:xfrm>
          <a:prstGeom prst="notchedRightArrow">
            <a:avLst/>
          </a:prstGeom>
          <a:noFill/>
          <a:ln>
            <a:solidFill>
              <a:srgbClr val="F46B1F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 toho zaviněno chodcem</a:t>
            </a:r>
            <a:endParaRPr lang="cs-CZ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102582"/>
              </p:ext>
            </p:extLst>
          </p:nvPr>
        </p:nvGraphicFramePr>
        <p:xfrm>
          <a:off x="68425" y="965550"/>
          <a:ext cx="4572000" cy="541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609163"/>
              </p:ext>
            </p:extLst>
          </p:nvPr>
        </p:nvGraphicFramePr>
        <p:xfrm>
          <a:off x="6612294" y="1835499"/>
          <a:ext cx="4929674" cy="3734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Obrázek 7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4043008" y="6216546"/>
            <a:ext cx="48742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96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s účastí cyklisty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553712" y="3547759"/>
            <a:ext cx="3319272" cy="338554"/>
          </a:xfrm>
          <a:prstGeom prst="chevron">
            <a:avLst/>
          </a:prstGeom>
          <a:noFill/>
          <a:ln w="15875">
            <a:solidFill>
              <a:srgbClr val="4C84B6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 toho zaviněno cyklistou</a:t>
            </a:r>
            <a:endParaRPr lang="cs-CZ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4687671"/>
              </p:ext>
            </p:extLst>
          </p:nvPr>
        </p:nvGraphicFramePr>
        <p:xfrm>
          <a:off x="-167952" y="1204036"/>
          <a:ext cx="5374433" cy="5364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af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6916"/>
              </p:ext>
            </p:extLst>
          </p:nvPr>
        </p:nvGraphicFramePr>
        <p:xfrm>
          <a:off x="7620000" y="1712680"/>
          <a:ext cx="4572000" cy="4008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Obrázek 5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838969" y="6453699"/>
            <a:ext cx="48818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1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s účastí cyklisty  a cyklisty na elektro kole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479066" y="3547759"/>
            <a:ext cx="3685219" cy="338554"/>
          </a:xfrm>
          <a:prstGeom prst="chevron">
            <a:avLst/>
          </a:prstGeom>
          <a:gradFill>
            <a:gsLst>
              <a:gs pos="0">
                <a:schemeClr val="accent2"/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 w="158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 toho cyklista na elektro kole</a:t>
            </a:r>
            <a:endParaRPr lang="cs-CZ" sz="1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1099048"/>
              </p:ext>
            </p:extLst>
          </p:nvPr>
        </p:nvGraphicFramePr>
        <p:xfrm>
          <a:off x="-288864" y="1110029"/>
          <a:ext cx="5374433" cy="5364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944894"/>
              </p:ext>
            </p:extLst>
          </p:nvPr>
        </p:nvGraphicFramePr>
        <p:xfrm>
          <a:off x="7388662" y="2203750"/>
          <a:ext cx="4929674" cy="3026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4133693" y="6151418"/>
            <a:ext cx="437551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6694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s účastí motocyklisty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202936" y="3401675"/>
            <a:ext cx="3108960" cy="584775"/>
          </a:xfrm>
          <a:prstGeom prst="rightArrowCallout">
            <a:avLst/>
          </a:prstGeom>
          <a:solidFill>
            <a:srgbClr val="0099CC"/>
          </a:solidFill>
          <a:ln w="15875">
            <a:solidFill>
              <a:srgbClr val="41719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 toho zaviněno motocyklistou</a:t>
            </a:r>
            <a:endParaRPr lang="cs-CZ" sz="16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236512"/>
              </p:ext>
            </p:extLst>
          </p:nvPr>
        </p:nvGraphicFramePr>
        <p:xfrm>
          <a:off x="273696" y="820234"/>
          <a:ext cx="5240695" cy="574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3536788"/>
              </p:ext>
            </p:extLst>
          </p:nvPr>
        </p:nvGraphicFramePr>
        <p:xfrm>
          <a:off x="8018106" y="1642188"/>
          <a:ext cx="4242319" cy="4245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Obrázek 7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4413302" y="6272331"/>
            <a:ext cx="401278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938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pod vlivem alkoholu a drog v roce 2022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5" name="Tabulka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647278"/>
              </p:ext>
            </p:extLst>
          </p:nvPr>
        </p:nvGraphicFramePr>
        <p:xfrm>
          <a:off x="2209800" y="1967338"/>
          <a:ext cx="6910509" cy="316417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78828">
                  <a:extLst>
                    <a:ext uri="{9D8B030D-6E8A-4147-A177-3AD203B41FA5}">
                      <a16:colId xmlns:a16="http://schemas.microsoft.com/office/drawing/2014/main" val="3637843559"/>
                    </a:ext>
                  </a:extLst>
                </a:gridCol>
                <a:gridCol w="1076427">
                  <a:extLst>
                    <a:ext uri="{9D8B030D-6E8A-4147-A177-3AD203B41FA5}">
                      <a16:colId xmlns:a16="http://schemas.microsoft.com/office/drawing/2014/main" val="2148669507"/>
                    </a:ext>
                  </a:extLst>
                </a:gridCol>
                <a:gridCol w="1727627">
                  <a:extLst>
                    <a:ext uri="{9D8B030D-6E8A-4147-A177-3AD203B41FA5}">
                      <a16:colId xmlns:a16="http://schemas.microsoft.com/office/drawing/2014/main" val="956435629"/>
                    </a:ext>
                  </a:extLst>
                </a:gridCol>
                <a:gridCol w="1727627">
                  <a:extLst>
                    <a:ext uri="{9D8B030D-6E8A-4147-A177-3AD203B41FA5}">
                      <a16:colId xmlns:a16="http://schemas.microsoft.com/office/drawing/2014/main" val="4112266864"/>
                    </a:ext>
                  </a:extLst>
                </a:gridCol>
              </a:tblGrid>
              <a:tr h="668712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Nehody zaviněné pod vlivem alkoholu nebo jiných návykových látek</a:t>
                      </a:r>
                      <a:endParaRPr lang="cs-CZ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cs-CZ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Rozdíl</a:t>
                      </a:r>
                      <a:endParaRPr lang="cs-CZ" sz="11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2243527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Alkohol u viníka do 0,24 ‰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3636084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Alkohol u viníka </a:t>
                      </a:r>
                      <a:r>
                        <a:rPr lang="cs-CZ" sz="11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0,25 </a:t>
                      </a:r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až </a:t>
                      </a:r>
                      <a:r>
                        <a:rPr lang="cs-CZ" sz="11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 </a:t>
                      </a:r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‰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41120778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Alkohol u viníka </a:t>
                      </a:r>
                      <a:r>
                        <a:rPr lang="cs-CZ" sz="11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1,0 ‰ a více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3038487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Alkohol celkem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686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563</a:t>
                      </a:r>
                      <a:endParaRPr lang="cs-CZ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1682712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Alkohol a drogy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- 4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5915534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Drogy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- 11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1400512"/>
                  </a:ext>
                </a:extLst>
              </a:tr>
              <a:tr h="35649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Drogy celkem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- 15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0014415"/>
                  </a:ext>
                </a:extLst>
              </a:tr>
            </a:tbl>
          </a:graphicData>
        </a:graphic>
      </p:graphicFrame>
      <p:pic>
        <p:nvPicPr>
          <p:cNvPr id="36" name="Obrázek 3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1754" y="1009555"/>
            <a:ext cx="1350172" cy="77929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347762" y="6272331"/>
            <a:ext cx="577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/>
              <a:t>plk. Mgr. René Peták - prezentace NŘ VS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437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raf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6499747"/>
              </p:ext>
            </p:extLst>
          </p:nvPr>
        </p:nvGraphicFramePr>
        <p:xfrm>
          <a:off x="6421069" y="279242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nehody zaviněné cyklisty a chodci pod vlivem alkoholu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Obrázek 3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019" y="1096077"/>
            <a:ext cx="1496931" cy="86400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575" y="2756264"/>
            <a:ext cx="261277" cy="504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755" y="988077"/>
            <a:ext cx="781712" cy="432000"/>
          </a:xfrm>
          <a:prstGeom prst="rect">
            <a:avLst/>
          </a:prstGeom>
        </p:spPr>
      </p:pic>
      <p:graphicFrame>
        <p:nvGraphicFramePr>
          <p:cNvPr id="11" name="Graf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1887864"/>
              </p:ext>
            </p:extLst>
          </p:nvPr>
        </p:nvGraphicFramePr>
        <p:xfrm>
          <a:off x="280416" y="1960077"/>
          <a:ext cx="4572000" cy="4660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54635" y="2299876"/>
            <a:ext cx="823562" cy="720000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946950" y="3118876"/>
            <a:ext cx="585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686</a:t>
            </a:r>
            <a:endParaRPr lang="cs-CZ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2899871" y="3118876"/>
            <a:ext cx="571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123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Šipka nahoru 14"/>
          <p:cNvSpPr/>
          <p:nvPr/>
        </p:nvSpPr>
        <p:spPr>
          <a:xfrm>
            <a:off x="2683871" y="3118876"/>
            <a:ext cx="216000" cy="36000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Dvojitá šipka 9"/>
          <p:cNvSpPr/>
          <p:nvPr/>
        </p:nvSpPr>
        <p:spPr>
          <a:xfrm>
            <a:off x="4966716" y="3983027"/>
            <a:ext cx="548640" cy="614278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8" name="Dvojitá šipka 17"/>
          <p:cNvSpPr/>
          <p:nvPr/>
        </p:nvSpPr>
        <p:spPr>
          <a:xfrm>
            <a:off x="5515356" y="3983027"/>
            <a:ext cx="548640" cy="614278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9" name="Dvojitá šipka 18"/>
          <p:cNvSpPr/>
          <p:nvPr/>
        </p:nvSpPr>
        <p:spPr>
          <a:xfrm>
            <a:off x="6015221" y="3983027"/>
            <a:ext cx="548640" cy="614278"/>
          </a:xfrm>
          <a:prstGeom prst="chevr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327897" y="3613695"/>
            <a:ext cx="926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 toho</a:t>
            </a:r>
            <a:endParaRPr lang="cs-CZ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Pravoúhlá spojnice 16"/>
          <p:cNvCxnSpPr/>
          <p:nvPr/>
        </p:nvCxnSpPr>
        <p:spPr>
          <a:xfrm rot="5400000">
            <a:off x="8227279" y="1562545"/>
            <a:ext cx="1626801" cy="1197862"/>
          </a:xfrm>
          <a:prstGeom prst="bentConnector3">
            <a:avLst>
              <a:gd name="adj1" fmla="val 50000"/>
            </a:avLst>
          </a:prstGeom>
          <a:ln w="15875">
            <a:solidFill>
              <a:srgbClr val="843C0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10191777" y="1019411"/>
            <a:ext cx="448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71</a:t>
            </a:r>
            <a:endParaRPr lang="cs-CZ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10789739" y="1011134"/>
            <a:ext cx="31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Šipka nahoru 36"/>
          <p:cNvSpPr/>
          <p:nvPr/>
        </p:nvSpPr>
        <p:spPr>
          <a:xfrm>
            <a:off x="10640579" y="988077"/>
            <a:ext cx="216000" cy="36000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8" name="Pravoúhlá spojnice 37"/>
          <p:cNvCxnSpPr/>
          <p:nvPr/>
        </p:nvCxnSpPr>
        <p:spPr>
          <a:xfrm rot="10800000" flipV="1">
            <a:off x="9948672" y="3019876"/>
            <a:ext cx="1227504" cy="1144146"/>
          </a:xfrm>
          <a:prstGeom prst="bentConnector3">
            <a:avLst>
              <a:gd name="adj1" fmla="val 50000"/>
            </a:avLst>
          </a:prstGeom>
          <a:ln w="15875">
            <a:solidFill>
              <a:srgbClr val="ED7D3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ovéPole 38"/>
          <p:cNvSpPr txBox="1"/>
          <p:nvPr/>
        </p:nvSpPr>
        <p:spPr>
          <a:xfrm>
            <a:off x="10949538" y="3424363"/>
            <a:ext cx="312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ED7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cs-CZ" b="1" dirty="0">
              <a:solidFill>
                <a:srgbClr val="ED7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ovéPole 39"/>
          <p:cNvSpPr txBox="1"/>
          <p:nvPr/>
        </p:nvSpPr>
        <p:spPr>
          <a:xfrm>
            <a:off x="11472324" y="3404261"/>
            <a:ext cx="449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- 4</a:t>
            </a:r>
            <a:endParaRPr lang="cs-CZ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Šipka nahoru 25"/>
          <p:cNvSpPr/>
          <p:nvPr/>
        </p:nvSpPr>
        <p:spPr>
          <a:xfrm rot="10800000">
            <a:off x="11364324" y="3433695"/>
            <a:ext cx="216000" cy="360000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5" name="Obrázek 2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TextovéPole 3"/>
          <p:cNvSpPr txBox="1"/>
          <p:nvPr/>
        </p:nvSpPr>
        <p:spPr>
          <a:xfrm>
            <a:off x="3922096" y="6060734"/>
            <a:ext cx="5010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plk.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521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DN na území Stč. kraje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D9CF77-4358-4062-B612-D189C1676377}" type="datetime1">
              <a:rPr kumimoji="0" lang="cs-CZ" altLang="cs-CZ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cs-CZ" altLang="cs-CZ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971205" y="1357538"/>
            <a:ext cx="426300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Celkově na území Stč. kraje došlo k </a:t>
            </a:r>
            <a:r>
              <a:rPr lang="cs-CZ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16 282 </a:t>
            </a: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dopravním nehodám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Nejvíce se DN stalo na území </a:t>
            </a:r>
            <a:r>
              <a:rPr lang="cs-CZ" sz="1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</a:t>
            </a: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Mladá Boleslav </a:t>
            </a:r>
            <a:r>
              <a:rPr lang="cs-CZ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(1 892)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Největší pokles DN zaznamenal </a:t>
            </a:r>
            <a:r>
              <a:rPr lang="cs-CZ" sz="1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Příbram</a:t>
            </a: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(- 75)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Naopak největší nárůst DN byl na </a:t>
            </a:r>
            <a:r>
              <a:rPr lang="cs-CZ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Praha venkov – VÝCHOD</a:t>
            </a:r>
            <a:r>
              <a:rPr lang="cs-CZ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(141)</a:t>
            </a:r>
            <a:endParaRPr lang="cs-CZ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560" y="898248"/>
            <a:ext cx="704047" cy="612000"/>
          </a:xfrm>
          <a:prstGeom prst="rect">
            <a:avLst/>
          </a:prstGeom>
        </p:spPr>
      </p:pic>
      <p:sp>
        <p:nvSpPr>
          <p:cNvPr id="17" name="TextovéPole 16"/>
          <p:cNvSpPr txBox="1"/>
          <p:nvPr/>
        </p:nvSpPr>
        <p:spPr>
          <a:xfrm>
            <a:off x="6971205" y="4191345"/>
            <a:ext cx="426300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 sledovaných dálnicích Stč. kraje došlo k </a:t>
            </a:r>
            <a:r>
              <a:rPr lang="cs-CZ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1 457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dopravním nehodám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Nejvíce se DN stalo na úseku </a:t>
            </a:r>
            <a:r>
              <a:rPr lang="cs-CZ" sz="1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 Mirošovice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437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Zároveň k největšímu poklesu došlo na úseku </a:t>
            </a:r>
            <a:r>
              <a:rPr lang="cs-CZ" sz="1400" b="1" dirty="0" smtClean="0">
                <a:solidFill>
                  <a:srgbClr val="4BC7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 Mirošovice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rgbClr val="4BC7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-35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Naopak největší nárůst DN byl na dálnici 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D8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v úseku 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 Poříčany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cs-CZ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sz="1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Skupina 1"/>
          <p:cNvGrpSpPr/>
          <p:nvPr/>
        </p:nvGrpSpPr>
        <p:grpSpPr>
          <a:xfrm>
            <a:off x="2471095" y="4230118"/>
            <a:ext cx="592975" cy="612000"/>
            <a:chOff x="2216873" y="4240790"/>
            <a:chExt cx="592975" cy="612000"/>
          </a:xfrm>
        </p:grpSpPr>
        <p:pic>
          <p:nvPicPr>
            <p:cNvPr id="9" name="Obrázek 8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6873" y="4240790"/>
              <a:ext cx="592975" cy="612000"/>
            </a:xfrm>
            <a:prstGeom prst="rect">
              <a:avLst/>
            </a:prstGeom>
          </p:spPr>
        </p:pic>
        <p:pic>
          <p:nvPicPr>
            <p:cNvPr id="10" name="Obrázek 9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saturation sat="36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348648" y="4510918"/>
              <a:ext cx="329426" cy="288000"/>
            </a:xfrm>
            <a:prstGeom prst="rect">
              <a:avLst/>
            </a:prstGeom>
          </p:spPr>
        </p:pic>
      </p:grpSp>
      <p:graphicFrame>
        <p:nvGraphicFramePr>
          <p:cNvPr id="12" name="Graf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8264759"/>
              </p:ext>
            </p:extLst>
          </p:nvPr>
        </p:nvGraphicFramePr>
        <p:xfrm>
          <a:off x="481582" y="75425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Graf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973927"/>
              </p:ext>
            </p:extLst>
          </p:nvPr>
        </p:nvGraphicFramePr>
        <p:xfrm>
          <a:off x="472057" y="3594425"/>
          <a:ext cx="4591050" cy="2761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4" name="Obrázek 13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3869197" y="6468892"/>
            <a:ext cx="3959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</p:txBody>
      </p:sp>
    </p:spTree>
    <p:extLst>
      <p:ext uri="{BB962C8B-B14F-4D97-AF65-F5344CB8AC3E}">
        <p14:creationId xmlns:p14="http://schemas.microsoft.com/office/powerpoint/2010/main" val="55378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Dopravně inženýrská činnost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706778"/>
              </p:ext>
            </p:extLst>
          </p:nvPr>
        </p:nvGraphicFramePr>
        <p:xfrm>
          <a:off x="2032000" y="2520473"/>
          <a:ext cx="8127999" cy="1854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583404">
                  <a:extLst>
                    <a:ext uri="{9D8B030D-6E8A-4147-A177-3AD203B41FA5}">
                      <a16:colId xmlns:a16="http://schemas.microsoft.com/office/drawing/2014/main" val="3053356049"/>
                    </a:ext>
                  </a:extLst>
                </a:gridCol>
                <a:gridCol w="1819469">
                  <a:extLst>
                    <a:ext uri="{9D8B030D-6E8A-4147-A177-3AD203B41FA5}">
                      <a16:colId xmlns:a16="http://schemas.microsoft.com/office/drawing/2014/main" val="1631318235"/>
                    </a:ext>
                  </a:extLst>
                </a:gridCol>
                <a:gridCol w="1725126">
                  <a:extLst>
                    <a:ext uri="{9D8B030D-6E8A-4147-A177-3AD203B41FA5}">
                      <a16:colId xmlns:a16="http://schemas.microsoft.com/office/drawing/2014/main" val="2031863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Ukazatel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2023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2022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638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Počet zjištěných komunikačních závad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922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426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834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Počet podnětů k úpravě nebo odstranění DZ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123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47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Počet podnětů k odstranění rizikových míst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37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Počet</a:t>
                      </a:r>
                      <a:r>
                        <a:rPr lang="cs-CZ" baseline="0" dirty="0" smtClean="0"/>
                        <a:t> revizí křižovatek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98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155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636638"/>
                  </a:ext>
                </a:extLst>
              </a:tr>
            </a:tbl>
          </a:graphicData>
        </a:graphic>
      </p:graphicFrame>
      <p:pic>
        <p:nvPicPr>
          <p:cNvPr id="5" name="Obrázek 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642486" y="6075848"/>
            <a:ext cx="573578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970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olný tvar 16"/>
          <p:cNvSpPr/>
          <p:nvPr/>
        </p:nvSpPr>
        <p:spPr>
          <a:xfrm flipH="1">
            <a:off x="-642352" y="139639"/>
            <a:ext cx="635291" cy="48695"/>
          </a:xfrm>
          <a:custGeom>
            <a:avLst/>
            <a:gdLst>
              <a:gd name="connsiteX0" fmla="*/ 8507785 w 8507785"/>
              <a:gd name="connsiteY0" fmla="*/ 0 h 845138"/>
              <a:gd name="connsiteX1" fmla="*/ 2341805 w 8507785"/>
              <a:gd name="connsiteY1" fmla="*/ 0 h 845138"/>
              <a:gd name="connsiteX2" fmla="*/ 2259385 w 8507785"/>
              <a:gd name="connsiteY2" fmla="*/ 0 h 845138"/>
              <a:gd name="connsiteX3" fmla="*/ 0 w 8507785"/>
              <a:gd name="connsiteY3" fmla="*/ 0 h 845138"/>
              <a:gd name="connsiteX4" fmla="*/ 487941 w 8507785"/>
              <a:gd name="connsiteY4" fmla="*/ 845138 h 845138"/>
              <a:gd name="connsiteX5" fmla="*/ 2259385 w 8507785"/>
              <a:gd name="connsiteY5" fmla="*/ 845138 h 845138"/>
              <a:gd name="connsiteX6" fmla="*/ 2341805 w 8507785"/>
              <a:gd name="connsiteY6" fmla="*/ 845138 h 845138"/>
              <a:gd name="connsiteX7" fmla="*/ 8507785 w 8507785"/>
              <a:gd name="connsiteY7" fmla="*/ 845138 h 845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07785" h="845138">
                <a:moveTo>
                  <a:pt x="8507785" y="0"/>
                </a:moveTo>
                <a:lnTo>
                  <a:pt x="2341805" y="0"/>
                </a:lnTo>
                <a:lnTo>
                  <a:pt x="2259385" y="0"/>
                </a:lnTo>
                <a:lnTo>
                  <a:pt x="0" y="0"/>
                </a:lnTo>
                <a:lnTo>
                  <a:pt x="487941" y="845138"/>
                </a:lnTo>
                <a:lnTo>
                  <a:pt x="2259385" y="845138"/>
                </a:lnTo>
                <a:lnTo>
                  <a:pt x="2341805" y="845138"/>
                </a:lnTo>
                <a:lnTo>
                  <a:pt x="8507785" y="845138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20000"/>
                  <a:lumOff val="80000"/>
                  <a:alpha val="94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  <a:effectLst>
            <a:outerShdw blurRad="2032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617202" y="188334"/>
            <a:ext cx="10922375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RYCHLOST - přestupky</a:t>
            </a:r>
            <a:endParaRPr lang="cs-CZ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335675" y="4518504"/>
            <a:ext cx="1781756" cy="7089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20 747</a:t>
            </a:r>
            <a:endParaRPr lang="cs-C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 rotWithShape="1">
          <a:blip r:embed="rId2"/>
          <a:srcRect l="73165" t="45264" r="21092" b="37738"/>
          <a:stretch/>
        </p:blipFill>
        <p:spPr>
          <a:xfrm>
            <a:off x="183782" y="2555354"/>
            <a:ext cx="2215661" cy="1844201"/>
          </a:xfrm>
          <a:prstGeom prst="rect">
            <a:avLst/>
          </a:prstGeom>
        </p:spPr>
      </p:pic>
      <p:sp>
        <p:nvSpPr>
          <p:cNvPr id="20" name="Rovnoramenný trojúhelník 19"/>
          <p:cNvSpPr/>
          <p:nvPr/>
        </p:nvSpPr>
        <p:spPr>
          <a:xfrm>
            <a:off x="518960" y="5202082"/>
            <a:ext cx="907244" cy="594509"/>
          </a:xfrm>
          <a:prstGeom prst="triangle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dirty="0" smtClean="0"/>
              <a:t>2022</a:t>
            </a:r>
            <a:endParaRPr lang="cs-CZ" sz="1000" dirty="0"/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426204" y="5421934"/>
            <a:ext cx="1540476" cy="4770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+ 2 361</a:t>
            </a:r>
            <a:endParaRPr lang="cs-CZ" sz="2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3399257" y="1189687"/>
          <a:ext cx="5852161" cy="2991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1351">
                  <a:extLst>
                    <a:ext uri="{9D8B030D-6E8A-4147-A177-3AD203B41FA5}">
                      <a16:colId xmlns:a16="http://schemas.microsoft.com/office/drawing/2014/main" val="679009181"/>
                    </a:ext>
                  </a:extLst>
                </a:gridCol>
                <a:gridCol w="1190270">
                  <a:extLst>
                    <a:ext uri="{9D8B030D-6E8A-4147-A177-3AD203B41FA5}">
                      <a16:colId xmlns:a16="http://schemas.microsoft.com/office/drawing/2014/main" val="4239418126"/>
                    </a:ext>
                  </a:extLst>
                </a:gridCol>
                <a:gridCol w="1190270">
                  <a:extLst>
                    <a:ext uri="{9D8B030D-6E8A-4147-A177-3AD203B41FA5}">
                      <a16:colId xmlns:a16="http://schemas.microsoft.com/office/drawing/2014/main" val="3423011602"/>
                    </a:ext>
                  </a:extLst>
                </a:gridCol>
                <a:gridCol w="1190270">
                  <a:extLst>
                    <a:ext uri="{9D8B030D-6E8A-4147-A177-3AD203B41FA5}">
                      <a16:colId xmlns:a16="http://schemas.microsoft.com/office/drawing/2014/main" val="858287099"/>
                    </a:ext>
                  </a:extLst>
                </a:gridCol>
              </a:tblGrid>
              <a:tr h="149564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</a:rPr>
                        <a:t>RYCHLOST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</a:rPr>
                        <a:t>2022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</a:rPr>
                        <a:t>2023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</a:rPr>
                        <a:t>rozdíl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30406122"/>
                  </a:ext>
                </a:extLst>
              </a:tr>
              <a:tr h="149564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</a:rPr>
                        <a:t>KŘP-S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</a:rPr>
                        <a:t>18386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</a:rPr>
                        <a:t>20747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 smtClean="0">
                          <a:effectLst/>
                        </a:rPr>
                        <a:t>+2361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06352609"/>
                  </a:ext>
                </a:extLst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5486846" y="4445441"/>
          <a:ext cx="5054137" cy="15132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0257">
                  <a:extLst>
                    <a:ext uri="{9D8B030D-6E8A-4147-A177-3AD203B41FA5}">
                      <a16:colId xmlns:a16="http://schemas.microsoft.com/office/drawing/2014/main" val="774342165"/>
                    </a:ext>
                  </a:extLst>
                </a:gridCol>
                <a:gridCol w="1027960">
                  <a:extLst>
                    <a:ext uri="{9D8B030D-6E8A-4147-A177-3AD203B41FA5}">
                      <a16:colId xmlns:a16="http://schemas.microsoft.com/office/drawing/2014/main" val="653762664"/>
                    </a:ext>
                  </a:extLst>
                </a:gridCol>
                <a:gridCol w="1027960">
                  <a:extLst>
                    <a:ext uri="{9D8B030D-6E8A-4147-A177-3AD203B41FA5}">
                      <a16:colId xmlns:a16="http://schemas.microsoft.com/office/drawing/2014/main" val="1221627579"/>
                    </a:ext>
                  </a:extLst>
                </a:gridCol>
                <a:gridCol w="1027960">
                  <a:extLst>
                    <a:ext uri="{9D8B030D-6E8A-4147-A177-3AD203B41FA5}">
                      <a16:colId xmlns:a16="http://schemas.microsoft.com/office/drawing/2014/main" val="1687485906"/>
                    </a:ext>
                  </a:extLst>
                </a:gridCol>
              </a:tblGrid>
              <a:tr h="50442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>
                          <a:effectLst/>
                        </a:rPr>
                        <a:t>RYCHLOST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>
                          <a:effectLst/>
                        </a:rPr>
                        <a:t>2022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 dirty="0">
                          <a:effectLst/>
                        </a:rPr>
                        <a:t>2023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>
                          <a:effectLst/>
                        </a:rPr>
                        <a:t>rozdíl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21380726"/>
                  </a:ext>
                </a:extLst>
              </a:tr>
              <a:tr h="100885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>
                          <a:effectLst/>
                        </a:rPr>
                        <a:t>KŘP-S odevzd. § 125f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>
                          <a:effectLst/>
                        </a:rPr>
                        <a:t>1674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 dirty="0">
                          <a:effectLst/>
                        </a:rPr>
                        <a:t>19703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u="none" strike="noStrike" dirty="0" smtClean="0">
                          <a:effectLst/>
                        </a:rPr>
                        <a:t>+18029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42293629"/>
                  </a:ext>
                </a:extLst>
              </a:tr>
            </a:tbl>
          </a:graphicData>
        </a:graphic>
      </p:graphicFrame>
      <p:pic>
        <p:nvPicPr>
          <p:cNvPr id="10" name="Obrázek 9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740727" y="6438585"/>
            <a:ext cx="5176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6940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Volný tvar 25"/>
          <p:cNvSpPr/>
          <p:nvPr/>
        </p:nvSpPr>
        <p:spPr>
          <a:xfrm>
            <a:off x="-3" y="-5194"/>
            <a:ext cx="45719" cy="3536449"/>
          </a:xfrm>
          <a:custGeom>
            <a:avLst/>
            <a:gdLst>
              <a:gd name="connsiteX0" fmla="*/ 0 w 4004576"/>
              <a:gd name="connsiteY0" fmla="*/ 0 h 4716205"/>
              <a:gd name="connsiteX1" fmla="*/ 3609873 w 4004576"/>
              <a:gd name="connsiteY1" fmla="*/ 0 h 4716205"/>
              <a:gd name="connsiteX2" fmla="*/ 3690695 w 4004576"/>
              <a:gd name="connsiteY2" fmla="*/ 153198 h 4716205"/>
              <a:gd name="connsiteX3" fmla="*/ 4004576 w 4004576"/>
              <a:gd name="connsiteY3" fmla="*/ 1533174 h 4716205"/>
              <a:gd name="connsiteX4" fmla="*/ 821543 w 4004576"/>
              <a:gd name="connsiteY4" fmla="*/ 4716205 h 4716205"/>
              <a:gd name="connsiteX5" fmla="*/ 26054 w 4004576"/>
              <a:gd name="connsiteY5" fmla="*/ 4615995 h 4716205"/>
              <a:gd name="connsiteX6" fmla="*/ 0 w 4004576"/>
              <a:gd name="connsiteY6" fmla="*/ 4608422 h 471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4576" h="4716205">
                <a:moveTo>
                  <a:pt x="0" y="0"/>
                </a:moveTo>
                <a:lnTo>
                  <a:pt x="3609873" y="0"/>
                </a:lnTo>
                <a:lnTo>
                  <a:pt x="3690695" y="153198"/>
                </a:lnTo>
                <a:cubicBezTo>
                  <a:pt x="3891849" y="570661"/>
                  <a:pt x="4004576" y="1038753"/>
                  <a:pt x="4004576" y="1533174"/>
                </a:cubicBezTo>
                <a:cubicBezTo>
                  <a:pt x="4004576" y="3291113"/>
                  <a:pt x="2579484" y="4716205"/>
                  <a:pt x="821543" y="4716205"/>
                </a:cubicBezTo>
                <a:cubicBezTo>
                  <a:pt x="546865" y="4716205"/>
                  <a:pt x="280313" y="4681413"/>
                  <a:pt x="26054" y="4615995"/>
                </a:cubicBezTo>
                <a:lnTo>
                  <a:pt x="0" y="4608422"/>
                </a:lnTo>
                <a:close/>
              </a:path>
            </a:pathLst>
          </a:custGeom>
          <a:solidFill>
            <a:srgbClr val="20386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Ovál 1"/>
          <p:cNvSpPr/>
          <p:nvPr/>
        </p:nvSpPr>
        <p:spPr>
          <a:xfrm>
            <a:off x="147751" y="1219575"/>
            <a:ext cx="2319614" cy="234530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9" name="Obrázek 28"/>
          <p:cNvPicPr>
            <a:picLocks noChangeAspect="1"/>
          </p:cNvPicPr>
          <p:nvPr/>
        </p:nvPicPr>
        <p:blipFill rotWithShape="1">
          <a:blip r:embed="rId3"/>
          <a:srcRect r="51484"/>
          <a:stretch/>
        </p:blipFill>
        <p:spPr>
          <a:xfrm>
            <a:off x="205775" y="4384939"/>
            <a:ext cx="1499830" cy="1245782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30" name="TextovéPole 29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705605" y="4563208"/>
            <a:ext cx="1767357" cy="63094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2574</a:t>
            </a:r>
            <a:endParaRPr lang="cs-CZ" sz="3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781142" y="5372419"/>
            <a:ext cx="1605752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+ 348</a:t>
            </a:r>
            <a:endParaRPr lang="cs-CZ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vnoramenný trojúhelník 2"/>
          <p:cNvSpPr/>
          <p:nvPr/>
        </p:nvSpPr>
        <p:spPr>
          <a:xfrm>
            <a:off x="3214227" y="4979325"/>
            <a:ext cx="907244" cy="732022"/>
          </a:xfrm>
          <a:prstGeom prst="triangle">
            <a:avLst>
              <a:gd name="adj" fmla="val 47251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dirty="0" smtClean="0"/>
              <a:t>2022</a:t>
            </a:r>
            <a:endParaRPr lang="cs-CZ" sz="10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4971011" y="2202873"/>
            <a:ext cx="299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876179"/>
              </p:ext>
            </p:extLst>
          </p:nvPr>
        </p:nvGraphicFramePr>
        <p:xfrm>
          <a:off x="4671753" y="1263305"/>
          <a:ext cx="6242858" cy="4603153"/>
        </p:xfrm>
        <a:graphic>
          <a:graphicData uri="http://schemas.openxmlformats.org/drawingml/2006/table">
            <a:tbl>
              <a:tblPr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965470">
                  <a:extLst>
                    <a:ext uri="{9D8B030D-6E8A-4147-A177-3AD203B41FA5}">
                      <a16:colId xmlns:a16="http://schemas.microsoft.com/office/drawing/2014/main" val="827917519"/>
                    </a:ext>
                  </a:extLst>
                </a:gridCol>
                <a:gridCol w="1211504">
                  <a:extLst>
                    <a:ext uri="{9D8B030D-6E8A-4147-A177-3AD203B41FA5}">
                      <a16:colId xmlns:a16="http://schemas.microsoft.com/office/drawing/2014/main" val="1601597599"/>
                    </a:ext>
                  </a:extLst>
                </a:gridCol>
                <a:gridCol w="1103011">
                  <a:extLst>
                    <a:ext uri="{9D8B030D-6E8A-4147-A177-3AD203B41FA5}">
                      <a16:colId xmlns:a16="http://schemas.microsoft.com/office/drawing/2014/main" val="4252741565"/>
                    </a:ext>
                  </a:extLst>
                </a:gridCol>
                <a:gridCol w="962873">
                  <a:extLst>
                    <a:ext uri="{9D8B030D-6E8A-4147-A177-3AD203B41FA5}">
                      <a16:colId xmlns:a16="http://schemas.microsoft.com/office/drawing/2014/main" val="3623769874"/>
                    </a:ext>
                  </a:extLst>
                </a:gridCol>
              </a:tblGrid>
              <a:tr h="53525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KŘP-S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100" u="none" strike="noStrike" dirty="0" smtClean="0">
                          <a:effectLst/>
                        </a:rPr>
                        <a:t>Ř</a:t>
                      </a:r>
                      <a:r>
                        <a:rPr lang="cs-CZ" sz="1100" u="none" strike="noStrike" dirty="0" smtClean="0">
                          <a:effectLst/>
                        </a:rPr>
                        <a:t>-MV</a:t>
                      </a:r>
                      <a:r>
                        <a:rPr lang="it-IT" sz="1100" u="none" strike="noStrike" dirty="0" smtClean="0">
                          <a:effectLst/>
                        </a:rPr>
                        <a:t>  </a:t>
                      </a:r>
                      <a:r>
                        <a:rPr lang="it-IT" sz="1100" u="none" strike="noStrike" dirty="0">
                          <a:effectLst/>
                        </a:rPr>
                        <a:t>počet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100" u="none" strike="noStrike" dirty="0" smtClean="0">
                          <a:effectLst/>
                        </a:rPr>
                        <a:t> Ř-OST </a:t>
                      </a:r>
                      <a:r>
                        <a:rPr lang="cs-CZ" sz="1100" u="none" strike="noStrike" dirty="0">
                          <a:effectLst/>
                        </a:rPr>
                        <a:t>počet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effectLst/>
                        </a:rPr>
                        <a:t>SOUČET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2505006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0100-ÚTVARY KRAJE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229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230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83889704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0101-ÚO BENEŠOV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135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138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70915398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0102-ÚO BEROUN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148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89099234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0103-ÚO KLADNO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231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246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4295803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0104-ÚO KOLÍN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177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190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59589283"/>
                  </a:ext>
                </a:extLst>
              </a:tr>
              <a:tr h="281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0105-ÚO KUTNÁ HORA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76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9818769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0106-ÚO MĚLNÍK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201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9093253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0107-ÚO MLADÁ BOLESLAV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269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299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37491401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0108-ÚO NYMBURK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209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6381340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0111-ÚO PŘÍBRAM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287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327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70466430"/>
                  </a:ext>
                </a:extLst>
              </a:tr>
              <a:tr h="281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0112-ÚO RAKOVNÍK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109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112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5995051"/>
                  </a:ext>
                </a:extLst>
              </a:tr>
              <a:tr h="281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0114-ÚO PRAHA VENKOV-JIH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157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162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64283118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0115-ÚO PRAHA VENKOV-VÝCHOD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91158471"/>
                  </a:ext>
                </a:extLst>
              </a:tr>
              <a:tr h="2676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0116-ÚO PRAHA VENKOV-ZÁPAD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9925351"/>
                  </a:ext>
                </a:extLst>
              </a:tr>
              <a:tr h="281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CELKEM- </a:t>
                      </a:r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KRPS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2360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214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2574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>
                        <a:alpha val="9607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041189"/>
                  </a:ext>
                </a:extLst>
              </a:tr>
            </a:tbl>
          </a:graphicData>
        </a:graphic>
      </p:graphicFrame>
      <p:sp>
        <p:nvSpPr>
          <p:cNvPr id="25" name="TextovéPole 24">
            <a:extLst>
              <a:ext uri="{FF2B5EF4-FFF2-40B4-BE49-F238E27FC236}">
                <a16:creationId xmlns:a16="http://schemas.microsoft.com/office/drawing/2014/main" id="{368F1776-5F1A-8BD1-7DAE-264DC6DDA0B7}"/>
              </a:ext>
            </a:extLst>
          </p:cNvPr>
          <p:cNvSpPr txBox="1"/>
          <p:nvPr/>
        </p:nvSpPr>
        <p:spPr>
          <a:xfrm>
            <a:off x="1304807" y="3962301"/>
            <a:ext cx="2168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Arial" panose="020B0604020202020204" pitchFamily="34" charset="0"/>
                <a:cs typeface="Arial" panose="020B0604020202020204" pitchFamily="34" charset="0"/>
              </a:rPr>
              <a:t>01.01. - 31.12.2023</a:t>
            </a:r>
            <a:endParaRPr lang="cs-CZ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94724" y="166255"/>
            <a:ext cx="11834301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Alkohol celkem - řidiči</a:t>
            </a:r>
            <a:endParaRPr lang="cs-C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Obrázek 20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2954797" y="6529269"/>
            <a:ext cx="5697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98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olný tvar 27"/>
          <p:cNvSpPr/>
          <p:nvPr/>
        </p:nvSpPr>
        <p:spPr>
          <a:xfrm>
            <a:off x="8013915" y="-2597"/>
            <a:ext cx="4178085" cy="1219575"/>
          </a:xfrm>
          <a:custGeom>
            <a:avLst/>
            <a:gdLst>
              <a:gd name="connsiteX0" fmla="*/ 4173322 w 4173322"/>
              <a:gd name="connsiteY0" fmla="*/ 0 h 1219575"/>
              <a:gd name="connsiteX1" fmla="*/ 4173322 w 4173322"/>
              <a:gd name="connsiteY1" fmla="*/ 1219575 h 1219575"/>
              <a:gd name="connsiteX2" fmla="*/ 0 w 4173322"/>
              <a:gd name="connsiteY2" fmla="*/ 840817 h 121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3322" h="1219575">
                <a:moveTo>
                  <a:pt x="4173322" y="0"/>
                </a:moveTo>
                <a:lnTo>
                  <a:pt x="4173322" y="1219575"/>
                </a:lnTo>
                <a:lnTo>
                  <a:pt x="0" y="840817"/>
                </a:ln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vál 1"/>
          <p:cNvSpPr/>
          <p:nvPr/>
        </p:nvSpPr>
        <p:spPr>
          <a:xfrm>
            <a:off x="147751" y="1219575"/>
            <a:ext cx="2319614" cy="234530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493222" y="4330240"/>
            <a:ext cx="2019204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1975</a:t>
            </a:r>
            <a:endParaRPr lang="cs-C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242744" y="5317952"/>
            <a:ext cx="1500882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+ 125</a:t>
            </a:r>
            <a:endParaRPr lang="cs-CZ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vnoramenný trojúhelník 33"/>
          <p:cNvSpPr/>
          <p:nvPr/>
        </p:nvSpPr>
        <p:spPr>
          <a:xfrm>
            <a:off x="2781875" y="4889390"/>
            <a:ext cx="1088541" cy="695673"/>
          </a:xfrm>
          <a:prstGeom prst="triangle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dirty="0" smtClean="0"/>
              <a:t>2022</a:t>
            </a:r>
            <a:endParaRPr lang="cs-CZ" sz="1000" dirty="0"/>
          </a:p>
        </p:txBody>
      </p:sp>
      <p:pic>
        <p:nvPicPr>
          <p:cNvPr id="19" name="Obrázek 18"/>
          <p:cNvPicPr>
            <a:picLocks noChangeAspect="1"/>
          </p:cNvPicPr>
          <p:nvPr/>
        </p:nvPicPr>
        <p:blipFill rotWithShape="1">
          <a:blip r:embed="rId3"/>
          <a:srcRect l="47818"/>
          <a:stretch/>
        </p:blipFill>
        <p:spPr>
          <a:xfrm>
            <a:off x="230292" y="4292009"/>
            <a:ext cx="1012452" cy="781882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32" name="TextovéPole 31">
            <a:extLst>
              <a:ext uri="{FF2B5EF4-FFF2-40B4-BE49-F238E27FC236}">
                <a16:creationId xmlns:a16="http://schemas.microsoft.com/office/drawing/2014/main" id="{368F1776-5F1A-8BD1-7DAE-264DC6DDA0B7}"/>
              </a:ext>
            </a:extLst>
          </p:cNvPr>
          <p:cNvSpPr txBox="1"/>
          <p:nvPr/>
        </p:nvSpPr>
        <p:spPr>
          <a:xfrm>
            <a:off x="834676" y="3863282"/>
            <a:ext cx="2168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Arial" panose="020B0604020202020204" pitchFamily="34" charset="0"/>
                <a:cs typeface="Arial" panose="020B0604020202020204" pitchFamily="34" charset="0"/>
              </a:rPr>
              <a:t>01.01. - 31.12.2023</a:t>
            </a:r>
            <a:endParaRPr lang="cs-CZ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5523638" y="1571769"/>
          <a:ext cx="4725956" cy="398202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55224">
                  <a:extLst>
                    <a:ext uri="{9D8B030D-6E8A-4147-A177-3AD203B41FA5}">
                      <a16:colId xmlns:a16="http://schemas.microsoft.com/office/drawing/2014/main" val="1123222971"/>
                    </a:ext>
                  </a:extLst>
                </a:gridCol>
                <a:gridCol w="1370732">
                  <a:extLst>
                    <a:ext uri="{9D8B030D-6E8A-4147-A177-3AD203B41FA5}">
                      <a16:colId xmlns:a16="http://schemas.microsoft.com/office/drawing/2014/main" val="82691318"/>
                    </a:ext>
                  </a:extLst>
                </a:gridCol>
              </a:tblGrid>
              <a:tr h="46573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effectLst/>
                        </a:rPr>
                        <a:t>KŘP-S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100" b="1" u="none" strike="noStrike" dirty="0">
                          <a:effectLst/>
                        </a:rPr>
                        <a:t>PŘ </a:t>
                      </a:r>
                      <a:r>
                        <a:rPr lang="cs-CZ" sz="1100" b="1" u="none" strike="noStrike" dirty="0" smtClean="0">
                          <a:effectLst/>
                        </a:rPr>
                        <a:t>JNL</a:t>
                      </a:r>
                      <a:r>
                        <a:rPr lang="cs-CZ" sz="1100" b="1" u="none" strike="noStrike" baseline="0" dirty="0" smtClean="0">
                          <a:effectLst/>
                        </a:rPr>
                        <a:t>  </a:t>
                      </a:r>
                      <a:r>
                        <a:rPr lang="cs-CZ" sz="1100" b="1" u="none" strike="noStrike" dirty="0" smtClean="0">
                          <a:effectLst/>
                        </a:rPr>
                        <a:t>počet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26880559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0100-ÚTVARY KRAJE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54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8507088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0101-ÚO BENEŠOV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54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6195325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0102-ÚO BEROUN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267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35445988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0103-ÚO KLADNO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281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5457355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0104-ÚO KOLÍN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21080506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0105-ÚO KUTNÁ HORA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72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6427211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0106-ÚO MĚLNÍK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20240174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0107-ÚO MLADÁ BOLESLAV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293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4174995"/>
                  </a:ext>
                </a:extLst>
              </a:tr>
              <a:tr h="244511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0108-ÚO NYMBURK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08138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0111-ÚO PŘÍBRAM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54147354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0112-ÚO RAKOVNÍK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1536454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0114-ÚO PRAHA VENKOV-JIH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1937986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0115-ÚO PRAHA VENKOV-VÝCHOD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95366179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0116-ÚO PRAHA VENKOV-ZÁPAD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31190641"/>
                  </a:ext>
                </a:extLst>
              </a:tr>
              <a:tr h="24451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CELKEM - KRPS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1975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173057"/>
                  </a:ext>
                </a:extLst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204552" y="272053"/>
            <a:ext cx="11584407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Jiné návykové látky – řidiči - přestupky</a:t>
            </a:r>
            <a:endParaRPr lang="cs-C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Obrázek 28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TextovéPole 3"/>
          <p:cNvSpPr txBox="1"/>
          <p:nvPr/>
        </p:nvSpPr>
        <p:spPr>
          <a:xfrm>
            <a:off x="2909455" y="6408357"/>
            <a:ext cx="5652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204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olný tvar 27"/>
          <p:cNvSpPr/>
          <p:nvPr/>
        </p:nvSpPr>
        <p:spPr>
          <a:xfrm>
            <a:off x="7980511" y="-3411"/>
            <a:ext cx="4178085" cy="1219575"/>
          </a:xfrm>
          <a:custGeom>
            <a:avLst/>
            <a:gdLst>
              <a:gd name="connsiteX0" fmla="*/ 4173322 w 4173322"/>
              <a:gd name="connsiteY0" fmla="*/ 0 h 1219575"/>
              <a:gd name="connsiteX1" fmla="*/ 4173322 w 4173322"/>
              <a:gd name="connsiteY1" fmla="*/ 1219575 h 1219575"/>
              <a:gd name="connsiteX2" fmla="*/ 0 w 4173322"/>
              <a:gd name="connsiteY2" fmla="*/ 840817 h 121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3322" h="1219575">
                <a:moveTo>
                  <a:pt x="4173322" y="0"/>
                </a:moveTo>
                <a:lnTo>
                  <a:pt x="4173322" y="1219575"/>
                </a:lnTo>
                <a:lnTo>
                  <a:pt x="0" y="840817"/>
                </a:ln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Volný tvar 30"/>
          <p:cNvSpPr/>
          <p:nvPr/>
        </p:nvSpPr>
        <p:spPr>
          <a:xfrm>
            <a:off x="8018678" y="640839"/>
            <a:ext cx="4173322" cy="578736"/>
          </a:xfrm>
          <a:custGeom>
            <a:avLst/>
            <a:gdLst>
              <a:gd name="connsiteX0" fmla="*/ 4173322 w 4173322"/>
              <a:gd name="connsiteY0" fmla="*/ 0 h 1219575"/>
              <a:gd name="connsiteX1" fmla="*/ 4173322 w 4173322"/>
              <a:gd name="connsiteY1" fmla="*/ 1219575 h 1219575"/>
              <a:gd name="connsiteX2" fmla="*/ 0 w 4173322"/>
              <a:gd name="connsiteY2" fmla="*/ 840817 h 1219575"/>
              <a:gd name="connsiteX0" fmla="*/ 4160622 w 4173322"/>
              <a:gd name="connsiteY0" fmla="*/ 0 h 578225"/>
              <a:gd name="connsiteX1" fmla="*/ 4173322 w 4173322"/>
              <a:gd name="connsiteY1" fmla="*/ 578225 h 578225"/>
              <a:gd name="connsiteX2" fmla="*/ 0 w 4173322"/>
              <a:gd name="connsiteY2" fmla="*/ 199467 h 578225"/>
              <a:gd name="connsiteX3" fmla="*/ 4160622 w 4173322"/>
              <a:gd name="connsiteY3" fmla="*/ 0 h 578225"/>
              <a:gd name="connsiteX0" fmla="*/ 4160622 w 4173322"/>
              <a:gd name="connsiteY0" fmla="*/ 13227 h 591452"/>
              <a:gd name="connsiteX1" fmla="*/ 4173322 w 4173322"/>
              <a:gd name="connsiteY1" fmla="*/ 591452 h 591452"/>
              <a:gd name="connsiteX2" fmla="*/ 0 w 4173322"/>
              <a:gd name="connsiteY2" fmla="*/ 212694 h 591452"/>
              <a:gd name="connsiteX3" fmla="*/ 4160622 w 4173322"/>
              <a:gd name="connsiteY3" fmla="*/ 13227 h 591452"/>
              <a:gd name="connsiteX0" fmla="*/ 4160622 w 4173322"/>
              <a:gd name="connsiteY0" fmla="*/ 13227 h 591452"/>
              <a:gd name="connsiteX1" fmla="*/ 4173322 w 4173322"/>
              <a:gd name="connsiteY1" fmla="*/ 591452 h 591452"/>
              <a:gd name="connsiteX2" fmla="*/ 0 w 4173322"/>
              <a:gd name="connsiteY2" fmla="*/ 212694 h 591452"/>
              <a:gd name="connsiteX3" fmla="*/ 4160622 w 4173322"/>
              <a:gd name="connsiteY3" fmla="*/ 13227 h 591452"/>
              <a:gd name="connsiteX0" fmla="*/ 4160622 w 4173322"/>
              <a:gd name="connsiteY0" fmla="*/ 511 h 578736"/>
              <a:gd name="connsiteX1" fmla="*/ 4173322 w 4173322"/>
              <a:gd name="connsiteY1" fmla="*/ 578736 h 578736"/>
              <a:gd name="connsiteX2" fmla="*/ 0 w 4173322"/>
              <a:gd name="connsiteY2" fmla="*/ 199978 h 578736"/>
              <a:gd name="connsiteX3" fmla="*/ 4160622 w 4173322"/>
              <a:gd name="connsiteY3" fmla="*/ 511 h 578736"/>
              <a:gd name="connsiteX0" fmla="*/ 4170147 w 4173322"/>
              <a:gd name="connsiteY0" fmla="*/ 511 h 578736"/>
              <a:gd name="connsiteX1" fmla="*/ 4173322 w 4173322"/>
              <a:gd name="connsiteY1" fmla="*/ 578736 h 578736"/>
              <a:gd name="connsiteX2" fmla="*/ 0 w 4173322"/>
              <a:gd name="connsiteY2" fmla="*/ 199978 h 578736"/>
              <a:gd name="connsiteX3" fmla="*/ 4170147 w 4173322"/>
              <a:gd name="connsiteY3" fmla="*/ 511 h 57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3322" h="578736">
                <a:moveTo>
                  <a:pt x="4170147" y="511"/>
                </a:moveTo>
                <a:cubicBezTo>
                  <a:pt x="4174380" y="-16297"/>
                  <a:pt x="4169089" y="385994"/>
                  <a:pt x="4173322" y="578736"/>
                </a:cubicBezTo>
                <a:lnTo>
                  <a:pt x="0" y="199978"/>
                </a:lnTo>
                <a:cubicBezTo>
                  <a:pt x="13157" y="205456"/>
                  <a:pt x="4176040" y="-4967"/>
                  <a:pt x="4170147" y="511"/>
                </a:cubicBezTo>
                <a:close/>
              </a:path>
            </a:pathLst>
          </a:cu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vál 1"/>
          <p:cNvSpPr/>
          <p:nvPr/>
        </p:nvSpPr>
        <p:spPr>
          <a:xfrm>
            <a:off x="401782" y="1317926"/>
            <a:ext cx="1345656" cy="134565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662427" y="3239282"/>
            <a:ext cx="1912102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2 952</a:t>
            </a:r>
            <a:endParaRPr lang="cs-C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68F1776-5F1A-8BD1-7DAE-264DC6DDA0B7}"/>
              </a:ext>
            </a:extLst>
          </p:cNvPr>
          <p:cNvSpPr txBox="1"/>
          <p:nvPr/>
        </p:nvSpPr>
        <p:spPr>
          <a:xfrm>
            <a:off x="4289610" y="2011536"/>
            <a:ext cx="64954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b="1" dirty="0">
                <a:latin typeface="Arial" panose="020B0604020202020204" pitchFamily="34" charset="0"/>
                <a:cs typeface="Arial" panose="020B0604020202020204" pitchFamily="34" charset="0"/>
              </a:rPr>
              <a:t>CELKEM </a:t>
            </a:r>
            <a:r>
              <a:rPr lang="cs-CZ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dopravní služba r. 2022 s r. 2023</a:t>
            </a:r>
            <a:endParaRPr lang="cs-CZ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vnoramenný trojúhelník 20">
            <a:extLst>
              <a:ext uri="{FF2B5EF4-FFF2-40B4-BE49-F238E27FC236}">
                <a16:creationId xmlns:a16="http://schemas.microsoft.com/office/drawing/2014/main" id="{620CF6CF-F440-2D45-A163-2EBF519E3C05}"/>
              </a:ext>
            </a:extLst>
          </p:cNvPr>
          <p:cNvSpPr/>
          <p:nvPr/>
        </p:nvSpPr>
        <p:spPr>
          <a:xfrm>
            <a:off x="3066884" y="3756043"/>
            <a:ext cx="456937" cy="155546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/>
              <a:t>2022</a:t>
            </a:r>
            <a:endParaRPr lang="cs-CZ" sz="1100" dirty="0"/>
          </a:p>
        </p:txBody>
      </p:sp>
      <p:pic>
        <p:nvPicPr>
          <p:cNvPr id="24" name="Obráze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82" y="3067046"/>
            <a:ext cx="1092910" cy="1753261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494692" y="5111139"/>
            <a:ext cx="1572192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- 554</a:t>
            </a:r>
            <a:endParaRPr lang="cs-CZ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4954846" y="2692999"/>
          <a:ext cx="5727007" cy="26185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562">
                  <a:extLst>
                    <a:ext uri="{9D8B030D-6E8A-4147-A177-3AD203B41FA5}">
                      <a16:colId xmlns:a16="http://schemas.microsoft.com/office/drawing/2014/main" val="1815069628"/>
                    </a:ext>
                  </a:extLst>
                </a:gridCol>
                <a:gridCol w="1164815">
                  <a:extLst>
                    <a:ext uri="{9D8B030D-6E8A-4147-A177-3AD203B41FA5}">
                      <a16:colId xmlns:a16="http://schemas.microsoft.com/office/drawing/2014/main" val="529531725"/>
                    </a:ext>
                  </a:extLst>
                </a:gridCol>
                <a:gridCol w="1164815">
                  <a:extLst>
                    <a:ext uri="{9D8B030D-6E8A-4147-A177-3AD203B41FA5}">
                      <a16:colId xmlns:a16="http://schemas.microsoft.com/office/drawing/2014/main" val="1890295296"/>
                    </a:ext>
                  </a:extLst>
                </a:gridCol>
                <a:gridCol w="1164815">
                  <a:extLst>
                    <a:ext uri="{9D8B030D-6E8A-4147-A177-3AD203B41FA5}">
                      <a16:colId xmlns:a16="http://schemas.microsoft.com/office/drawing/2014/main" val="3519452951"/>
                    </a:ext>
                  </a:extLst>
                </a:gridCol>
              </a:tblGrid>
              <a:tr h="130925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TELEFONY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rozdíl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7611409"/>
                  </a:ext>
                </a:extLst>
              </a:tr>
              <a:tr h="130925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KŘP-S</a:t>
                      </a:r>
                      <a:endParaRPr lang="cs-CZ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3506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2952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- 554</a:t>
                      </a:r>
                      <a:endParaRPr lang="cs-CZ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81836217"/>
                  </a:ext>
                </a:extLst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544106" y="272053"/>
            <a:ext cx="10746089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Nevěnování se řízení - přestupky</a:t>
            </a:r>
            <a:endParaRPr lang="cs-C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3725613" y="6216546"/>
            <a:ext cx="530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76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/>
        </p:nvSpPr>
        <p:spPr>
          <a:xfrm>
            <a:off x="401782" y="1317926"/>
            <a:ext cx="1345656" cy="134565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871681" y="3497387"/>
            <a:ext cx="1912102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  <a:endParaRPr lang="cs-C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68F1776-5F1A-8BD1-7DAE-264DC6DDA0B7}"/>
              </a:ext>
            </a:extLst>
          </p:cNvPr>
          <p:cNvSpPr txBox="1"/>
          <p:nvPr/>
        </p:nvSpPr>
        <p:spPr>
          <a:xfrm>
            <a:off x="1535011" y="3035801"/>
            <a:ext cx="26972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latin typeface="Arial" panose="020B0604020202020204" pitchFamily="34" charset="0"/>
                <a:cs typeface="Arial" panose="020B0604020202020204" pitchFamily="34" charset="0"/>
              </a:rPr>
              <a:t>CELKEM </a:t>
            </a:r>
            <a:r>
              <a:rPr lang="cs-CZ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01.01. - 31.12.2023</a:t>
            </a:r>
            <a:endParaRPr lang="cs-CZ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vnoramenný trojúhelník 20">
            <a:extLst>
              <a:ext uri="{FF2B5EF4-FFF2-40B4-BE49-F238E27FC236}">
                <a16:creationId xmlns:a16="http://schemas.microsoft.com/office/drawing/2014/main" id="{620CF6CF-F440-2D45-A163-2EBF519E3C05}"/>
              </a:ext>
            </a:extLst>
          </p:cNvPr>
          <p:cNvSpPr/>
          <p:nvPr/>
        </p:nvSpPr>
        <p:spPr>
          <a:xfrm>
            <a:off x="2172885" y="4212619"/>
            <a:ext cx="1024146" cy="73722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/>
              <a:t>2022</a:t>
            </a:r>
            <a:endParaRPr lang="cs-CZ" sz="1100" dirty="0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871681" y="4855580"/>
            <a:ext cx="1572192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+127</a:t>
            </a:r>
            <a:endParaRPr lang="cs-CZ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4272612" y="1904125"/>
          <a:ext cx="6292995" cy="33378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3202">
                  <a:extLst>
                    <a:ext uri="{9D8B030D-6E8A-4147-A177-3AD203B41FA5}">
                      <a16:colId xmlns:a16="http://schemas.microsoft.com/office/drawing/2014/main" val="2386040335"/>
                    </a:ext>
                  </a:extLst>
                </a:gridCol>
                <a:gridCol w="1279931">
                  <a:extLst>
                    <a:ext uri="{9D8B030D-6E8A-4147-A177-3AD203B41FA5}">
                      <a16:colId xmlns:a16="http://schemas.microsoft.com/office/drawing/2014/main" val="2968928665"/>
                    </a:ext>
                  </a:extLst>
                </a:gridCol>
                <a:gridCol w="1279931">
                  <a:extLst>
                    <a:ext uri="{9D8B030D-6E8A-4147-A177-3AD203B41FA5}">
                      <a16:colId xmlns:a16="http://schemas.microsoft.com/office/drawing/2014/main" val="1104055554"/>
                    </a:ext>
                  </a:extLst>
                </a:gridCol>
                <a:gridCol w="1279931">
                  <a:extLst>
                    <a:ext uri="{9D8B030D-6E8A-4147-A177-3AD203B41FA5}">
                      <a16:colId xmlns:a16="http://schemas.microsoft.com/office/drawing/2014/main" val="858511094"/>
                    </a:ext>
                  </a:extLst>
                </a:gridCol>
              </a:tblGrid>
              <a:tr h="166894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CYKLISTÉ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rozdíl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03285121"/>
                  </a:ext>
                </a:extLst>
              </a:tr>
              <a:tr h="166894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KŘP-S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7746209"/>
                  </a:ext>
                </a:extLst>
              </a:tr>
            </a:tbl>
          </a:graphicData>
        </a:graphic>
      </p:graphicFrame>
      <p:pic>
        <p:nvPicPr>
          <p:cNvPr id="25" name="Obrázek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54" y="1778678"/>
            <a:ext cx="2005942" cy="1109338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" name="TextovéPole 2"/>
          <p:cNvSpPr txBox="1"/>
          <p:nvPr/>
        </p:nvSpPr>
        <p:spPr>
          <a:xfrm>
            <a:off x="717917" y="498764"/>
            <a:ext cx="10390909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Cyklisté - přestupky</a:t>
            </a:r>
            <a:endParaRPr lang="cs-C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3347762" y="6216546"/>
            <a:ext cx="562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808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/>
        </p:nvSpPr>
        <p:spPr>
          <a:xfrm>
            <a:off x="386604" y="913755"/>
            <a:ext cx="1345656" cy="134565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781688" y="3823062"/>
            <a:ext cx="1912102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380</a:t>
            </a:r>
            <a:endParaRPr lang="cs-C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68F1776-5F1A-8BD1-7DAE-264DC6DDA0B7}"/>
              </a:ext>
            </a:extLst>
          </p:cNvPr>
          <p:cNvSpPr txBox="1"/>
          <p:nvPr/>
        </p:nvSpPr>
        <p:spPr>
          <a:xfrm>
            <a:off x="1535011" y="3035801"/>
            <a:ext cx="26972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latin typeface="Arial" panose="020B0604020202020204" pitchFamily="34" charset="0"/>
                <a:cs typeface="Arial" panose="020B0604020202020204" pitchFamily="34" charset="0"/>
              </a:rPr>
              <a:t>CELKEM </a:t>
            </a:r>
            <a:r>
              <a:rPr lang="cs-CZ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01.01. - 31.12.2023</a:t>
            </a:r>
            <a:endParaRPr lang="cs-CZ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AAF0D38-193F-4DBE-7671-AD216EE17C17}"/>
              </a:ext>
            </a:extLst>
          </p:cNvPr>
          <p:cNvSpPr txBox="1"/>
          <p:nvPr/>
        </p:nvSpPr>
        <p:spPr>
          <a:xfrm>
            <a:off x="1781688" y="5153890"/>
            <a:ext cx="1572192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-5</a:t>
            </a:r>
            <a:endParaRPr lang="cs-CZ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/>
          </p:nvPr>
        </p:nvGraphicFramePr>
        <p:xfrm>
          <a:off x="4688378" y="2394064"/>
          <a:ext cx="6156489" cy="27598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99988">
                  <a:extLst>
                    <a:ext uri="{9D8B030D-6E8A-4147-A177-3AD203B41FA5}">
                      <a16:colId xmlns:a16="http://schemas.microsoft.com/office/drawing/2014/main" val="4215795081"/>
                    </a:ext>
                  </a:extLst>
                </a:gridCol>
                <a:gridCol w="1252167">
                  <a:extLst>
                    <a:ext uri="{9D8B030D-6E8A-4147-A177-3AD203B41FA5}">
                      <a16:colId xmlns:a16="http://schemas.microsoft.com/office/drawing/2014/main" val="3136079900"/>
                    </a:ext>
                  </a:extLst>
                </a:gridCol>
                <a:gridCol w="1252167">
                  <a:extLst>
                    <a:ext uri="{9D8B030D-6E8A-4147-A177-3AD203B41FA5}">
                      <a16:colId xmlns:a16="http://schemas.microsoft.com/office/drawing/2014/main" val="1172533964"/>
                    </a:ext>
                  </a:extLst>
                </a:gridCol>
                <a:gridCol w="1252167">
                  <a:extLst>
                    <a:ext uri="{9D8B030D-6E8A-4147-A177-3AD203B41FA5}">
                      <a16:colId xmlns:a16="http://schemas.microsoft.com/office/drawing/2014/main" val="723263720"/>
                    </a:ext>
                  </a:extLst>
                </a:gridCol>
              </a:tblGrid>
              <a:tr h="137991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CHODCI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rozdíl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9126948"/>
                  </a:ext>
                </a:extLst>
              </a:tr>
              <a:tr h="137991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KŘP-S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385</a:t>
                      </a:r>
                      <a:endParaRPr lang="cs-CZ" sz="25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</a:t>
                      </a:r>
                      <a:endParaRPr lang="cs-CZ" sz="2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32E60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5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cs-CZ" sz="25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5830969"/>
                  </a:ext>
                </a:extLst>
              </a:tr>
            </a:tbl>
          </a:graphicData>
        </a:graphic>
      </p:graphicFrame>
      <p:pic>
        <p:nvPicPr>
          <p:cNvPr id="25" name="Obrázek 2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85" y="2259411"/>
            <a:ext cx="1323405" cy="2552807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24" name="Rovnoramenný trojúhelník 23">
            <a:extLst>
              <a:ext uri="{FF2B5EF4-FFF2-40B4-BE49-F238E27FC236}">
                <a16:creationId xmlns:a16="http://schemas.microsoft.com/office/drawing/2014/main" id="{620CF6CF-F440-2D45-A163-2EBF519E3C05}"/>
              </a:ext>
            </a:extLst>
          </p:cNvPr>
          <p:cNvSpPr/>
          <p:nvPr/>
        </p:nvSpPr>
        <p:spPr>
          <a:xfrm>
            <a:off x="1616678" y="4448488"/>
            <a:ext cx="1024146" cy="73722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/>
              <a:t>2022</a:t>
            </a:r>
            <a:endParaRPr lang="cs-CZ" sz="11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21435" y="264496"/>
            <a:ext cx="10549606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Chodci - přestupky</a:t>
            </a:r>
            <a:endParaRPr lang="cs-CZ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3748284" y="6151418"/>
            <a:ext cx="462489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93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19" y="365126"/>
            <a:ext cx="11782697" cy="679903"/>
          </a:xfrm>
          <a:solidFill>
            <a:srgbClr val="1F4E79"/>
          </a:solidFill>
        </p:spPr>
        <p:txBody>
          <a:bodyPr>
            <a:normAutofit fontScale="90000"/>
          </a:bodyPr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Odbor služby pořádkové policie</a:t>
            </a:r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904359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E2DB-3214-424E-BD89-D13B058FF50B}" type="datetime1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420D-2B55-490B-9241-D515E224EA81}" type="slidenum">
              <a:rPr lang="cs-CZ" smtClean="0"/>
              <a:t>27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1120307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5698"/>
          </a:xfrm>
          <a:solidFill>
            <a:srgbClr val="1F4E79"/>
          </a:solidFill>
        </p:spPr>
        <p:txBody>
          <a:bodyPr>
            <a:normAutofit fontScale="90000"/>
          </a:bodyPr>
          <a:lstStyle/>
          <a:p>
            <a:pPr algn="ctr"/>
            <a:r>
              <a:rPr lang="cs-CZ" sz="2400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cs-CZ" sz="2400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cs-CZ" sz="2400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cs-CZ" sz="2400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cs-CZ" sz="3600" b="1" dirty="0">
                <a:solidFill>
                  <a:schemeClr val="bg1"/>
                </a:solidFill>
              </a:rPr>
              <a:t>Odbor služby pořádkové policie</a:t>
            </a:r>
            <a:r>
              <a:rPr lang="cs-CZ" sz="36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cs-CZ" sz="36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cs-CZ" sz="3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cs-CZ" sz="3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endParaRPr lang="cs-CZ" sz="360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0EAB-28A5-4165-B35F-B8CAED9AB335}" type="datetime1">
              <a:rPr lang="cs-CZ" smtClean="0"/>
              <a:pPr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plk. Mgr. René Peták - prezentace NŘ VS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B76FD-980E-4869-A033-752C7936E34F}" type="slidenum">
              <a:rPr lang="cs-CZ" smtClean="0"/>
              <a:pPr/>
              <a:t>28</a:t>
            </a:fld>
            <a:endParaRPr lang="cs-CZ"/>
          </a:p>
        </p:txBody>
      </p:sp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5862823"/>
              </p:ext>
            </p:extLst>
          </p:nvPr>
        </p:nvGraphicFramePr>
        <p:xfrm>
          <a:off x="806337" y="1888732"/>
          <a:ext cx="10515601" cy="3895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Zástupný symbol pro obsah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" b="1391"/>
          <a:stretch/>
        </p:blipFill>
        <p:spPr bwMode="auto">
          <a:xfrm>
            <a:off x="9052560" y="158588"/>
            <a:ext cx="2301240" cy="2077536"/>
          </a:xfrm>
          <a:prstGeom prst="ellipse">
            <a:avLst/>
          </a:prstGeom>
          <a:noFill/>
          <a:ln w="38100">
            <a:solidFill>
              <a:srgbClr val="203864"/>
            </a:solidFill>
          </a:ln>
        </p:spPr>
      </p:pic>
      <p:sp>
        <p:nvSpPr>
          <p:cNvPr id="11" name="Zástupný symbol pro obsah 10"/>
          <p:cNvSpPr>
            <a:spLocks noGrp="1"/>
          </p:cNvSpPr>
          <p:nvPr>
            <p:ph idx="1"/>
          </p:nvPr>
        </p:nvSpPr>
        <p:spPr>
          <a:xfrm>
            <a:off x="838201" y="1429790"/>
            <a:ext cx="10515600" cy="4290962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>
                <a:solidFill>
                  <a:schemeClr val="bg1"/>
                </a:solidFill>
              </a:rPr>
              <a:t>Prvosledové hlídky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10210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  <a:solidFill>
            <a:srgbClr val="002060"/>
          </a:solidFill>
        </p:spPr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Odbor služby pořádkové policie</a:t>
            </a:r>
            <a:endParaRPr lang="cs-CZ" dirty="0">
              <a:solidFill>
                <a:schemeClr val="bg1"/>
              </a:solidFill>
            </a:endParaRPr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9812892"/>
              </p:ext>
            </p:extLst>
          </p:nvPr>
        </p:nvGraphicFramePr>
        <p:xfrm>
          <a:off x="680258" y="1690688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E2DB-3214-424E-BD89-D13B058FF50B}" type="datetime1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420D-2B55-490B-9241-D515E224EA81}" type="slidenum">
              <a:rPr lang="cs-CZ" smtClean="0"/>
              <a:t>29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451390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46417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NEHOD PODLE DRUHU KOMUNIKACE (bez účelových komunikací)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D9CF77-4358-4062-B612-D189C1676377}" type="datetime1">
              <a:rPr kumimoji="0" lang="cs-CZ" altLang="cs-CZ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cs-CZ" altLang="cs-CZ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46808808"/>
              </p:ext>
            </p:extLst>
          </p:nvPr>
        </p:nvGraphicFramePr>
        <p:xfrm>
          <a:off x="7397496" y="4535423"/>
          <a:ext cx="1719072" cy="1152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9272016" y="4659927"/>
            <a:ext cx="2788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Největší nárůst dopravních nehod byl na silnicích II. tříd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005325689"/>
              </p:ext>
            </p:extLst>
          </p:nvPr>
        </p:nvGraphicFramePr>
        <p:xfrm>
          <a:off x="7397496" y="1711210"/>
          <a:ext cx="1719072" cy="1152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9272016" y="1835714"/>
            <a:ext cx="2788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Nejvíc dopravních nehod se stalo na místních komunikacích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8704" y="979678"/>
            <a:ext cx="1018120" cy="890093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1316824" y="1240058"/>
            <a:ext cx="905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16 282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2770632" y="1240058"/>
            <a:ext cx="81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1 154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Šipka nahoru 12"/>
          <p:cNvSpPr/>
          <p:nvPr/>
        </p:nvSpPr>
        <p:spPr>
          <a:xfrm>
            <a:off x="2554632" y="1240058"/>
            <a:ext cx="216000" cy="36000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4" name="Graf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2274550"/>
              </p:ext>
            </p:extLst>
          </p:nvPr>
        </p:nvGraphicFramePr>
        <p:xfrm>
          <a:off x="0" y="977950"/>
          <a:ext cx="7812000" cy="53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15" name="Obrázek 1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TextovéPole 3"/>
          <p:cNvSpPr txBox="1"/>
          <p:nvPr/>
        </p:nvSpPr>
        <p:spPr>
          <a:xfrm>
            <a:off x="3680271" y="6453699"/>
            <a:ext cx="4027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</a:p>
          <a:p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43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7"/>
          </a:xfrm>
          <a:solidFill>
            <a:srgbClr val="002060"/>
          </a:solidFill>
        </p:spPr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Odbor služby pořádkové policie</a:t>
            </a:r>
            <a:endParaRPr lang="cs-CZ" dirty="0">
              <a:solidFill>
                <a:schemeClr val="bg1"/>
              </a:solidFill>
            </a:endParaRPr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350869"/>
              </p:ext>
            </p:extLst>
          </p:nvPr>
        </p:nvGraphicFramePr>
        <p:xfrm>
          <a:off x="838200" y="1690688"/>
          <a:ext cx="10839797" cy="448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E2DB-3214-424E-BD89-D13B058FF50B}" type="datetime1">
              <a:rPr lang="cs-CZ" smtClean="0"/>
              <a:t>16.01.2024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plk. Mgr. René Peták - prezentace NŘ VS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420D-2B55-490B-9241-D515E224EA81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906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7254" y="365125"/>
            <a:ext cx="10806546" cy="764425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chemeClr val="bg1"/>
                </a:solidFill>
              </a:rPr>
              <a:t>Odbor služby pořádkové policie</a:t>
            </a:r>
            <a:endParaRPr lang="cs-CZ" b="1" dirty="0">
              <a:solidFill>
                <a:schemeClr val="bg1"/>
              </a:solidFill>
            </a:endParaRPr>
          </a:p>
        </p:txBody>
      </p:sp>
      <p:graphicFrame>
        <p:nvGraphicFramePr>
          <p:cNvPr id="12" name="Zástupný symbol pro obsah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7121028"/>
              </p:ext>
            </p:extLst>
          </p:nvPr>
        </p:nvGraphicFramePr>
        <p:xfrm>
          <a:off x="547254" y="1129550"/>
          <a:ext cx="10566037" cy="5012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E2DB-3214-424E-BD89-D13B058FF50B}" type="datetime1">
              <a:rPr lang="cs-CZ" smtClean="0"/>
              <a:t>16.01.2024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420D-2B55-490B-9241-D515E224EA81}" type="slidenum">
              <a:rPr lang="cs-CZ" smtClean="0"/>
              <a:t>31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517693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Odbor služby pro zbraně, střelivo a bezpečnostní materiál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035533"/>
            <a:ext cx="10515600" cy="401008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cs-CZ" altLang="cs-CZ" dirty="0"/>
              <a:t>Podmínky jsou stanoveny v zákoně č. 119/2002 Sb., o střelných zbraních a střelivu.</a:t>
            </a:r>
          </a:p>
          <a:p>
            <a:pPr marL="0" indent="0" algn="just">
              <a:buNone/>
            </a:pPr>
            <a:endParaRPr lang="cs-CZ" altLang="cs-CZ" dirty="0"/>
          </a:p>
          <a:p>
            <a:pPr marL="534988" indent="-361950" algn="just"/>
            <a:r>
              <a:rPr lang="cs-CZ" altLang="cs-CZ" dirty="0"/>
              <a:t>Místo pobytu na území České republiky.</a:t>
            </a:r>
          </a:p>
          <a:p>
            <a:pPr marL="534988" indent="-361950" algn="just"/>
            <a:r>
              <a:rPr lang="cs-CZ" altLang="cs-CZ" dirty="0"/>
              <a:t>Dosažení předepsaného věku.</a:t>
            </a:r>
          </a:p>
          <a:p>
            <a:pPr marL="534988" indent="-361950" algn="just"/>
            <a:r>
              <a:rPr lang="cs-CZ" altLang="cs-CZ" dirty="0"/>
              <a:t>Způsobilost k právním úkonům.</a:t>
            </a:r>
          </a:p>
          <a:p>
            <a:pPr marL="534988" indent="-361950" algn="just"/>
            <a:r>
              <a:rPr lang="cs-CZ" altLang="cs-CZ" dirty="0"/>
              <a:t>Zdravotní způsobilost.</a:t>
            </a:r>
          </a:p>
          <a:p>
            <a:pPr marL="534988" indent="-361950" algn="just"/>
            <a:r>
              <a:rPr lang="cs-CZ" altLang="cs-CZ" dirty="0"/>
              <a:t>Odborná způsobilost.</a:t>
            </a:r>
          </a:p>
          <a:p>
            <a:pPr marL="534988" indent="-361950" algn="just"/>
            <a:r>
              <a:rPr lang="cs-CZ" altLang="cs-CZ" dirty="0"/>
              <a:t>Bezúhonnost.</a:t>
            </a:r>
          </a:p>
          <a:p>
            <a:pPr marL="534988" indent="-361950" algn="just"/>
            <a:r>
              <a:rPr lang="cs-CZ" altLang="cs-CZ" dirty="0"/>
              <a:t>Spolehlivost.</a:t>
            </a:r>
            <a:endParaRPr lang="cs-CZ" altLang="cs-CZ" sz="2400" dirty="0"/>
          </a:p>
          <a:p>
            <a:pPr algn="ctr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TextovéPole 5"/>
          <p:cNvSpPr txBox="1"/>
          <p:nvPr/>
        </p:nvSpPr>
        <p:spPr>
          <a:xfrm>
            <a:off x="2516489" y="6022949"/>
            <a:ext cx="664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8965300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97354-C116-4D91-BD42-678968D300ED}" type="datetime1">
              <a:rPr lang="cs-CZ" altLang="cs-CZ"/>
              <a:pPr/>
              <a:t>16.01.2024</a:t>
            </a:fld>
            <a:endParaRPr lang="cs-CZ" altLang="cs-CZ"/>
          </a:p>
        </p:txBody>
      </p:sp>
      <p:sp>
        <p:nvSpPr>
          <p:cNvPr id="512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0BA364-5145-47BD-9C2B-5CA95B178F7D}" type="slidenum">
              <a:rPr lang="cs-CZ" altLang="cs-CZ"/>
              <a:pPr/>
              <a:t>33</a:t>
            </a:fld>
            <a:endParaRPr lang="cs-CZ" altLang="cs-CZ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>
          <a:xfrm>
            <a:off x="604299" y="274638"/>
            <a:ext cx="10535477" cy="778098"/>
          </a:xfrm>
          <a:solidFill>
            <a:srgbClr val="002060"/>
          </a:solidFill>
        </p:spPr>
        <p:txBody>
          <a:bodyPr/>
          <a:lstStyle/>
          <a:p>
            <a:pPr algn="ctr"/>
            <a:r>
              <a:rPr lang="cs-CZ" altLang="cs-CZ" sz="2800" dirty="0">
                <a:solidFill>
                  <a:schemeClr val="bg1"/>
                </a:solidFill>
              </a:rPr>
              <a:t>Držitelé zbrojních průkazů a zbraní</a:t>
            </a:r>
          </a:p>
        </p:txBody>
      </p:sp>
      <p:graphicFrame>
        <p:nvGraphicFramePr>
          <p:cNvPr id="7" name="Graf 6"/>
          <p:cNvGraphicFramePr/>
          <p:nvPr>
            <p:extLst/>
          </p:nvPr>
        </p:nvGraphicFramePr>
        <p:xfrm>
          <a:off x="2063992" y="3428405"/>
          <a:ext cx="396000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 7"/>
          <p:cNvGraphicFramePr/>
          <p:nvPr>
            <p:extLst/>
          </p:nvPr>
        </p:nvGraphicFramePr>
        <p:xfrm>
          <a:off x="6034349" y="3428405"/>
          <a:ext cx="396000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04299" y="946205"/>
            <a:ext cx="10535477" cy="68329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cs-CZ" altLang="cs-CZ" sz="1800" dirty="0">
                <a:solidFill>
                  <a:schemeClr val="bg1"/>
                </a:solidFill>
              </a:rPr>
              <a:t>Vývoj počtu držitelů zbrojních průkazů a zbraní u těchto držitelů od roku 2018 do roku 2023 (stav ke dni 31.12.)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99329"/>
              </p:ext>
            </p:extLst>
          </p:nvPr>
        </p:nvGraphicFramePr>
        <p:xfrm>
          <a:off x="2218414" y="1795937"/>
          <a:ext cx="3546282" cy="15601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8285">
                  <a:extLst>
                    <a:ext uri="{9D8B030D-6E8A-4147-A177-3AD203B41FA5}">
                      <a16:colId xmlns:a16="http://schemas.microsoft.com/office/drawing/2014/main" val="1268567340"/>
                    </a:ext>
                  </a:extLst>
                </a:gridCol>
                <a:gridCol w="2567997">
                  <a:extLst>
                    <a:ext uri="{9D8B030D-6E8A-4147-A177-3AD203B41FA5}">
                      <a16:colId xmlns:a16="http://schemas.microsoft.com/office/drawing/2014/main" val="22291177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rok</a:t>
                      </a:r>
                      <a:endParaRPr lang="cs-CZ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počet držitelů</a:t>
                      </a:r>
                      <a:endParaRPr lang="cs-CZ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164629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2018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44875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5247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2019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45251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01305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2020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45749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56845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2021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46104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92096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2022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46887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03074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2023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47530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4171907"/>
                  </a:ext>
                </a:extLst>
              </a:tr>
            </a:tbl>
          </a:graphicData>
        </a:graphic>
      </p:graphicFrame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109197"/>
              </p:ext>
            </p:extLst>
          </p:nvPr>
        </p:nvGraphicFramePr>
        <p:xfrm>
          <a:off x="6392849" y="1795936"/>
          <a:ext cx="3379304" cy="15601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2221">
                  <a:extLst>
                    <a:ext uri="{9D8B030D-6E8A-4147-A177-3AD203B41FA5}">
                      <a16:colId xmlns:a16="http://schemas.microsoft.com/office/drawing/2014/main" val="385012356"/>
                    </a:ext>
                  </a:extLst>
                </a:gridCol>
                <a:gridCol w="2447083">
                  <a:extLst>
                    <a:ext uri="{9D8B030D-6E8A-4147-A177-3AD203B41FA5}">
                      <a16:colId xmlns:a16="http://schemas.microsoft.com/office/drawing/2014/main" val="34903089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rok</a:t>
                      </a:r>
                      <a:endParaRPr lang="cs-CZ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počet zbraní</a:t>
                      </a:r>
                      <a:endParaRPr lang="cs-CZ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532503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2018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130515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4901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2019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134267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50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2020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138549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88633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2021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144285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426928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2022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151449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572319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2023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157429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6652840"/>
                  </a:ext>
                </a:extLst>
              </a:tr>
            </a:tbl>
          </a:graphicData>
        </a:graphic>
      </p:graphicFrame>
      <p:pic>
        <p:nvPicPr>
          <p:cNvPr id="10" name="Obrázek 9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TextovéPole 3"/>
          <p:cNvSpPr txBox="1"/>
          <p:nvPr/>
        </p:nvSpPr>
        <p:spPr>
          <a:xfrm>
            <a:off x="3355319" y="6030506"/>
            <a:ext cx="5826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336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>
          <a:xfrm>
            <a:off x="369277" y="274638"/>
            <a:ext cx="11482754" cy="1210146"/>
          </a:xfrm>
          <a:solidFill>
            <a:srgbClr val="002060"/>
          </a:solidFill>
        </p:spPr>
        <p:txBody>
          <a:bodyPr/>
          <a:lstStyle/>
          <a:p>
            <a:r>
              <a:rPr lang="cs-CZ" altLang="cs-CZ" sz="2800" dirty="0">
                <a:solidFill>
                  <a:schemeClr val="bg1"/>
                </a:solidFill>
              </a:rPr>
              <a:t>Průměrný počet zbraní a jejich počty ve Středočeském kraji k 31. 12. 2023 podle kategorií</a:t>
            </a:r>
          </a:p>
        </p:txBody>
      </p:sp>
      <p:sp>
        <p:nvSpPr>
          <p:cNvPr id="5122" name="Zástupný symbol pro datum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97354-C116-4D91-BD42-678968D300ED}" type="datetime1">
              <a:rPr lang="cs-CZ" altLang="cs-CZ"/>
              <a:pPr/>
              <a:t>16.01.2024</a:t>
            </a:fld>
            <a:endParaRPr lang="cs-CZ" altLang="cs-CZ"/>
          </a:p>
        </p:txBody>
      </p:sp>
      <p:sp>
        <p:nvSpPr>
          <p:cNvPr id="512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0BA364-5145-47BD-9C2B-5CA95B178F7D}" type="slidenum">
              <a:rPr lang="cs-CZ" altLang="cs-CZ"/>
              <a:pPr/>
              <a:t>34</a:t>
            </a:fld>
            <a:endParaRPr lang="cs-CZ" alt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4421678" y="2959294"/>
          <a:ext cx="334864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420">
                  <a:extLst>
                    <a:ext uri="{9D8B030D-6E8A-4147-A177-3AD203B41FA5}">
                      <a16:colId xmlns:a16="http://schemas.microsoft.com/office/drawing/2014/main" val="286870267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358854079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416874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kategorie zbraně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celkem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průměr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875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aseline="0" dirty="0" smtClean="0"/>
                        <a:t>A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71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0,001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3855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0" dirty="0" smtClean="0"/>
                        <a:t>A-I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1 052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0,022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584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0" dirty="0" smtClean="0"/>
                        <a:t>B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79 818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1,679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9598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0" dirty="0" smtClean="0"/>
                        <a:t>C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76 488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1,609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8938745"/>
                  </a:ext>
                </a:extLst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3048000" y="1700808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202724031"/>
                    </a:ext>
                  </a:extLst>
                </a:gridCol>
                <a:gridCol w="2384152">
                  <a:extLst>
                    <a:ext uri="{9D8B030D-6E8A-4147-A177-3AD203B41FA5}">
                      <a16:colId xmlns:a16="http://schemas.microsoft.com/office/drawing/2014/main" val="4202155144"/>
                    </a:ext>
                  </a:extLst>
                </a:gridCol>
                <a:gridCol w="1679848">
                  <a:extLst>
                    <a:ext uri="{9D8B030D-6E8A-4147-A177-3AD203B41FA5}">
                      <a16:colId xmlns:a16="http://schemas.microsoft.com/office/drawing/2014/main" val="451614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celkový počet držitelů ZP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celkový počet zbraní u držitelů ZP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cs-CZ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průměr</a:t>
                      </a:r>
                      <a:endParaRPr lang="cs-CZ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4272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47 530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157 429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3,312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15488"/>
                  </a:ext>
                </a:extLst>
              </a:tr>
            </a:tbl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740727" y="6113633"/>
            <a:ext cx="5100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9704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>
          <a:xfrm>
            <a:off x="378069" y="135010"/>
            <a:ext cx="11166231" cy="1210146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cs-CZ" altLang="cs-CZ" sz="2800" dirty="0">
                <a:solidFill>
                  <a:schemeClr val="bg1"/>
                </a:solidFill>
              </a:rPr>
              <a:t>Průměrný počet zbraní a jejich počty ve Středočeském kraji k 31. 12. 2023 podle druhu (nezahrnuje úplně všechny druhy)</a:t>
            </a:r>
          </a:p>
        </p:txBody>
      </p:sp>
      <p:sp>
        <p:nvSpPr>
          <p:cNvPr id="5122" name="Zástupný symbol pro datum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97354-C116-4D91-BD42-678968D300ED}" type="datetime1">
              <a:rPr lang="cs-CZ" altLang="cs-CZ"/>
              <a:pPr/>
              <a:t>16.01.2024</a:t>
            </a:fld>
            <a:endParaRPr lang="cs-CZ" altLang="cs-CZ"/>
          </a:p>
        </p:txBody>
      </p:sp>
      <p:sp>
        <p:nvSpPr>
          <p:cNvPr id="512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0BA364-5145-47BD-9C2B-5CA95B178F7D}" type="slidenum">
              <a:rPr lang="cs-CZ" altLang="cs-CZ"/>
              <a:pPr/>
              <a:t>35</a:t>
            </a:fld>
            <a:endParaRPr lang="cs-CZ" altLang="cs-CZ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6226"/>
              </p:ext>
            </p:extLst>
          </p:nvPr>
        </p:nvGraphicFramePr>
        <p:xfrm>
          <a:off x="378069" y="1484784"/>
          <a:ext cx="1116623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5744">
                  <a:extLst>
                    <a:ext uri="{9D8B030D-6E8A-4147-A177-3AD203B41FA5}">
                      <a16:colId xmlns:a16="http://schemas.microsoft.com/office/drawing/2014/main" val="3759207823"/>
                    </a:ext>
                  </a:extLst>
                </a:gridCol>
                <a:gridCol w="2433667">
                  <a:extLst>
                    <a:ext uri="{9D8B030D-6E8A-4147-A177-3AD203B41FA5}">
                      <a16:colId xmlns:a16="http://schemas.microsoft.com/office/drawing/2014/main" val="1867356981"/>
                    </a:ext>
                  </a:extLst>
                </a:gridCol>
                <a:gridCol w="2576819">
                  <a:extLst>
                    <a:ext uri="{9D8B030D-6E8A-4147-A177-3AD203B41FA5}">
                      <a16:colId xmlns:a16="http://schemas.microsoft.com/office/drawing/2014/main" val="2618878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druh zbraně</a:t>
                      </a:r>
                      <a:endParaRPr lang="cs-CZ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celkem</a:t>
                      </a:r>
                      <a:endParaRPr lang="cs-CZ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průměr</a:t>
                      </a:r>
                      <a:endParaRPr lang="cs-CZ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541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Pistole samonabíjecí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51 000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1,073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629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Brokovnice</a:t>
                      </a: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(ostatní)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29 698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0,625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2620784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Kulovnice (ostatní)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16 588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0,349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4055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Revolver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12 562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0,264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415458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Malorážka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12 291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0,259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3668085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Puška samonabíjecí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8 735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0,184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921925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Kombinované zbraně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5 460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0,115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853299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Brokovnice samonabíjecí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2 709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0,057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085318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Puška ostatní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2 294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0,048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876524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Kulovnice samonabíjecí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1 265</a:t>
                      </a: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0,003</a:t>
                      </a: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287683513"/>
                  </a:ext>
                </a:extLst>
              </a:tr>
            </a:tbl>
          </a:graphicData>
        </a:graphic>
      </p:graphicFrame>
      <p:pic>
        <p:nvPicPr>
          <p:cNvPr id="6" name="Obrázek 5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2848998" y="6060734"/>
            <a:ext cx="6385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plk</a:t>
            </a:r>
            <a:r>
              <a:rPr lang="cs-CZ" dirty="0"/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910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97354-C116-4D91-BD42-678968D300ED}" type="datetime1">
              <a:rPr lang="cs-CZ" altLang="cs-CZ"/>
              <a:pPr/>
              <a:t>16.01.2024</a:t>
            </a:fld>
            <a:endParaRPr lang="cs-CZ" altLang="cs-CZ"/>
          </a:p>
        </p:txBody>
      </p:sp>
      <p:sp>
        <p:nvSpPr>
          <p:cNvPr id="512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0BA364-5145-47BD-9C2B-5CA95B178F7D}" type="slidenum">
              <a:rPr lang="cs-CZ" altLang="cs-CZ"/>
              <a:pPr/>
              <a:t>36</a:t>
            </a:fld>
            <a:endParaRPr lang="cs-CZ" altLang="cs-CZ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977374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cs-CZ" altLang="cs-CZ" sz="2800" dirty="0">
                <a:solidFill>
                  <a:schemeClr val="bg1"/>
                </a:solidFill>
              </a:rPr>
              <a:t>Zkoušky odborné způsobilosti</a:t>
            </a:r>
          </a:p>
        </p:txBody>
      </p:sp>
      <p:graphicFrame>
        <p:nvGraphicFramePr>
          <p:cNvPr id="4" name="Graf 3"/>
          <p:cNvGraphicFramePr/>
          <p:nvPr>
            <p:extLst>
              <p:ext uri="{D42A27DB-BD31-4B8C-83A1-F6EECF244321}">
                <p14:modId xmlns:p14="http://schemas.microsoft.com/office/powerpoint/2010/main" val="3595000338"/>
              </p:ext>
            </p:extLst>
          </p:nvPr>
        </p:nvGraphicFramePr>
        <p:xfrm>
          <a:off x="1002323" y="2848707"/>
          <a:ext cx="10351477" cy="335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399636"/>
              </p:ext>
            </p:extLst>
          </p:nvPr>
        </p:nvGraphicFramePr>
        <p:xfrm>
          <a:off x="1002323" y="1491481"/>
          <a:ext cx="10351478" cy="1453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350">
                  <a:extLst>
                    <a:ext uri="{9D8B030D-6E8A-4147-A177-3AD203B41FA5}">
                      <a16:colId xmlns:a16="http://schemas.microsoft.com/office/drawing/2014/main" val="3028980848"/>
                    </a:ext>
                  </a:extLst>
                </a:gridCol>
                <a:gridCol w="1251564">
                  <a:extLst>
                    <a:ext uri="{9D8B030D-6E8A-4147-A177-3AD203B41FA5}">
                      <a16:colId xmlns:a16="http://schemas.microsoft.com/office/drawing/2014/main" val="2814201564"/>
                    </a:ext>
                  </a:extLst>
                </a:gridCol>
                <a:gridCol w="1251564">
                  <a:extLst>
                    <a:ext uri="{9D8B030D-6E8A-4147-A177-3AD203B41FA5}">
                      <a16:colId xmlns:a16="http://schemas.microsoft.com/office/drawing/2014/main" val="4109059881"/>
                    </a:ext>
                  </a:extLst>
                </a:gridCol>
              </a:tblGrid>
              <a:tr h="29078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rok</a:t>
                      </a:r>
                      <a:endParaRPr lang="cs-CZ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2022</a:t>
                      </a:r>
                      <a:endParaRPr lang="cs-CZ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2023</a:t>
                      </a:r>
                      <a:endParaRPr lang="cs-CZ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5158432"/>
                  </a:ext>
                </a:extLst>
              </a:tr>
              <a:tr h="290788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Počet žadatelů - přítomno  na zkoušce</a:t>
                      </a:r>
                      <a:endParaRPr lang="cs-CZ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2287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1760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84444640"/>
                  </a:ext>
                </a:extLst>
              </a:tr>
              <a:tr h="290788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Počet žadatelů - prospělo</a:t>
                      </a:r>
                      <a:endParaRPr lang="cs-CZ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1267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992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03380984"/>
                  </a:ext>
                </a:extLst>
              </a:tr>
              <a:tr h="290788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Počet žadatelů - neprospělo (teoretická část)</a:t>
                      </a:r>
                      <a:endParaRPr lang="cs-CZ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410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291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29839540"/>
                  </a:ext>
                </a:extLst>
              </a:tr>
              <a:tr h="290788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 smtClean="0">
                          <a:effectLst/>
                        </a:rPr>
                        <a:t>Počet </a:t>
                      </a:r>
                      <a:r>
                        <a:rPr lang="cs-CZ" sz="1400" u="none" strike="noStrike" dirty="0">
                          <a:effectLst/>
                        </a:rPr>
                        <a:t>žadatelů - neprospělo (praktická část)</a:t>
                      </a:r>
                      <a:endParaRPr lang="cs-CZ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610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477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89973093"/>
                  </a:ext>
                </a:extLst>
              </a:tr>
            </a:tbl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241964" y="6287445"/>
            <a:ext cx="6476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692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987278"/>
            <a:ext cx="11553091" cy="472245"/>
          </a:xfrm>
          <a:solidFill>
            <a:srgbClr val="002060"/>
          </a:solidFill>
        </p:spPr>
        <p:txBody>
          <a:bodyPr>
            <a:noAutofit/>
          </a:bodyPr>
          <a:lstStyle/>
          <a:p>
            <a:pPr algn="ctr"/>
            <a:r>
              <a:rPr lang="cs-CZ" sz="2800" dirty="0" smtClean="0">
                <a:solidFill>
                  <a:schemeClr val="bg1"/>
                </a:solidFill>
              </a:rPr>
              <a:t>TRANZITNÍ NELEGÁLNÍ MIGRACE</a:t>
            </a:r>
            <a:endParaRPr lang="cs-CZ" sz="2800" dirty="0">
              <a:solidFill>
                <a:schemeClr val="bg1"/>
              </a:solidFill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7443580"/>
              </p:ext>
            </p:extLst>
          </p:nvPr>
        </p:nvGraphicFramePr>
        <p:xfrm>
          <a:off x="272562" y="1802423"/>
          <a:ext cx="11069515" cy="471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71134" y="3393031"/>
            <a:ext cx="1271104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-384</a:t>
            </a:r>
          </a:p>
          <a:p>
            <a:pPr algn="ctr"/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- 77,7 %</a:t>
            </a:r>
            <a:endParaRPr lang="cs-CZ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1521070" y="1979911"/>
            <a:ext cx="562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494</a:t>
            </a:r>
          </a:p>
          <a:p>
            <a:endParaRPr lang="cs-CZ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2083778" y="4605880"/>
            <a:ext cx="1099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110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272562" y="175846"/>
            <a:ext cx="11280530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>
                <a:solidFill>
                  <a:schemeClr val="bg1"/>
                </a:solidFill>
              </a:rPr>
              <a:t>Odbor cizinecké policie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446003" y="6521843"/>
            <a:ext cx="559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98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879231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sz="2800" dirty="0" smtClean="0">
                <a:solidFill>
                  <a:schemeClr val="bg1"/>
                </a:solidFill>
              </a:rPr>
              <a:t>ROZHODNUTÍ O ZAJIŠTĚNÍ DO ZZC</a:t>
            </a:r>
            <a:endParaRPr lang="cs-CZ" sz="2800" dirty="0">
              <a:solidFill>
                <a:schemeClr val="bg1"/>
              </a:solidFill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8767984"/>
              </p:ext>
            </p:extLst>
          </p:nvPr>
        </p:nvGraphicFramePr>
        <p:xfrm>
          <a:off x="-79131" y="1617784"/>
          <a:ext cx="11975123" cy="4904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71134" y="3393031"/>
            <a:ext cx="1271104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-115</a:t>
            </a:r>
          </a:p>
          <a:p>
            <a:pPr algn="ctr"/>
            <a:r>
              <a:rPr lang="cs-CZ" sz="1400" dirty="0">
                <a:solidFill>
                  <a:schemeClr val="bg2">
                    <a:lumMod val="75000"/>
                  </a:schemeClr>
                </a:solidFill>
              </a:rPr>
              <a:t>-</a:t>
            </a:r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 56,9 %</a:t>
            </a:r>
            <a:endParaRPr lang="cs-CZ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021562" y="3834055"/>
            <a:ext cx="829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87</a:t>
            </a:r>
          </a:p>
          <a:p>
            <a:endParaRPr lang="cs-CZ" dirty="0"/>
          </a:p>
        </p:txBody>
      </p:sp>
      <p:sp>
        <p:nvSpPr>
          <p:cNvPr id="8" name="Šipka nahoru 7"/>
          <p:cNvSpPr/>
          <p:nvPr/>
        </p:nvSpPr>
        <p:spPr bwMode="auto">
          <a:xfrm flipV="1">
            <a:off x="8507433" y="3393031"/>
            <a:ext cx="1063701" cy="1319771"/>
          </a:xfrm>
          <a:prstGeom prst="upArrow">
            <a:avLst/>
          </a:prstGeom>
          <a:gradFill flip="none" rotWithShape="1">
            <a:gsLst>
              <a:gs pos="1000">
                <a:schemeClr val="accent1">
                  <a:tint val="98000"/>
                  <a:hueMod val="94000"/>
                  <a:satMod val="130000"/>
                  <a:lumMod val="128000"/>
                </a:schemeClr>
              </a:gs>
              <a:gs pos="100000">
                <a:schemeClr val="accent1">
                  <a:shade val="94000"/>
                  <a:lumMod val="88000"/>
                </a:schemeClr>
              </a:gs>
            </a:gsLst>
            <a:lin ang="5400000" scaled="0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07696" y="6521843"/>
            <a:ext cx="6899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623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1"/>
            <a:ext cx="12192000" cy="571499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</a:rPr>
              <a:t>POČET ZAHÁJENÝCH řízení o správním vyhoštění</a:t>
            </a:r>
            <a:endParaRPr lang="cs-CZ" sz="3200" dirty="0">
              <a:solidFill>
                <a:schemeClr val="bg1"/>
              </a:solidFill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6300904"/>
              </p:ext>
            </p:extLst>
          </p:nvPr>
        </p:nvGraphicFramePr>
        <p:xfrm>
          <a:off x="1072662" y="949793"/>
          <a:ext cx="10119946" cy="4886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71134" y="3393031"/>
            <a:ext cx="1271104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- 41 </a:t>
            </a:r>
          </a:p>
          <a:p>
            <a:pPr algn="ctr"/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- 8,5 %</a:t>
            </a:r>
            <a:endParaRPr lang="cs-CZ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892669" y="2130705"/>
            <a:ext cx="1125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471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4018085" y="5985164"/>
            <a:ext cx="5193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150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DN, Usmrcených, těžce a lehce zraněných PŘI DN PODLE dne v týdnu</a:t>
            </a:r>
            <a:b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102" y="3393104"/>
            <a:ext cx="501795" cy="38540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811" y="3393104"/>
            <a:ext cx="491815" cy="360000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34414" y="942480"/>
            <a:ext cx="700028" cy="612000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123" y="888480"/>
            <a:ext cx="465458" cy="360000"/>
          </a:xfrm>
          <a:prstGeom prst="rect">
            <a:avLst/>
          </a:prstGeom>
          <a:ln>
            <a:noFill/>
          </a:ln>
        </p:spPr>
      </p:pic>
      <p:graphicFrame>
        <p:nvGraphicFramePr>
          <p:cNvPr id="11" name="Graf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409143"/>
              </p:ext>
            </p:extLst>
          </p:nvPr>
        </p:nvGraphicFramePr>
        <p:xfrm>
          <a:off x="118345" y="1248480"/>
          <a:ext cx="4024800" cy="492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Graf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2780778"/>
              </p:ext>
            </p:extLst>
          </p:nvPr>
        </p:nvGraphicFramePr>
        <p:xfrm>
          <a:off x="6407519" y="842961"/>
          <a:ext cx="3589200" cy="26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Graf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374944"/>
              </p:ext>
            </p:extLst>
          </p:nvPr>
        </p:nvGraphicFramePr>
        <p:xfrm>
          <a:off x="4417920" y="3861640"/>
          <a:ext cx="3718800" cy="2726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Graf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6493602"/>
              </p:ext>
            </p:extLst>
          </p:nvPr>
        </p:nvGraphicFramePr>
        <p:xfrm>
          <a:off x="8383226" y="3687574"/>
          <a:ext cx="3718800" cy="2485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5" name="Obrázek 1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4307504" y="6587724"/>
            <a:ext cx="45115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</p:txBody>
      </p:sp>
    </p:spTree>
    <p:extLst>
      <p:ext uri="{BB962C8B-B14F-4D97-AF65-F5344CB8AC3E}">
        <p14:creationId xmlns:p14="http://schemas.microsoft.com/office/powerpoint/2010/main" val="65731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940777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</a:rPr>
              <a:t>POČET VYDANÝCH ROZHODNUTÍ o správním vyhoštění</a:t>
            </a:r>
            <a:endParaRPr lang="cs-CZ" sz="3200" dirty="0">
              <a:solidFill>
                <a:schemeClr val="bg1"/>
              </a:solidFill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9957542"/>
              </p:ext>
            </p:extLst>
          </p:nvPr>
        </p:nvGraphicFramePr>
        <p:xfrm>
          <a:off x="808892" y="1195754"/>
          <a:ext cx="10102361" cy="542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71134" y="3393031"/>
            <a:ext cx="1271104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+ 39 </a:t>
            </a:r>
          </a:p>
          <a:p>
            <a:pPr algn="ctr"/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+ 9,6 %</a:t>
            </a:r>
            <a:endParaRPr lang="cs-CZ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409093" y="1895284"/>
            <a:ext cx="7913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447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2977468" y="6468813"/>
            <a:ext cx="6189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127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1"/>
            <a:ext cx="12192000" cy="905608"/>
          </a:xfrm>
          <a:solidFill>
            <a:srgbClr val="002060"/>
          </a:solidFill>
        </p:spPr>
        <p:txBody>
          <a:bodyPr/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M</a:t>
            </a:r>
            <a:r>
              <a:rPr lang="cs-CZ" dirty="0" smtClean="0">
                <a:solidFill>
                  <a:schemeClr val="bg1"/>
                </a:solidFill>
              </a:rPr>
              <a:t>aření </a:t>
            </a:r>
            <a:r>
              <a:rPr lang="cs-CZ" dirty="0">
                <a:solidFill>
                  <a:schemeClr val="bg1"/>
                </a:solidFill>
              </a:rPr>
              <a:t>výkonu úředního rozhodnutí a vykázání</a:t>
            </a: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9028963"/>
              </p:ext>
            </p:extLst>
          </p:nvPr>
        </p:nvGraphicFramePr>
        <p:xfrm>
          <a:off x="931985" y="472844"/>
          <a:ext cx="11260014" cy="604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57238" y="3393031"/>
            <a:ext cx="1160585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+16</a:t>
            </a:r>
          </a:p>
          <a:p>
            <a:pPr algn="ctr"/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+ 133,3 </a:t>
            </a:r>
            <a:r>
              <a:rPr lang="cs-CZ" sz="1400" dirty="0">
                <a:solidFill>
                  <a:schemeClr val="bg2">
                    <a:lumMod val="75000"/>
                  </a:schemeClr>
                </a:solidFill>
              </a:rPr>
              <a:t>%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2857786" y="1712963"/>
            <a:ext cx="82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28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4572000" y="6521844"/>
            <a:ext cx="473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plk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13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888023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</a:rPr>
              <a:t>Padělání a pozměnění veřejné listiny</a:t>
            </a:r>
            <a:endParaRPr lang="cs-CZ" sz="3200" dirty="0">
              <a:solidFill>
                <a:schemeClr val="bg1"/>
              </a:solidFill>
            </a:endParaRP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145024"/>
              </p:ext>
            </p:extLst>
          </p:nvPr>
        </p:nvGraphicFramePr>
        <p:xfrm>
          <a:off x="826476" y="1573823"/>
          <a:ext cx="11069515" cy="4948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71134" y="3393031"/>
            <a:ext cx="1271104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+ 31</a:t>
            </a:r>
          </a:p>
          <a:p>
            <a:pPr algn="ctr"/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+ 155,0 </a:t>
            </a:r>
            <a:r>
              <a:rPr lang="cs-CZ" sz="1400" dirty="0">
                <a:solidFill>
                  <a:schemeClr val="bg2">
                    <a:lumMod val="75000"/>
                  </a:schemeClr>
                </a:solidFill>
              </a:rPr>
              <a:t>%</a:t>
            </a:r>
          </a:p>
        </p:txBody>
      </p:sp>
      <p:sp>
        <p:nvSpPr>
          <p:cNvPr id="16" name="Šipka nahoru 15"/>
          <p:cNvSpPr/>
          <p:nvPr/>
        </p:nvSpPr>
        <p:spPr bwMode="auto">
          <a:xfrm rot="10800000" flipV="1">
            <a:off x="8507418" y="2837467"/>
            <a:ext cx="1063715" cy="1078774"/>
          </a:xfrm>
          <a:prstGeom prst="upArrow">
            <a:avLst>
              <a:gd name="adj1" fmla="val 50000"/>
              <a:gd name="adj2" fmla="val 49173"/>
            </a:avLst>
          </a:prstGeom>
          <a:gradFill flip="none" rotWithShape="1">
            <a:gsLst>
              <a:gs pos="1000">
                <a:schemeClr val="accent1">
                  <a:tint val="98000"/>
                  <a:hueMod val="94000"/>
                  <a:satMod val="130000"/>
                  <a:lumMod val="128000"/>
                </a:schemeClr>
              </a:gs>
              <a:gs pos="100000">
                <a:schemeClr val="accent1">
                  <a:shade val="94000"/>
                  <a:lumMod val="88000"/>
                </a:schemeClr>
              </a:gs>
            </a:gsLst>
            <a:lin ang="5400000" scaled="0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646485" y="1914137"/>
            <a:ext cx="958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51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4745812" y="6589726"/>
            <a:ext cx="439063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416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896815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sz="3200" dirty="0">
                <a:solidFill>
                  <a:schemeClr val="bg1"/>
                </a:solidFill>
              </a:rPr>
              <a:t>Z</a:t>
            </a:r>
            <a:r>
              <a:rPr lang="cs-CZ" sz="3200" dirty="0" smtClean="0">
                <a:solidFill>
                  <a:schemeClr val="bg1"/>
                </a:solidFill>
              </a:rPr>
              <a:t>áchyt </a:t>
            </a:r>
            <a:r>
              <a:rPr lang="cs-CZ" sz="3200" dirty="0">
                <a:solidFill>
                  <a:schemeClr val="bg1"/>
                </a:solidFill>
              </a:rPr>
              <a:t>neregulérních dokladů</a:t>
            </a:r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785823"/>
              </p:ext>
            </p:extLst>
          </p:nvPr>
        </p:nvGraphicFramePr>
        <p:xfrm>
          <a:off x="1395168" y="1600200"/>
          <a:ext cx="8392783" cy="4936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ovéPole 2"/>
          <p:cNvSpPr txBox="1"/>
          <p:nvPr/>
        </p:nvSpPr>
        <p:spPr>
          <a:xfrm>
            <a:off x="9571134" y="3393031"/>
            <a:ext cx="1271104" cy="523210"/>
          </a:xfrm>
          <a:prstGeom prst="rect">
            <a:avLst/>
          </a:prstGeom>
          <a:solidFill>
            <a:schemeClr val="tx1"/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bg2">
                    <a:lumMod val="75000"/>
                  </a:schemeClr>
                </a:solidFill>
              </a:rPr>
              <a:t>+ 62</a:t>
            </a:r>
          </a:p>
          <a:p>
            <a:pPr algn="ctr"/>
            <a:r>
              <a:rPr lang="cs-CZ" sz="1400" dirty="0" smtClean="0">
                <a:solidFill>
                  <a:schemeClr val="bg2">
                    <a:lumMod val="75000"/>
                  </a:schemeClr>
                </a:solidFill>
              </a:rPr>
              <a:t>+ 238,5 </a:t>
            </a:r>
            <a:r>
              <a:rPr lang="cs-CZ" sz="1400" dirty="0">
                <a:solidFill>
                  <a:schemeClr val="bg2">
                    <a:lumMod val="75000"/>
                  </a:schemeClr>
                </a:solidFill>
              </a:rPr>
              <a:t>%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2709717" y="2394886"/>
            <a:ext cx="82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88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3967438" y="6536240"/>
            <a:ext cx="472314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693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6898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</a:rPr>
              <a:t>Priority vnější služby na rok 2024</a:t>
            </a:r>
            <a:endParaRPr lang="cs-CZ" sz="3200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458506"/>
            <a:ext cx="10515600" cy="4718457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  <a:defRPr/>
            </a:pPr>
            <a:r>
              <a:rPr lang="cs-CZ" altLang="cs-CZ" sz="2000" b="1" dirty="0" smtClean="0">
                <a:solidFill>
                  <a:srgbClr val="00B050"/>
                </a:solidFill>
                <a:latin typeface="Arial"/>
              </a:rPr>
              <a:t>RYCHLOST</a:t>
            </a:r>
          </a:p>
          <a:p>
            <a:pPr marL="0" lvl="0" indent="0" algn="just">
              <a:buNone/>
              <a:defRPr/>
            </a:pPr>
            <a:r>
              <a:rPr lang="cs-CZ" altLang="cs-CZ" sz="2000" dirty="0" smtClean="0">
                <a:latin typeface="Arial"/>
              </a:rPr>
              <a:t>kontrola </a:t>
            </a:r>
            <a:r>
              <a:rPr lang="cs-CZ" altLang="cs-CZ" sz="2000" dirty="0">
                <a:latin typeface="Arial"/>
              </a:rPr>
              <a:t>zákazu porušování nejvyšší dovolené rychlosti v silničního </a:t>
            </a:r>
            <a:r>
              <a:rPr lang="cs-CZ" altLang="cs-CZ" sz="2000" dirty="0" smtClean="0">
                <a:latin typeface="Arial"/>
              </a:rPr>
              <a:t>provozu</a:t>
            </a:r>
          </a:p>
          <a:p>
            <a:pPr marL="0" lvl="0" indent="0" algn="just">
              <a:buNone/>
              <a:defRPr/>
            </a:pPr>
            <a:r>
              <a:rPr lang="cs-CZ" altLang="cs-CZ" sz="2000" b="1" dirty="0" smtClean="0">
                <a:solidFill>
                  <a:srgbClr val="00B050"/>
                </a:solidFill>
                <a:latin typeface="Arial"/>
              </a:rPr>
              <a:t>ALKOHOL A JINÉ NÁVYKOVÉ LÁTKY</a:t>
            </a:r>
          </a:p>
          <a:p>
            <a:pPr marL="0" lvl="0" indent="0" algn="just">
              <a:buNone/>
              <a:defRPr/>
            </a:pPr>
            <a:r>
              <a:rPr lang="cs-CZ" altLang="cs-CZ" sz="2000" dirty="0" smtClean="0">
                <a:latin typeface="Arial"/>
              </a:rPr>
              <a:t>Kontrola zákazu požívání alkoholu a JNL řidiči</a:t>
            </a:r>
          </a:p>
          <a:p>
            <a:pPr marL="0" lvl="0" indent="0" algn="just">
              <a:buNone/>
              <a:defRPr/>
            </a:pPr>
            <a:r>
              <a:rPr lang="cs-CZ" altLang="cs-CZ" sz="2000" b="1" dirty="0" smtClean="0">
                <a:solidFill>
                  <a:srgbClr val="00B050"/>
                </a:solidFill>
                <a:latin typeface="Arial"/>
              </a:rPr>
              <a:t>NEMOTORIZOVANÍ  ÚČASTNÍCI SILNIČNÍHO PROVOZU</a:t>
            </a:r>
          </a:p>
          <a:p>
            <a:pPr marL="0" lvl="0" indent="0" algn="just">
              <a:buNone/>
              <a:defRPr/>
            </a:pPr>
            <a:r>
              <a:rPr lang="cs-CZ" altLang="cs-CZ" sz="2000" dirty="0" smtClean="0">
                <a:latin typeface="Arial"/>
              </a:rPr>
              <a:t>Kontrola chování chodců a cyklistů v silničním provozu, preventivní akce</a:t>
            </a:r>
          </a:p>
          <a:p>
            <a:pPr marL="0" indent="0">
              <a:buNone/>
              <a:defRPr/>
            </a:pPr>
            <a:r>
              <a:rPr lang="cs-CZ" altLang="cs-CZ" sz="2400" b="1" dirty="0" smtClean="0">
                <a:solidFill>
                  <a:srgbClr val="00B050"/>
                </a:solidFill>
              </a:rPr>
              <a:t>ZEFEKTIVNĚNÍ  ČINNOSTI  PRVOSLEDOVÝCH  HLÍDEK</a:t>
            </a:r>
          </a:p>
          <a:p>
            <a:pPr marL="0" indent="0">
              <a:buNone/>
              <a:defRPr/>
            </a:pPr>
            <a:r>
              <a:rPr lang="cs-CZ" altLang="cs-CZ" sz="2400" b="1" dirty="0" smtClean="0"/>
              <a:t>Oblast </a:t>
            </a:r>
            <a:r>
              <a:rPr lang="cs-CZ" altLang="cs-CZ" sz="2400" b="1" dirty="0"/>
              <a:t>výcviku – rozšíření výcvikového programu oproti běžným policistům v oblasti </a:t>
            </a:r>
            <a:r>
              <a:rPr lang="cs-CZ" altLang="cs-CZ" sz="2400" b="1" dirty="0" smtClean="0"/>
              <a:t>taktické přípravy</a:t>
            </a:r>
            <a:r>
              <a:rPr lang="cs-CZ" altLang="cs-CZ" sz="2400" b="1" dirty="0"/>
              <a:t>, střelecké a zdravotní </a:t>
            </a:r>
            <a:r>
              <a:rPr lang="cs-CZ" altLang="cs-CZ" sz="2400" b="1" dirty="0" smtClean="0"/>
              <a:t>přípravy</a:t>
            </a:r>
          </a:p>
          <a:p>
            <a:pPr marL="0" indent="0">
              <a:buNone/>
              <a:defRPr/>
            </a:pPr>
            <a:r>
              <a:rPr lang="cs-CZ" altLang="cs-CZ" sz="2400" b="1" dirty="0" smtClean="0"/>
              <a:t>Oblast </a:t>
            </a:r>
            <a:r>
              <a:rPr lang="cs-CZ" altLang="cs-CZ" sz="2400" b="1" dirty="0"/>
              <a:t>zabezpečení materiálem - vozidla a zbraně skupinového vyzbrojení (MP5, G36), </a:t>
            </a:r>
            <a:r>
              <a:rPr lang="cs-CZ" altLang="cs-CZ" sz="2400" b="1" dirty="0" err="1"/>
              <a:t>taser</a:t>
            </a:r>
            <a:r>
              <a:rPr lang="cs-CZ" altLang="cs-CZ" sz="2400" b="1" dirty="0"/>
              <a:t>, rozšířená </a:t>
            </a:r>
            <a:r>
              <a:rPr lang="cs-CZ" altLang="cs-CZ" sz="2400" b="1" dirty="0" smtClean="0"/>
              <a:t>balistická ochrana</a:t>
            </a:r>
            <a:endParaRPr lang="cs-CZ" altLang="cs-CZ" sz="2400" b="1" dirty="0"/>
          </a:p>
          <a:p>
            <a:pPr marL="0" indent="0">
              <a:buNone/>
              <a:defRPr/>
            </a:pPr>
            <a:r>
              <a:rPr lang="cs-CZ" altLang="cs-CZ" sz="2400" b="1" dirty="0" smtClean="0"/>
              <a:t>Oblast organizační</a:t>
            </a:r>
            <a:endParaRPr lang="cs-CZ" altLang="cs-CZ" sz="2400" b="1" dirty="0"/>
          </a:p>
          <a:p>
            <a:pPr marL="0" indent="0">
              <a:buNone/>
              <a:defRPr/>
            </a:pPr>
            <a:r>
              <a:rPr lang="cs-CZ" altLang="cs-CZ" sz="2400" b="1" dirty="0" smtClean="0">
                <a:solidFill>
                  <a:srgbClr val="00B050"/>
                </a:solidFill>
              </a:rPr>
              <a:t>ROZVOJ PROJEKTU VELITEL POLICIE     </a:t>
            </a:r>
            <a:endParaRPr lang="cs-CZ" altLang="cs-CZ" sz="2400" b="1" dirty="0">
              <a:solidFill>
                <a:srgbClr val="00B050"/>
              </a:solidFill>
              <a:latin typeface="Arial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4171478" y="6216546"/>
            <a:ext cx="409590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plk.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7970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72890" y="5441374"/>
            <a:ext cx="1086075" cy="11805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TextovéPole 4"/>
          <p:cNvSpPr txBox="1"/>
          <p:nvPr/>
        </p:nvSpPr>
        <p:spPr>
          <a:xfrm>
            <a:off x="-1349829" y="5099538"/>
            <a:ext cx="133777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altLang="cs-CZ" sz="2400" b="1" dirty="0">
                <a:solidFill>
                  <a:schemeClr val="bg1"/>
                </a:solidFill>
              </a:rPr>
              <a:t>Děkuji za pozornost</a:t>
            </a:r>
            <a:br>
              <a:rPr lang="cs-CZ" altLang="cs-CZ" sz="2400" b="1" dirty="0">
                <a:solidFill>
                  <a:schemeClr val="bg1"/>
                </a:solidFill>
              </a:rPr>
            </a:br>
            <a:r>
              <a:rPr lang="cs-CZ" altLang="cs-CZ" sz="2400" b="1" dirty="0">
                <a:solidFill>
                  <a:schemeClr val="bg1"/>
                </a:solidFill>
              </a:rPr>
              <a:t/>
            </a:r>
            <a:br>
              <a:rPr lang="cs-CZ" altLang="cs-CZ" sz="2400" b="1" dirty="0">
                <a:solidFill>
                  <a:schemeClr val="bg1"/>
                </a:solidFill>
              </a:rPr>
            </a:br>
            <a:r>
              <a:rPr lang="cs-CZ" altLang="cs-CZ" sz="2400" b="1" dirty="0" smtClean="0">
                <a:solidFill>
                  <a:schemeClr val="bg1"/>
                </a:solidFill>
              </a:rPr>
              <a:t>plk. Mgr. René PETÁK</a:t>
            </a:r>
            <a:r>
              <a:rPr lang="cs-CZ" altLang="cs-CZ" sz="2400" b="1" dirty="0">
                <a:solidFill>
                  <a:schemeClr val="bg1"/>
                </a:solidFill>
              </a:rPr>
              <a:t/>
            </a:r>
            <a:br>
              <a:rPr lang="cs-CZ" altLang="cs-CZ" sz="2400" b="1" dirty="0">
                <a:solidFill>
                  <a:schemeClr val="bg1"/>
                </a:solidFill>
              </a:rPr>
            </a:br>
            <a:r>
              <a:rPr lang="cs-CZ" altLang="cs-CZ" sz="2400" b="1" dirty="0">
                <a:solidFill>
                  <a:schemeClr val="bg1"/>
                </a:solidFill>
              </a:rPr>
              <a:t>náměstek ředitele pro vnější službu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201491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NEHOD v obci, mimo obec a na žel. přejezdu v roce 2022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D9CF77-4358-4062-B612-D189C1676377}" type="datetime1">
              <a:rPr kumimoji="0" lang="cs-CZ" altLang="cs-CZ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cs-CZ" altLang="cs-CZ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5" name="Graf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19245"/>
              </p:ext>
            </p:extLst>
          </p:nvPr>
        </p:nvGraphicFramePr>
        <p:xfrm>
          <a:off x="131712" y="1227622"/>
          <a:ext cx="5886773" cy="52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431" y="1967201"/>
            <a:ext cx="609621" cy="3600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981" y="1967201"/>
            <a:ext cx="610475" cy="360000"/>
          </a:xfrm>
          <a:prstGeom prst="rect">
            <a:avLst/>
          </a:prstGeom>
        </p:spPr>
      </p:pic>
      <p:sp>
        <p:nvSpPr>
          <p:cNvPr id="6" name="Šipka dolů 5"/>
          <p:cNvSpPr/>
          <p:nvPr/>
        </p:nvSpPr>
        <p:spPr>
          <a:xfrm>
            <a:off x="4661462" y="3353747"/>
            <a:ext cx="183600" cy="360000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lů 8"/>
          <p:cNvSpPr>
            <a:spLocks noChangeAspect="1"/>
          </p:cNvSpPr>
          <p:nvPr/>
        </p:nvSpPr>
        <p:spPr>
          <a:xfrm flipV="1">
            <a:off x="3676063" y="2455852"/>
            <a:ext cx="184743" cy="360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1"/>
          <p:cNvSpPr txBox="1"/>
          <p:nvPr/>
        </p:nvSpPr>
        <p:spPr>
          <a:xfrm>
            <a:off x="3277646" y="2466296"/>
            <a:ext cx="512854" cy="2708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225</a:t>
            </a:r>
            <a:endParaRPr lang="cs-CZ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Šestiúhelník 11"/>
          <p:cNvSpPr>
            <a:spLocks noChangeAspect="1"/>
          </p:cNvSpPr>
          <p:nvPr/>
        </p:nvSpPr>
        <p:spPr>
          <a:xfrm>
            <a:off x="9213832" y="3642432"/>
            <a:ext cx="1372321" cy="1229913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744" y="1158669"/>
            <a:ext cx="1099246" cy="619200"/>
          </a:xfrm>
          <a:prstGeom prst="rect">
            <a:avLst/>
          </a:prstGeom>
          <a:noFill/>
        </p:spPr>
      </p:pic>
      <p:sp>
        <p:nvSpPr>
          <p:cNvPr id="14" name="Šestiúhelník 13"/>
          <p:cNvSpPr/>
          <p:nvPr/>
        </p:nvSpPr>
        <p:spPr>
          <a:xfrm>
            <a:off x="7610674" y="2466296"/>
            <a:ext cx="1998483" cy="1791093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8435027" y="30742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94</a:t>
            </a:r>
            <a:endParaRPr lang="cs-CZ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Šestiúhelník 15"/>
          <p:cNvSpPr>
            <a:spLocks noChangeAspect="1"/>
          </p:cNvSpPr>
          <p:nvPr/>
        </p:nvSpPr>
        <p:spPr>
          <a:xfrm>
            <a:off x="6628399" y="3642432"/>
            <a:ext cx="1372321" cy="1229913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7" name="Obrázek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7280" y="3676506"/>
            <a:ext cx="414564" cy="323116"/>
          </a:xfrm>
          <a:prstGeom prst="rect">
            <a:avLst/>
          </a:prstGeom>
        </p:spPr>
      </p:pic>
      <p:sp>
        <p:nvSpPr>
          <p:cNvPr id="18" name="Rovnoramenný trojúhelník 17"/>
          <p:cNvSpPr>
            <a:spLocks noChangeAspect="1"/>
          </p:cNvSpPr>
          <p:nvPr/>
        </p:nvSpPr>
        <p:spPr>
          <a:xfrm>
            <a:off x="6933782" y="3393638"/>
            <a:ext cx="740119" cy="20764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7172657" y="398832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0659" y="3675622"/>
            <a:ext cx="448617" cy="324000"/>
          </a:xfrm>
          <a:prstGeom prst="rect">
            <a:avLst/>
          </a:prstGeom>
        </p:spPr>
      </p:pic>
      <p:sp>
        <p:nvSpPr>
          <p:cNvPr id="21" name="TextovéPole 20"/>
          <p:cNvSpPr txBox="1"/>
          <p:nvPr/>
        </p:nvSpPr>
        <p:spPr>
          <a:xfrm>
            <a:off x="9770853" y="4026384"/>
            <a:ext cx="25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2" name="Šestiúhelník 21"/>
          <p:cNvSpPr>
            <a:spLocks noChangeAspect="1"/>
          </p:cNvSpPr>
          <p:nvPr/>
        </p:nvSpPr>
        <p:spPr>
          <a:xfrm>
            <a:off x="7899207" y="4692494"/>
            <a:ext cx="1372321" cy="1229913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3" name="Obrázek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7983" y="4734697"/>
            <a:ext cx="438585" cy="324000"/>
          </a:xfrm>
          <a:prstGeom prst="rect">
            <a:avLst/>
          </a:prstGeom>
        </p:spPr>
      </p:pic>
      <p:sp>
        <p:nvSpPr>
          <p:cNvPr id="24" name="TextovéPole 23"/>
          <p:cNvSpPr txBox="1"/>
          <p:nvPr/>
        </p:nvSpPr>
        <p:spPr>
          <a:xfrm>
            <a:off x="8369975" y="5058697"/>
            <a:ext cx="47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cs-CZ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Obrázek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02369" y="2507506"/>
            <a:ext cx="535316" cy="468000"/>
          </a:xfrm>
          <a:prstGeom prst="rect">
            <a:avLst/>
          </a:prstGeom>
        </p:spPr>
      </p:pic>
      <p:sp>
        <p:nvSpPr>
          <p:cNvPr id="26" name="TextovéPole 25"/>
          <p:cNvSpPr txBox="1"/>
          <p:nvPr/>
        </p:nvSpPr>
        <p:spPr>
          <a:xfrm>
            <a:off x="8485600" y="339416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cs-CZ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7192737" y="428209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8" name="Rovnoramenný trojúhelník 27"/>
          <p:cNvSpPr>
            <a:spLocks noChangeAspect="1"/>
          </p:cNvSpPr>
          <p:nvPr/>
        </p:nvSpPr>
        <p:spPr>
          <a:xfrm>
            <a:off x="8215309" y="4467512"/>
            <a:ext cx="740119" cy="20764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TextovéPole 28"/>
          <p:cNvSpPr txBox="1"/>
          <p:nvPr/>
        </p:nvSpPr>
        <p:spPr>
          <a:xfrm>
            <a:off x="8460652" y="5339913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cs-CZ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9757966" y="4293394"/>
            <a:ext cx="284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Rovnoramenný trojúhelník 30"/>
          <p:cNvSpPr>
            <a:spLocks noChangeAspect="1"/>
          </p:cNvSpPr>
          <p:nvPr/>
        </p:nvSpPr>
        <p:spPr>
          <a:xfrm>
            <a:off x="8072110" y="2147201"/>
            <a:ext cx="1026516" cy="2880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Rovnoramenný trojúhelník 31"/>
          <p:cNvSpPr>
            <a:spLocks noChangeAspect="1"/>
          </p:cNvSpPr>
          <p:nvPr/>
        </p:nvSpPr>
        <p:spPr>
          <a:xfrm>
            <a:off x="9529932" y="3393638"/>
            <a:ext cx="740119" cy="20764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3" name="Obrázek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4796" y="3047213"/>
            <a:ext cx="323321" cy="252000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1509072" y="3009852"/>
            <a:ext cx="442382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61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Obrázek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939" y="4155267"/>
            <a:ext cx="348925" cy="252000"/>
          </a:xfrm>
          <a:prstGeom prst="rect">
            <a:avLst/>
          </a:prstGeom>
        </p:spPr>
      </p:pic>
      <p:sp>
        <p:nvSpPr>
          <p:cNvPr id="38" name="Šipka dolů 37"/>
          <p:cNvSpPr>
            <a:spLocks noChangeAspect="1"/>
          </p:cNvSpPr>
          <p:nvPr/>
        </p:nvSpPr>
        <p:spPr>
          <a:xfrm flipV="1">
            <a:off x="1377430" y="4549560"/>
            <a:ext cx="147795" cy="288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TextovéPole 1"/>
          <p:cNvSpPr txBox="1"/>
          <p:nvPr/>
        </p:nvSpPr>
        <p:spPr>
          <a:xfrm>
            <a:off x="1458117" y="4556930"/>
            <a:ext cx="379392" cy="2708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cs-CZ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Obrázek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7952" y="5129809"/>
            <a:ext cx="341121" cy="252000"/>
          </a:xfrm>
          <a:prstGeom prst="rect">
            <a:avLst/>
          </a:prstGeom>
        </p:spPr>
      </p:pic>
      <p:sp>
        <p:nvSpPr>
          <p:cNvPr id="41" name="TextovéPole 1"/>
          <p:cNvSpPr txBox="1"/>
          <p:nvPr/>
        </p:nvSpPr>
        <p:spPr>
          <a:xfrm>
            <a:off x="2297678" y="5102575"/>
            <a:ext cx="618087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1 941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Šipka dolů 41"/>
          <p:cNvSpPr>
            <a:spLocks noChangeAspect="1"/>
          </p:cNvSpPr>
          <p:nvPr/>
        </p:nvSpPr>
        <p:spPr>
          <a:xfrm flipV="1">
            <a:off x="2429475" y="5469210"/>
            <a:ext cx="147795" cy="288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TextovéPole 1"/>
          <p:cNvSpPr txBox="1"/>
          <p:nvPr/>
        </p:nvSpPr>
        <p:spPr>
          <a:xfrm>
            <a:off x="2606721" y="5512224"/>
            <a:ext cx="493095" cy="2708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121</a:t>
            </a:r>
            <a:endParaRPr lang="cs-CZ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Obrázek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2772" y="3037085"/>
            <a:ext cx="323321" cy="252000"/>
          </a:xfrm>
          <a:prstGeom prst="rect">
            <a:avLst/>
          </a:prstGeom>
        </p:spPr>
      </p:pic>
      <p:sp>
        <p:nvSpPr>
          <p:cNvPr id="45" name="TextovéPole 44"/>
          <p:cNvSpPr txBox="1"/>
          <p:nvPr/>
        </p:nvSpPr>
        <p:spPr>
          <a:xfrm>
            <a:off x="4265975" y="3019979"/>
            <a:ext cx="442382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ovéPole 1"/>
          <p:cNvSpPr txBox="1"/>
          <p:nvPr/>
        </p:nvSpPr>
        <p:spPr>
          <a:xfrm>
            <a:off x="4317864" y="3393638"/>
            <a:ext cx="377692" cy="2708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cs-CZ" sz="12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Obrázek 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7058" y="4150981"/>
            <a:ext cx="348925" cy="252000"/>
          </a:xfrm>
          <a:prstGeom prst="rect">
            <a:avLst/>
          </a:prstGeom>
        </p:spPr>
      </p:pic>
      <p:sp>
        <p:nvSpPr>
          <p:cNvPr id="49" name="TextovéPole 48"/>
          <p:cNvSpPr txBox="1"/>
          <p:nvPr/>
        </p:nvSpPr>
        <p:spPr>
          <a:xfrm>
            <a:off x="4262121" y="4140815"/>
            <a:ext cx="433435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ovéPole 1"/>
          <p:cNvSpPr txBox="1"/>
          <p:nvPr/>
        </p:nvSpPr>
        <p:spPr>
          <a:xfrm>
            <a:off x="4220721" y="4507799"/>
            <a:ext cx="422255" cy="2708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-12</a:t>
            </a:r>
            <a:endParaRPr lang="cs-CZ" sz="12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Obrázek 5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6003" y="5129809"/>
            <a:ext cx="341121" cy="252000"/>
          </a:xfrm>
          <a:prstGeom prst="rect">
            <a:avLst/>
          </a:prstGeom>
        </p:spPr>
      </p:pic>
      <p:sp>
        <p:nvSpPr>
          <p:cNvPr id="53" name="TextovéPole 1"/>
          <p:cNvSpPr txBox="1"/>
          <p:nvPr/>
        </p:nvSpPr>
        <p:spPr>
          <a:xfrm>
            <a:off x="3470586" y="5120421"/>
            <a:ext cx="618087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cs-CZ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1 283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ovéPole 1"/>
          <p:cNvSpPr txBox="1"/>
          <p:nvPr/>
        </p:nvSpPr>
        <p:spPr>
          <a:xfrm>
            <a:off x="3653987" y="5436235"/>
            <a:ext cx="493095" cy="2708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cs-CZ" sz="1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Šipka dolů 55"/>
          <p:cNvSpPr>
            <a:spLocks noChangeAspect="1"/>
          </p:cNvSpPr>
          <p:nvPr/>
        </p:nvSpPr>
        <p:spPr>
          <a:xfrm flipV="1">
            <a:off x="2296808" y="2334503"/>
            <a:ext cx="184743" cy="360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Šipka dolů 56"/>
          <p:cNvSpPr>
            <a:spLocks noChangeAspect="1"/>
          </p:cNvSpPr>
          <p:nvPr/>
        </p:nvSpPr>
        <p:spPr>
          <a:xfrm flipV="1">
            <a:off x="1444615" y="3341941"/>
            <a:ext cx="184743" cy="36000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Šipka dolů 57"/>
          <p:cNvSpPr/>
          <p:nvPr/>
        </p:nvSpPr>
        <p:spPr>
          <a:xfrm>
            <a:off x="3601462" y="5459279"/>
            <a:ext cx="183600" cy="360000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4" name="Obrázek 53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7" name="TextovéPole 6"/>
          <p:cNvSpPr txBox="1"/>
          <p:nvPr/>
        </p:nvSpPr>
        <p:spPr>
          <a:xfrm>
            <a:off x="3099816" y="6582169"/>
            <a:ext cx="5385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</p:txBody>
      </p:sp>
    </p:spTree>
    <p:extLst>
      <p:ext uri="{BB962C8B-B14F-4D97-AF65-F5344CB8AC3E}">
        <p14:creationId xmlns:p14="http://schemas.microsoft.com/office/powerpoint/2010/main" val="302452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DN, těžce a lehce zraněných PŘI DN v roce 202</a:t>
            </a:r>
            <a:r>
              <a:rPr lang="en-US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D9CF77-4358-4062-B612-D189C1676377}" type="datetime1">
              <a:rPr kumimoji="0" lang="cs-CZ" altLang="cs-CZ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cs-CZ" altLang="cs-CZ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720457" y="1508728"/>
            <a:ext cx="44519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 usmrcených došlo k nárůstu o 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TZ nárůst o 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LZ nárůst o 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119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nejvíce usmrcení došlo na </a:t>
            </a:r>
            <a:r>
              <a:rPr lang="cs-CZ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Kladno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největší nárůst byl taktéž na </a:t>
            </a:r>
            <a:r>
              <a:rPr lang="cs-CZ" sz="1400" b="1" dirty="0" smtClean="0">
                <a:solidFill>
                  <a:srgbClr val="F4B1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Kladno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největší pokles byl na </a:t>
            </a:r>
            <a:r>
              <a:rPr lang="cs-CZ" sz="1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Mělník a Mladá Boleslav shodně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-4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cs-CZ" sz="14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cs-CZ" sz="1400" b="1" dirty="0" smtClean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nejvíce TZ došlo na </a:t>
            </a:r>
            <a:r>
              <a:rPr lang="cs-CZ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Mladá Boleslav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(40), k největšímu nárůstu došlo na ÚO Praha venkov – VÝCHOD (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cs-CZ" sz="14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cs-CZ" sz="1400" b="1" dirty="0" smtClean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lehce zraněných osob bylo nejvíce na </a:t>
            </a:r>
            <a:r>
              <a:rPr lang="cs-CZ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Mladá </a:t>
            </a:r>
            <a:r>
              <a:rPr lang="cs-CZ" sz="14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cs-CZ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oleslav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355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největší nárůst zaznamenal </a:t>
            </a:r>
            <a:r>
              <a:rPr lang="cs-CZ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ÚO Kolín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cs-CZ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r>
              <a:rPr lang="cs-CZ" sz="1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sz="14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Obrázek 20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564" y="3795359"/>
            <a:ext cx="802872" cy="576000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070" y="5281475"/>
            <a:ext cx="786904" cy="576000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701" y="1930629"/>
            <a:ext cx="833643" cy="644765"/>
          </a:xfrm>
          <a:prstGeom prst="rect">
            <a:avLst/>
          </a:prstGeom>
          <a:ln>
            <a:noFill/>
          </a:ln>
        </p:spPr>
      </p:pic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8122781"/>
              </p:ext>
            </p:extLst>
          </p:nvPr>
        </p:nvGraphicFramePr>
        <p:xfrm>
          <a:off x="291547" y="1244350"/>
          <a:ext cx="4572000" cy="51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0" name="Obrázek 9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801183" y="6279888"/>
            <a:ext cx="4360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12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af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493493"/>
              </p:ext>
            </p:extLst>
          </p:nvPr>
        </p:nvGraphicFramePr>
        <p:xfrm>
          <a:off x="125896" y="1315500"/>
          <a:ext cx="7550478" cy="5100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Usmrcených PŘI DN PODLE DRUHU KOMUNIKACE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D9CF77-4358-4062-B612-D189C1676377}" type="datetime1">
              <a:rPr kumimoji="0" lang="cs-CZ" altLang="cs-CZ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cs-CZ" altLang="cs-CZ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40992070"/>
              </p:ext>
            </p:extLst>
          </p:nvPr>
        </p:nvGraphicFramePr>
        <p:xfrm>
          <a:off x="7397496" y="2863355"/>
          <a:ext cx="1719072" cy="1152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9272016" y="2987859"/>
            <a:ext cx="2788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největší nárůstu došlo na silnicích I. a II. tříd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754724479"/>
              </p:ext>
            </p:extLst>
          </p:nvPr>
        </p:nvGraphicFramePr>
        <p:xfrm>
          <a:off x="7397496" y="1281782"/>
          <a:ext cx="1719072" cy="1152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9272016" y="1406286"/>
            <a:ext cx="2788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Nejvíc účastníků DN zemřelo na silnicích I.  a II. tříd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085498300"/>
              </p:ext>
            </p:extLst>
          </p:nvPr>
        </p:nvGraphicFramePr>
        <p:xfrm>
          <a:off x="7397496" y="4645540"/>
          <a:ext cx="1719072" cy="1152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4" name="TextovéPole 13"/>
          <p:cNvSpPr txBox="1"/>
          <p:nvPr/>
        </p:nvSpPr>
        <p:spPr>
          <a:xfrm>
            <a:off x="9272016" y="4898060"/>
            <a:ext cx="2788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největšímu poklesu  došlo na silnicích III. tříd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07600" y="6015692"/>
            <a:ext cx="470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sz="14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jednomu usmrcení při DN došlo na účelové komunikaci</a:t>
            </a:r>
            <a:endParaRPr lang="cs-CZ" sz="1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1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89" y="959399"/>
            <a:ext cx="833643" cy="644765"/>
          </a:xfrm>
          <a:prstGeom prst="rect">
            <a:avLst/>
          </a:prstGeom>
          <a:ln>
            <a:noFill/>
          </a:ln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3548968" y="6249581"/>
            <a:ext cx="509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</p:txBody>
      </p:sp>
    </p:spTree>
    <p:extLst>
      <p:ext uri="{BB962C8B-B14F-4D97-AF65-F5344CB8AC3E}">
        <p14:creationId xmlns:p14="http://schemas.microsoft.com/office/powerpoint/2010/main" val="376176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těžce a lehce zraněných PŘI DN PODLE DRUHU KOMUNIKACE v roce 2023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93416" y="5662252"/>
            <a:ext cx="4824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 největší nárůstu těžce zraněních došlo na silnicích I. tříd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sz="1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 těžce zraněných došlo k poklesu na silnicích </a:t>
            </a:r>
            <a:r>
              <a:rPr lang="cs-CZ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II., III. tříd a MK</a:t>
            </a:r>
            <a:endParaRPr lang="cs-CZ" sz="1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cs-CZ" sz="1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600173" y="5741885"/>
            <a:ext cx="48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rgbClr val="4BC7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Nejvíce k lehkým zraněním docházelo na silnicích II. tříd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s-CZ" sz="1400" b="1" dirty="0" smtClean="0">
                <a:solidFill>
                  <a:srgbClr val="4BC7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Největší nárůst byl na dálnicích</a:t>
            </a:r>
            <a:endParaRPr lang="cs-CZ" sz="1400" b="1" dirty="0">
              <a:solidFill>
                <a:srgbClr val="4BC7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4084336477"/>
              </p:ext>
            </p:extLst>
          </p:nvPr>
        </p:nvGraphicFramePr>
        <p:xfrm>
          <a:off x="8346173" y="4671765"/>
          <a:ext cx="1332000" cy="4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04" y="887976"/>
            <a:ext cx="652335" cy="4680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357" y="887976"/>
            <a:ext cx="639361" cy="46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646857893"/>
              </p:ext>
            </p:extLst>
          </p:nvPr>
        </p:nvGraphicFramePr>
        <p:xfrm>
          <a:off x="2233932" y="4609477"/>
          <a:ext cx="1332000" cy="4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1322832" y="937310"/>
            <a:ext cx="61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281</a:t>
            </a:r>
            <a:endParaRPr lang="cs-CZ" b="1" dirty="0">
              <a:solidFill>
                <a:srgbClr val="00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Šipka nahoru 8"/>
          <p:cNvSpPr/>
          <p:nvPr/>
        </p:nvSpPr>
        <p:spPr>
          <a:xfrm>
            <a:off x="2101800" y="926401"/>
            <a:ext cx="216000" cy="36000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2317800" y="921735"/>
            <a:ext cx="507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0282381" y="982190"/>
            <a:ext cx="95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3 224</a:t>
            </a:r>
            <a:endParaRPr lang="cs-CZ" b="1" dirty="0">
              <a:solidFill>
                <a:srgbClr val="00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Šipka nahoru 19"/>
          <p:cNvSpPr/>
          <p:nvPr/>
        </p:nvSpPr>
        <p:spPr>
          <a:xfrm>
            <a:off x="9787772" y="946642"/>
            <a:ext cx="216000" cy="36000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TextovéPole 20"/>
          <p:cNvSpPr txBox="1"/>
          <p:nvPr/>
        </p:nvSpPr>
        <p:spPr>
          <a:xfrm>
            <a:off x="9148411" y="982190"/>
            <a:ext cx="67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119</a:t>
            </a:r>
            <a:endParaRPr lang="cs-CZ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Graf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1133132"/>
              </p:ext>
            </p:extLst>
          </p:nvPr>
        </p:nvGraphicFramePr>
        <p:xfrm>
          <a:off x="534732" y="1360642"/>
          <a:ext cx="47304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23" name="Graf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016721"/>
              </p:ext>
            </p:extLst>
          </p:nvPr>
        </p:nvGraphicFramePr>
        <p:xfrm>
          <a:off x="6646973" y="1342190"/>
          <a:ext cx="47304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pic>
        <p:nvPicPr>
          <p:cNvPr id="19" name="Obrázek 18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TextovéPole 1"/>
          <p:cNvSpPr txBox="1"/>
          <p:nvPr/>
        </p:nvSpPr>
        <p:spPr>
          <a:xfrm>
            <a:off x="3446003" y="6480549"/>
            <a:ext cx="4352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</a:t>
            </a:r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878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908"/>
            <a:ext cx="12192000" cy="807186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cs-CZ" altLang="cs-CZ" sz="20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dopravních nehod, usmrcených a těžce zraněných osob v čase</a:t>
            </a:r>
            <a:endParaRPr lang="cs-CZ" altLang="cs-CZ" sz="20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86942" y="1559010"/>
            <a:ext cx="1018120" cy="890093"/>
          </a:xfrm>
          <a:prstGeom prst="rect">
            <a:avLst/>
          </a:prstGeom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80" y="3206835"/>
            <a:ext cx="833643" cy="644765"/>
          </a:xfrm>
          <a:prstGeom prst="rect">
            <a:avLst/>
          </a:prstGeom>
          <a:ln>
            <a:noFill/>
          </a:ln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984" y="5042612"/>
            <a:ext cx="769839" cy="555324"/>
          </a:xfrm>
          <a:prstGeom prst="rect">
            <a:avLst/>
          </a:prstGeom>
          <a:ln>
            <a:noFill/>
          </a:ln>
        </p:spPr>
      </p:pic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688554"/>
              </p:ext>
            </p:extLst>
          </p:nvPr>
        </p:nvGraphicFramePr>
        <p:xfrm>
          <a:off x="2485715" y="739103"/>
          <a:ext cx="91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Graf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6754691"/>
              </p:ext>
            </p:extLst>
          </p:nvPr>
        </p:nvGraphicFramePr>
        <p:xfrm>
          <a:off x="2485715" y="2449103"/>
          <a:ext cx="91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Graf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126517"/>
              </p:ext>
            </p:extLst>
          </p:nvPr>
        </p:nvGraphicFramePr>
        <p:xfrm>
          <a:off x="2485715" y="4312910"/>
          <a:ext cx="91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2" name="Obrázek 11">
            <a:extLst>
              <a:ext uri="{FF2B5EF4-FFF2-40B4-BE49-F238E27FC236}">
                <a16:creationId xmlns:a16="http://schemas.microsoft.com/office/drawing/2014/main" id="{758A1A98-10C7-4972-ACA8-B467847C92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1537254" y="6216546"/>
            <a:ext cx="427526" cy="464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" name="TextovéPole 2"/>
          <p:cNvSpPr txBox="1"/>
          <p:nvPr/>
        </p:nvSpPr>
        <p:spPr>
          <a:xfrm>
            <a:off x="3695385" y="6431028"/>
            <a:ext cx="461734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plk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 Mgr. René Peták - prezentace NŘ VS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332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5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6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6910</TotalTime>
  <Words>2153</Words>
  <Application>Microsoft Office PowerPoint</Application>
  <PresentationFormat>Širokoúhlá obrazovka</PresentationFormat>
  <Paragraphs>697</Paragraphs>
  <Slides>45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45</vt:i4>
      </vt:variant>
    </vt:vector>
  </HeadingPairs>
  <TitlesOfParts>
    <vt:vector size="51" baseType="lpstr">
      <vt:lpstr>Arial</vt:lpstr>
      <vt:lpstr>Arial Black</vt:lpstr>
      <vt:lpstr>Calibri</vt:lpstr>
      <vt:lpstr>Calibri Light</vt:lpstr>
      <vt:lpstr>Wingdings</vt:lpstr>
      <vt:lpstr>Motiv Office</vt:lpstr>
      <vt:lpstr>Prezentace aplikace PowerPoint</vt:lpstr>
      <vt:lpstr>POČET DN na území Stč. kraje v roce 2023</vt:lpstr>
      <vt:lpstr>POČET NEHOD PODLE DRUHU KOMUNIKACE (bez účelových komunikací) v roce 2023</vt:lpstr>
      <vt:lpstr>POČET DN, Usmrcených, těžce a lehce zraněných PŘI DN PODLE dne v týdnu v roce 2023</vt:lpstr>
      <vt:lpstr>POČET NEHOD v obci, mimo obec a na žel. přejezdu v roce 2022</vt:lpstr>
      <vt:lpstr>POČET DN, těžce a lehce zraněných PŘI DN v roce 2023</vt:lpstr>
      <vt:lpstr>POČET Usmrcených PŘI DN PODLE DRUHU KOMUNIKACE v roce 2023</vt:lpstr>
      <vt:lpstr>POČET těžce a lehce zraněných PŘI DN PODLE DRUHU KOMUNIKACE v roce 2023</vt:lpstr>
      <vt:lpstr>Počet dopravních nehod, usmrcených a těžce zraněných osob v čase</vt:lpstr>
      <vt:lpstr>Škoda vzniklá při dopravních nehodách v roce 2023</vt:lpstr>
      <vt:lpstr>Hlavní Příčiny DN v roce 2023</vt:lpstr>
      <vt:lpstr>Hlavní Příčiny DN na dálnicích v roce 2023</vt:lpstr>
      <vt:lpstr>Dopravní nehody podle zavinění v roce 2023</vt:lpstr>
      <vt:lpstr>Dopravní nehody s účastí chodce v roce 2023</vt:lpstr>
      <vt:lpstr>Dopravní nehody s účastí cyklisty v roce 2023</vt:lpstr>
      <vt:lpstr>Dopravní nehody s účastí cyklisty  a cyklisty na elektro kole v roce 2023</vt:lpstr>
      <vt:lpstr>Dopravní nehody s účastí motocyklisty v roce 2023</vt:lpstr>
      <vt:lpstr>Dopravní nehody pod vlivem alkoholu a drog v roce 2022</vt:lpstr>
      <vt:lpstr>Dopravní nehody zaviněné cyklisty a chodci pod vlivem alkoholu v roce 2023</vt:lpstr>
      <vt:lpstr>Dopravně inženýrská činnost v roce 2023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Odbor služby pořádkové policie</vt:lpstr>
      <vt:lpstr>  Odbor služby pořádkové policie  </vt:lpstr>
      <vt:lpstr>Odbor služby pořádkové policie</vt:lpstr>
      <vt:lpstr>Odbor služby pořádkové policie</vt:lpstr>
      <vt:lpstr>Odbor služby pořádkové policie</vt:lpstr>
      <vt:lpstr>Odbor služby pro zbraně, střelivo a bezpečnostní materiál</vt:lpstr>
      <vt:lpstr>Držitelé zbrojních průkazů a zbraní</vt:lpstr>
      <vt:lpstr>Průměrný počet zbraní a jejich počty ve Středočeském kraji k 31. 12. 2023 podle kategorií</vt:lpstr>
      <vt:lpstr>Průměrný počet zbraní a jejich počty ve Středočeském kraji k 31. 12. 2023 podle druhu (nezahrnuje úplně všechny druhy)</vt:lpstr>
      <vt:lpstr>Zkoušky odborné způsobilosti</vt:lpstr>
      <vt:lpstr>TRANZITNÍ NELEGÁLNÍ MIGRACE</vt:lpstr>
      <vt:lpstr>ROZHODNUTÍ O ZAJIŠTĚNÍ DO ZZC</vt:lpstr>
      <vt:lpstr>POČET ZAHÁJENÝCH řízení o správním vyhoštění</vt:lpstr>
      <vt:lpstr>POČET VYDANÝCH ROZHODNUTÍ o správním vyhoštění</vt:lpstr>
      <vt:lpstr>Maření výkonu úředního rozhodnutí a vykázání</vt:lpstr>
      <vt:lpstr>Padělání a pozměnění veřejné listiny</vt:lpstr>
      <vt:lpstr>Záchyt neregulérních dokladů</vt:lpstr>
      <vt:lpstr>Priority vnější služby na rok 2024</vt:lpstr>
      <vt:lpstr>Prezentace aplikace PowerPoint</vt:lpstr>
    </vt:vector>
  </TitlesOfParts>
  <Company>Policie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HOLÍK Radek</dc:creator>
  <cp:lastModifiedBy>PETÁK René</cp:lastModifiedBy>
  <cp:revision>244</cp:revision>
  <dcterms:created xsi:type="dcterms:W3CDTF">2023-01-06T10:26:08Z</dcterms:created>
  <dcterms:modified xsi:type="dcterms:W3CDTF">2024-01-16T13:11:54Z</dcterms:modified>
</cp:coreProperties>
</file>