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4" r:id="rId2"/>
    <p:sldId id="285" r:id="rId3"/>
    <p:sldId id="315" r:id="rId4"/>
    <p:sldId id="322" r:id="rId5"/>
    <p:sldId id="321" r:id="rId6"/>
    <p:sldId id="323" r:id="rId7"/>
    <p:sldId id="325" r:id="rId8"/>
    <p:sldId id="324" r:id="rId9"/>
    <p:sldId id="316" r:id="rId10"/>
    <p:sldId id="326" r:id="rId11"/>
    <p:sldId id="327" r:id="rId12"/>
    <p:sldId id="328" r:id="rId13"/>
    <p:sldId id="329" r:id="rId14"/>
    <p:sldId id="332" r:id="rId15"/>
    <p:sldId id="330" r:id="rId16"/>
    <p:sldId id="331" r:id="rId1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0" autoAdjust="0"/>
    <p:restoredTop sz="66074" autoAdjust="0"/>
  </p:normalViewPr>
  <p:slideViewPr>
    <p:cSldViewPr snapToGrid="0">
      <p:cViewPr varScale="1">
        <p:scale>
          <a:sx n="74" d="100"/>
          <a:sy n="74" d="100"/>
        </p:scale>
        <p:origin x="18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64AF35-EC1D-4377-A2B6-A8138F148BDF}" type="datetimeFigureOut">
              <a:rPr lang="cs-CZ" smtClean="0"/>
              <a:t>24.04.2024</a:t>
            </a:fld>
            <a:endParaRPr lang="cs-CZ" dirty="0"/>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14ED92-3950-4792-885E-2EB0C28E5DE4}" type="slidenum">
              <a:rPr lang="cs-CZ" smtClean="0"/>
              <a:t>‹#›</a:t>
            </a:fld>
            <a:endParaRPr lang="cs-CZ" dirty="0"/>
          </a:p>
        </p:txBody>
      </p:sp>
    </p:spTree>
    <p:extLst>
      <p:ext uri="{BB962C8B-B14F-4D97-AF65-F5344CB8AC3E}">
        <p14:creationId xmlns:p14="http://schemas.microsoft.com/office/powerpoint/2010/main" val="3965673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2</a:t>
            </a:fld>
            <a:endParaRPr lang="cs-CZ" dirty="0"/>
          </a:p>
        </p:txBody>
      </p:sp>
    </p:spTree>
    <p:extLst>
      <p:ext uri="{BB962C8B-B14F-4D97-AF65-F5344CB8AC3E}">
        <p14:creationId xmlns:p14="http://schemas.microsoft.com/office/powerpoint/2010/main" val="3983677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11</a:t>
            </a:fld>
            <a:endParaRPr lang="cs-CZ" dirty="0"/>
          </a:p>
        </p:txBody>
      </p:sp>
    </p:spTree>
    <p:extLst>
      <p:ext uri="{BB962C8B-B14F-4D97-AF65-F5344CB8AC3E}">
        <p14:creationId xmlns:p14="http://schemas.microsoft.com/office/powerpoint/2010/main" val="2578787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12</a:t>
            </a:fld>
            <a:endParaRPr lang="cs-CZ" dirty="0"/>
          </a:p>
        </p:txBody>
      </p:sp>
    </p:spTree>
    <p:extLst>
      <p:ext uri="{BB962C8B-B14F-4D97-AF65-F5344CB8AC3E}">
        <p14:creationId xmlns:p14="http://schemas.microsoft.com/office/powerpoint/2010/main" val="4059457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13</a:t>
            </a:fld>
            <a:endParaRPr lang="cs-CZ"/>
          </a:p>
        </p:txBody>
      </p:sp>
    </p:spTree>
    <p:extLst>
      <p:ext uri="{BB962C8B-B14F-4D97-AF65-F5344CB8AC3E}">
        <p14:creationId xmlns:p14="http://schemas.microsoft.com/office/powerpoint/2010/main" val="1665498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14</a:t>
            </a:fld>
            <a:endParaRPr lang="cs-CZ" dirty="0"/>
          </a:p>
        </p:txBody>
      </p:sp>
    </p:spTree>
    <p:extLst>
      <p:ext uri="{BB962C8B-B14F-4D97-AF65-F5344CB8AC3E}">
        <p14:creationId xmlns:p14="http://schemas.microsoft.com/office/powerpoint/2010/main" val="646032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15</a:t>
            </a:fld>
            <a:endParaRPr lang="cs-CZ" dirty="0"/>
          </a:p>
        </p:txBody>
      </p:sp>
    </p:spTree>
    <p:extLst>
      <p:ext uri="{BB962C8B-B14F-4D97-AF65-F5344CB8AC3E}">
        <p14:creationId xmlns:p14="http://schemas.microsoft.com/office/powerpoint/2010/main" val="244878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16</a:t>
            </a:fld>
            <a:endParaRPr lang="cs-CZ" dirty="0"/>
          </a:p>
        </p:txBody>
      </p:sp>
    </p:spTree>
    <p:extLst>
      <p:ext uri="{BB962C8B-B14F-4D97-AF65-F5344CB8AC3E}">
        <p14:creationId xmlns:p14="http://schemas.microsoft.com/office/powerpoint/2010/main" val="3708639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Prostředky individuální ochrany jsou typizované prostředky pro ochranu dýchacích cest a povrchu těla – např. ochranné masky, dětské ochranné vaky, dětské ochranné kazajky. Vyhláška Ministerstva vnitra č. 380/2002 Sb., k přípravě a provádění úkolů ochrany obyvatelstva ve svém § 17 odst. 2 stanoví, že se při stavu ohrožení státu a válečném stavu provádí výdej prostředků individuální ochrany pro vybrané kategorie osob. Ostatní osoby mimo stanovené kategorie si mají možnost prostředky individuální ochrany zakoupit ve specializovaných prodejnách, jejichž seznam je uveden na webových stránkách HZS ČR.</a:t>
            </a:r>
          </a:p>
        </p:txBody>
      </p:sp>
      <p:sp>
        <p:nvSpPr>
          <p:cNvPr id="4" name="Zástupný symbol pro číslo snímku 3"/>
          <p:cNvSpPr>
            <a:spLocks noGrp="1"/>
          </p:cNvSpPr>
          <p:nvPr>
            <p:ph type="sldNum" sz="quarter" idx="5"/>
          </p:nvPr>
        </p:nvSpPr>
        <p:spPr/>
        <p:txBody>
          <a:bodyPr/>
          <a:lstStyle/>
          <a:p>
            <a:fld id="{D999592F-C21F-4192-8987-8DB76490AA92}" type="slidenum">
              <a:rPr lang="cs-CZ" smtClean="0"/>
              <a:t>3</a:t>
            </a:fld>
            <a:endParaRPr lang="cs-CZ" dirty="0"/>
          </a:p>
        </p:txBody>
      </p:sp>
    </p:spTree>
    <p:extLst>
      <p:ext uri="{BB962C8B-B14F-4D97-AF65-F5344CB8AC3E}">
        <p14:creationId xmlns:p14="http://schemas.microsoft.com/office/powerpoint/2010/main" val="1409884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4</a:t>
            </a:fld>
            <a:endParaRPr lang="cs-CZ" dirty="0"/>
          </a:p>
        </p:txBody>
      </p:sp>
    </p:spTree>
    <p:extLst>
      <p:ext uri="{BB962C8B-B14F-4D97-AF65-F5344CB8AC3E}">
        <p14:creationId xmlns:p14="http://schemas.microsoft.com/office/powerpoint/2010/main" val="278048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5</a:t>
            </a:fld>
            <a:endParaRPr lang="cs-CZ" dirty="0"/>
          </a:p>
        </p:txBody>
      </p:sp>
    </p:spTree>
    <p:extLst>
      <p:ext uri="{BB962C8B-B14F-4D97-AF65-F5344CB8AC3E}">
        <p14:creationId xmlns:p14="http://schemas.microsoft.com/office/powerpoint/2010/main" val="1972206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6</a:t>
            </a:fld>
            <a:endParaRPr lang="cs-CZ" dirty="0"/>
          </a:p>
        </p:txBody>
      </p:sp>
    </p:spTree>
    <p:extLst>
      <p:ext uri="{BB962C8B-B14F-4D97-AF65-F5344CB8AC3E}">
        <p14:creationId xmlns:p14="http://schemas.microsoft.com/office/powerpoint/2010/main" val="2713968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7</a:t>
            </a:fld>
            <a:endParaRPr lang="cs-CZ" dirty="0"/>
          </a:p>
        </p:txBody>
      </p:sp>
    </p:spTree>
    <p:extLst>
      <p:ext uri="{BB962C8B-B14F-4D97-AF65-F5344CB8AC3E}">
        <p14:creationId xmlns:p14="http://schemas.microsoft.com/office/powerpoint/2010/main" val="2809575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82620-2410-DDF6-518B-52D6590739B7}"/>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2CCCB137-C99A-0B50-4D8B-32A35FB5F079}"/>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3E27E25D-9659-A38A-C586-FF4F34E1E1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a:extLst>
              <a:ext uri="{FF2B5EF4-FFF2-40B4-BE49-F238E27FC236}">
                <a16:creationId xmlns:a16="http://schemas.microsoft.com/office/drawing/2014/main" id="{787B5460-CA43-EE23-CF89-B51FB6483C36}"/>
              </a:ext>
            </a:extLst>
          </p:cNvPr>
          <p:cNvSpPr>
            <a:spLocks noGrp="1"/>
          </p:cNvSpPr>
          <p:nvPr>
            <p:ph type="sldNum" sz="quarter" idx="5"/>
          </p:nvPr>
        </p:nvSpPr>
        <p:spPr/>
        <p:txBody>
          <a:bodyPr/>
          <a:lstStyle/>
          <a:p>
            <a:fld id="{D999592F-C21F-4192-8987-8DB76490AA92}" type="slidenum">
              <a:rPr lang="cs-CZ" smtClean="0"/>
              <a:t>8</a:t>
            </a:fld>
            <a:endParaRPr lang="cs-CZ" dirty="0"/>
          </a:p>
        </p:txBody>
      </p:sp>
    </p:spTree>
    <p:extLst>
      <p:ext uri="{BB962C8B-B14F-4D97-AF65-F5344CB8AC3E}">
        <p14:creationId xmlns:p14="http://schemas.microsoft.com/office/powerpoint/2010/main" val="3471110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80401-0AFF-1AF9-A94A-6B68BDD0FB10}"/>
            </a:ext>
          </a:extLst>
        </p:cNvPr>
        <p:cNvGrpSpPr/>
        <p:nvPr/>
      </p:nvGrpSpPr>
      <p:grpSpPr>
        <a:xfrm>
          <a:off x="0" y="0"/>
          <a:ext cx="0" cy="0"/>
          <a:chOff x="0" y="0"/>
          <a:chExt cx="0" cy="0"/>
        </a:xfrm>
      </p:grpSpPr>
      <p:sp>
        <p:nvSpPr>
          <p:cNvPr id="2" name="Zástupný symbol pro obrázek snímku 1">
            <a:extLst>
              <a:ext uri="{FF2B5EF4-FFF2-40B4-BE49-F238E27FC236}">
                <a16:creationId xmlns:a16="http://schemas.microsoft.com/office/drawing/2014/main" id="{4FC51438-B2F6-7A47-B6B3-E5E6DA75F493}"/>
              </a:ext>
            </a:extLst>
          </p:cNvPr>
          <p:cNvSpPr>
            <a:spLocks noGrp="1" noRot="1" noChangeAspect="1"/>
          </p:cNvSpPr>
          <p:nvPr>
            <p:ph type="sldImg"/>
          </p:nvPr>
        </p:nvSpPr>
        <p:spPr/>
      </p:sp>
      <p:sp>
        <p:nvSpPr>
          <p:cNvPr id="3" name="Zástupný symbol pro poznámky 2">
            <a:extLst>
              <a:ext uri="{FF2B5EF4-FFF2-40B4-BE49-F238E27FC236}">
                <a16:creationId xmlns:a16="http://schemas.microsoft.com/office/drawing/2014/main" id="{7E8904FE-EC15-192D-B8A2-C460401EE131}"/>
              </a:ext>
            </a:extLst>
          </p:cNvPr>
          <p:cNvSpPr>
            <a:spLocks noGrp="1"/>
          </p:cNvSpPr>
          <p:nvPr>
            <p:ph type="body" idx="1"/>
          </p:nvPr>
        </p:nvSpPr>
        <p:spPr/>
        <p:txBody>
          <a:bodyPr/>
          <a:lstStyle/>
          <a:p>
            <a:pPr marL="0" lvl="0" indent="0" algn="just">
              <a:lnSpc>
                <a:spcPct val="107000"/>
              </a:lnSpc>
              <a:buFont typeface="Symbol" panose="05050102010706020507" pitchFamily="18" charset="2"/>
              <a:buNone/>
            </a:pPr>
            <a:r>
              <a:rPr lang="cs-CZ" sz="1800" dirty="0">
                <a:effectLst/>
                <a:latin typeface="Times New Roman" panose="02020603050405020304" pitchFamily="18" charset="0"/>
                <a:ea typeface="Times New Roman" panose="02020603050405020304" pitchFamily="18" charset="0"/>
                <a:cs typeface="Times New Roman" panose="02020603050405020304" pitchFamily="18" charset="0"/>
              </a:rPr>
              <a:t>Improvizovanou ochranu lze využít při úniku nebezpečných látek do prostředí (např. chemická či radiační havárie). Prostředky improvizované ochrany je třeba použít pro zajištění ochrany dýchacích cest a povrchu těla po dobu nejnutnějšího krátkodobého pobytu v kontaminovaném prostoru. Takový případ může nastat např. při přesunu do vhodné budovy za účelem ukrytí nebo při vyhlášení evakuace z prostoru zasaženého mimořádnou událostí.</a:t>
            </a:r>
          </a:p>
          <a:p>
            <a:r>
              <a:rPr lang="cs-CZ" sz="1800" dirty="0">
                <a:effectLst/>
                <a:latin typeface="Times New Roman" panose="02020603050405020304" pitchFamily="18" charset="0"/>
                <a:ea typeface="Calibri" panose="020F0502020204030204" pitchFamily="34" charset="0"/>
                <a:cs typeface="Times New Roman" panose="02020603050405020304" pitchFamily="18" charset="0"/>
              </a:rPr>
              <a:t>V této oblasti má zásadní význam zajištění příprava obyvatelstva k sebeochraně a vzájemné pomoci.  Této oblasti se HZS ČR věnuje kontinuálně a odpovídá tomu i zaměření preventivně výchovné činnosti HZS ČR pro rok 2024, kde jsou jedním z hlavních témat právě</a:t>
            </a:r>
            <a:r>
              <a:rPr lang="cs-CZ" sz="1800" dirty="0">
                <a:effectLst/>
                <a:latin typeface="Calibri" panose="020F0502020204030204" pitchFamily="34" charset="0"/>
                <a:ea typeface="Calibri" panose="020F0502020204030204" pitchFamily="34" charset="0"/>
              </a:rPr>
              <a:t> zásady a postupy improvizovaného ukrytí a improvizované ochrany dýchacích cest a povrchu těla při mimořádných událostech, nevojenských a vojenských krizových situacích.</a:t>
            </a:r>
          </a:p>
          <a:p>
            <a:r>
              <a:rPr lang="cs-CZ" sz="1800" dirty="0">
                <a:effectLst/>
                <a:latin typeface="Calibri" panose="020F0502020204030204" pitchFamily="34" charset="0"/>
                <a:ea typeface="Calibri" panose="020F0502020204030204" pitchFamily="34" charset="0"/>
              </a:rPr>
              <a:t> </a:t>
            </a:r>
          </a:p>
          <a:p>
            <a:pPr marL="0" lvl="0" indent="0" algn="just">
              <a:lnSpc>
                <a:spcPct val="107000"/>
              </a:lnSpc>
              <a:buFont typeface="Symbol" panose="05050102010706020507" pitchFamily="18" charset="2"/>
              <a:buNone/>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sp>
        <p:nvSpPr>
          <p:cNvPr id="4" name="Zástupný symbol pro číslo snímku 3">
            <a:extLst>
              <a:ext uri="{FF2B5EF4-FFF2-40B4-BE49-F238E27FC236}">
                <a16:creationId xmlns:a16="http://schemas.microsoft.com/office/drawing/2014/main" id="{4682D0A7-45D3-5AC5-1571-9740734643C1}"/>
              </a:ext>
            </a:extLst>
          </p:cNvPr>
          <p:cNvSpPr>
            <a:spLocks noGrp="1"/>
          </p:cNvSpPr>
          <p:nvPr>
            <p:ph type="sldNum" sz="quarter" idx="5"/>
          </p:nvPr>
        </p:nvSpPr>
        <p:spPr/>
        <p:txBody>
          <a:bodyPr/>
          <a:lstStyle/>
          <a:p>
            <a:fld id="{D999592F-C21F-4192-8987-8DB76490AA92}" type="slidenum">
              <a:rPr lang="cs-CZ" smtClean="0"/>
              <a:t>9</a:t>
            </a:fld>
            <a:endParaRPr lang="cs-CZ" dirty="0"/>
          </a:p>
        </p:txBody>
      </p:sp>
    </p:spTree>
    <p:extLst>
      <p:ext uri="{BB962C8B-B14F-4D97-AF65-F5344CB8AC3E}">
        <p14:creationId xmlns:p14="http://schemas.microsoft.com/office/powerpoint/2010/main" val="3070873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5414ED92-3950-4792-885E-2EB0C28E5DE4}" type="slidenum">
              <a:rPr lang="cs-CZ" smtClean="0"/>
              <a:t>10</a:t>
            </a:fld>
            <a:endParaRPr lang="cs-CZ" dirty="0"/>
          </a:p>
        </p:txBody>
      </p:sp>
    </p:spTree>
    <p:extLst>
      <p:ext uri="{BB962C8B-B14F-4D97-AF65-F5344CB8AC3E}">
        <p14:creationId xmlns:p14="http://schemas.microsoft.com/office/powerpoint/2010/main" val="2927990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488A276-61B0-136B-017D-95828AF13E26}"/>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25CE7D8C-6986-7667-87F5-A8BD8BB96B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A7755AA1-0F24-E861-48A5-0FCFA0714EDA}"/>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315DA4A9-E523-B928-8CD8-752839AAEC71}"/>
              </a:ext>
            </a:extLst>
          </p:cNvPr>
          <p:cNvSpPr>
            <a:spLocks noGrp="1"/>
          </p:cNvSpPr>
          <p:nvPr>
            <p:ph type="ftr" sz="quarter" idx="11"/>
          </p:nvPr>
        </p:nvSpPr>
        <p:spPr/>
        <p:txBody>
          <a:bodyPr/>
          <a:lstStyle/>
          <a:p>
            <a:endParaRPr lang="cs-CZ" dirty="0"/>
          </a:p>
        </p:txBody>
      </p:sp>
      <p:sp>
        <p:nvSpPr>
          <p:cNvPr id="6" name="Zástupný symbol pro číslo snímku 5">
            <a:extLst>
              <a:ext uri="{FF2B5EF4-FFF2-40B4-BE49-F238E27FC236}">
                <a16:creationId xmlns:a16="http://schemas.microsoft.com/office/drawing/2014/main" id="{DFCCF84F-AC7D-30B1-D266-33CA09EF213F}"/>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2892319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C5E7608-D565-A8B1-5E7A-A43912B644F5}"/>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3F669F60-FD4D-961C-A190-A0EB35F5FCF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74F75202-9D34-4B56-F9FE-A09470AE3868}"/>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986355B3-BF28-41C7-C989-89C0F2E2E543}"/>
              </a:ext>
            </a:extLst>
          </p:cNvPr>
          <p:cNvSpPr>
            <a:spLocks noGrp="1"/>
          </p:cNvSpPr>
          <p:nvPr>
            <p:ph type="ftr" sz="quarter" idx="11"/>
          </p:nvPr>
        </p:nvSpPr>
        <p:spPr/>
        <p:txBody>
          <a:bodyPr/>
          <a:lstStyle/>
          <a:p>
            <a:endParaRPr lang="cs-CZ" dirty="0"/>
          </a:p>
        </p:txBody>
      </p:sp>
      <p:sp>
        <p:nvSpPr>
          <p:cNvPr id="6" name="Zástupný symbol pro číslo snímku 5">
            <a:extLst>
              <a:ext uri="{FF2B5EF4-FFF2-40B4-BE49-F238E27FC236}">
                <a16:creationId xmlns:a16="http://schemas.microsoft.com/office/drawing/2014/main" id="{8AFA3DE8-40B9-C880-CDC9-872E381EDE73}"/>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4117666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B8CE5DE-60CA-7B7F-8A11-600782D830D0}"/>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B9F29455-9112-1FCB-8B36-D4E90690CB3C}"/>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6AD97B1-400A-84A5-4DB4-688937EB5647}"/>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04DC0A68-9BAE-CF1E-2F1C-8C8555F31E1E}"/>
              </a:ext>
            </a:extLst>
          </p:cNvPr>
          <p:cNvSpPr>
            <a:spLocks noGrp="1"/>
          </p:cNvSpPr>
          <p:nvPr>
            <p:ph type="ftr" sz="quarter" idx="11"/>
          </p:nvPr>
        </p:nvSpPr>
        <p:spPr/>
        <p:txBody>
          <a:bodyPr/>
          <a:lstStyle/>
          <a:p>
            <a:endParaRPr lang="cs-CZ" dirty="0"/>
          </a:p>
        </p:txBody>
      </p:sp>
      <p:sp>
        <p:nvSpPr>
          <p:cNvPr id="6" name="Zástupný symbol pro číslo snímku 5">
            <a:extLst>
              <a:ext uri="{FF2B5EF4-FFF2-40B4-BE49-F238E27FC236}">
                <a16:creationId xmlns:a16="http://schemas.microsoft.com/office/drawing/2014/main" id="{19CC56FA-478E-41A0-7135-F71C7B3CF6DC}"/>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842362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13F075-E1C2-02A9-4B01-6EB5C905933C}"/>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C1076DE4-413B-8F2E-2F92-4E2126C7DAAA}"/>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36BC513-0F06-6208-67D4-24F5C9612355}"/>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151C0ED6-764B-4654-0E3B-5A905287407A}"/>
              </a:ext>
            </a:extLst>
          </p:cNvPr>
          <p:cNvSpPr>
            <a:spLocks noGrp="1"/>
          </p:cNvSpPr>
          <p:nvPr>
            <p:ph type="ftr" sz="quarter" idx="11"/>
          </p:nvPr>
        </p:nvSpPr>
        <p:spPr/>
        <p:txBody>
          <a:bodyPr/>
          <a:lstStyle/>
          <a:p>
            <a:endParaRPr lang="cs-CZ" dirty="0"/>
          </a:p>
        </p:txBody>
      </p:sp>
      <p:sp>
        <p:nvSpPr>
          <p:cNvPr id="6" name="Zástupný symbol pro číslo snímku 5">
            <a:extLst>
              <a:ext uri="{FF2B5EF4-FFF2-40B4-BE49-F238E27FC236}">
                <a16:creationId xmlns:a16="http://schemas.microsoft.com/office/drawing/2014/main" id="{E06CF538-74A3-3CE2-0FDC-A5693D563C9B}"/>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3179697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9554B8-E4D4-0D36-B66F-A767677077EF}"/>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812C6780-AA3A-9F8E-A4C9-2C2D0356BA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ED237E67-266A-5ABF-CE77-52B4AA74378D}"/>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C6BEDC2A-BD02-C4B6-F7DF-BECFE6BB97B5}"/>
              </a:ext>
            </a:extLst>
          </p:cNvPr>
          <p:cNvSpPr>
            <a:spLocks noGrp="1"/>
          </p:cNvSpPr>
          <p:nvPr>
            <p:ph type="ftr" sz="quarter" idx="11"/>
          </p:nvPr>
        </p:nvSpPr>
        <p:spPr/>
        <p:txBody>
          <a:bodyPr/>
          <a:lstStyle/>
          <a:p>
            <a:endParaRPr lang="cs-CZ" dirty="0"/>
          </a:p>
        </p:txBody>
      </p:sp>
      <p:sp>
        <p:nvSpPr>
          <p:cNvPr id="6" name="Zástupný symbol pro číslo snímku 5">
            <a:extLst>
              <a:ext uri="{FF2B5EF4-FFF2-40B4-BE49-F238E27FC236}">
                <a16:creationId xmlns:a16="http://schemas.microsoft.com/office/drawing/2014/main" id="{13F11678-12DD-621F-406C-DA8587CF4FBD}"/>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1916582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8D8A284-3C30-ACB5-E722-5C9E2423F18E}"/>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882ACC39-B2BB-F7B3-5DC3-D9AF1191E6CA}"/>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AB9EA654-E735-1F37-DC03-C754C5BB08E0}"/>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D0ECA52A-E035-3DA7-E27E-0F80000CAEF2}"/>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6" name="Zástupný symbol pro zápatí 5">
            <a:extLst>
              <a:ext uri="{FF2B5EF4-FFF2-40B4-BE49-F238E27FC236}">
                <a16:creationId xmlns:a16="http://schemas.microsoft.com/office/drawing/2014/main" id="{4DBAF18C-7E1D-73C0-6410-3F8D5AAE97D3}"/>
              </a:ext>
            </a:extLst>
          </p:cNvPr>
          <p:cNvSpPr>
            <a:spLocks noGrp="1"/>
          </p:cNvSpPr>
          <p:nvPr>
            <p:ph type="ftr" sz="quarter" idx="11"/>
          </p:nvPr>
        </p:nvSpPr>
        <p:spPr/>
        <p:txBody>
          <a:bodyPr/>
          <a:lstStyle/>
          <a:p>
            <a:endParaRPr lang="cs-CZ" dirty="0"/>
          </a:p>
        </p:txBody>
      </p:sp>
      <p:sp>
        <p:nvSpPr>
          <p:cNvPr id="7" name="Zástupný symbol pro číslo snímku 6">
            <a:extLst>
              <a:ext uri="{FF2B5EF4-FFF2-40B4-BE49-F238E27FC236}">
                <a16:creationId xmlns:a16="http://schemas.microsoft.com/office/drawing/2014/main" id="{747F89AE-9E49-EBA1-B7FB-32FEF47A4165}"/>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3992769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46104B6-94EA-9C19-B911-F9C238BFAA59}"/>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5045CF39-6A3E-0AB0-580D-1C32913E7E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ADDBDEF3-3117-5D90-45A8-41661925F08A}"/>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F238C9A6-5F63-6873-537B-0FFAD6F4A3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C1B8E570-1747-0F7F-E703-68873E4C7D54}"/>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BC471E9F-E0C2-4A92-4939-039D38588F13}"/>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8" name="Zástupný symbol pro zápatí 7">
            <a:extLst>
              <a:ext uri="{FF2B5EF4-FFF2-40B4-BE49-F238E27FC236}">
                <a16:creationId xmlns:a16="http://schemas.microsoft.com/office/drawing/2014/main" id="{A532BACD-77DA-E3CC-C5BB-6B4F7B8BDC1F}"/>
              </a:ext>
            </a:extLst>
          </p:cNvPr>
          <p:cNvSpPr>
            <a:spLocks noGrp="1"/>
          </p:cNvSpPr>
          <p:nvPr>
            <p:ph type="ftr" sz="quarter" idx="11"/>
          </p:nvPr>
        </p:nvSpPr>
        <p:spPr/>
        <p:txBody>
          <a:bodyPr/>
          <a:lstStyle/>
          <a:p>
            <a:endParaRPr lang="cs-CZ" dirty="0"/>
          </a:p>
        </p:txBody>
      </p:sp>
      <p:sp>
        <p:nvSpPr>
          <p:cNvPr id="9" name="Zástupný symbol pro číslo snímku 8">
            <a:extLst>
              <a:ext uri="{FF2B5EF4-FFF2-40B4-BE49-F238E27FC236}">
                <a16:creationId xmlns:a16="http://schemas.microsoft.com/office/drawing/2014/main" id="{AC946D71-E46E-20AD-7800-F3808E73549F}"/>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263157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0D0D4D0-1A40-CF5F-D675-F18522BDB89B}"/>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88CA7BD4-8BA2-535E-9114-9814579EBAD6}"/>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4" name="Zástupný symbol pro zápatí 3">
            <a:extLst>
              <a:ext uri="{FF2B5EF4-FFF2-40B4-BE49-F238E27FC236}">
                <a16:creationId xmlns:a16="http://schemas.microsoft.com/office/drawing/2014/main" id="{7105DF99-FCFE-F9CF-ABA5-9C5F9A5E3C52}"/>
              </a:ext>
            </a:extLst>
          </p:cNvPr>
          <p:cNvSpPr>
            <a:spLocks noGrp="1"/>
          </p:cNvSpPr>
          <p:nvPr>
            <p:ph type="ftr" sz="quarter" idx="11"/>
          </p:nvPr>
        </p:nvSpPr>
        <p:spPr/>
        <p:txBody>
          <a:bodyPr/>
          <a:lstStyle/>
          <a:p>
            <a:endParaRPr lang="cs-CZ" dirty="0"/>
          </a:p>
        </p:txBody>
      </p:sp>
      <p:sp>
        <p:nvSpPr>
          <p:cNvPr id="5" name="Zástupný symbol pro číslo snímku 4">
            <a:extLst>
              <a:ext uri="{FF2B5EF4-FFF2-40B4-BE49-F238E27FC236}">
                <a16:creationId xmlns:a16="http://schemas.microsoft.com/office/drawing/2014/main" id="{7C738F30-2598-7A15-C20B-DBCED3433912}"/>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376117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69A22AC7-9FBA-F8A3-44D0-9A4B5E4C261A}"/>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3" name="Zástupný symbol pro zápatí 2">
            <a:extLst>
              <a:ext uri="{FF2B5EF4-FFF2-40B4-BE49-F238E27FC236}">
                <a16:creationId xmlns:a16="http://schemas.microsoft.com/office/drawing/2014/main" id="{6AAFE422-FC87-2B6E-B62D-11A5368E97C6}"/>
              </a:ext>
            </a:extLst>
          </p:cNvPr>
          <p:cNvSpPr>
            <a:spLocks noGrp="1"/>
          </p:cNvSpPr>
          <p:nvPr>
            <p:ph type="ftr" sz="quarter" idx="11"/>
          </p:nvPr>
        </p:nvSpPr>
        <p:spPr/>
        <p:txBody>
          <a:bodyPr/>
          <a:lstStyle/>
          <a:p>
            <a:endParaRPr lang="cs-CZ" dirty="0"/>
          </a:p>
        </p:txBody>
      </p:sp>
      <p:sp>
        <p:nvSpPr>
          <p:cNvPr id="4" name="Zástupný symbol pro číslo snímku 3">
            <a:extLst>
              <a:ext uri="{FF2B5EF4-FFF2-40B4-BE49-F238E27FC236}">
                <a16:creationId xmlns:a16="http://schemas.microsoft.com/office/drawing/2014/main" id="{2F883D77-6E67-4498-4D66-510BF0B6A009}"/>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3324566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396F4D2-8BBE-F071-1059-1A916DD10E30}"/>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BA1A84B-4ABB-BE01-F27A-99788959B5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0BD150C7-814D-D39A-F5D3-E37B778164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E2E113E8-5E0F-61B9-FE54-3439FE03FEB2}"/>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6" name="Zástupný symbol pro zápatí 5">
            <a:extLst>
              <a:ext uri="{FF2B5EF4-FFF2-40B4-BE49-F238E27FC236}">
                <a16:creationId xmlns:a16="http://schemas.microsoft.com/office/drawing/2014/main" id="{4A9BE256-0518-4E5C-1F26-ADD95EC7701E}"/>
              </a:ext>
            </a:extLst>
          </p:cNvPr>
          <p:cNvSpPr>
            <a:spLocks noGrp="1"/>
          </p:cNvSpPr>
          <p:nvPr>
            <p:ph type="ftr" sz="quarter" idx="11"/>
          </p:nvPr>
        </p:nvSpPr>
        <p:spPr/>
        <p:txBody>
          <a:bodyPr/>
          <a:lstStyle/>
          <a:p>
            <a:endParaRPr lang="cs-CZ" dirty="0"/>
          </a:p>
        </p:txBody>
      </p:sp>
      <p:sp>
        <p:nvSpPr>
          <p:cNvPr id="7" name="Zástupný symbol pro číslo snímku 6">
            <a:extLst>
              <a:ext uri="{FF2B5EF4-FFF2-40B4-BE49-F238E27FC236}">
                <a16:creationId xmlns:a16="http://schemas.microsoft.com/office/drawing/2014/main" id="{09552888-D9EA-9074-EF6D-8F43AF1B84D7}"/>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303221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7D72AB1-7424-F188-349E-3A2B6908ACDC}"/>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FA531B08-2EB8-75AB-7B8F-E708CEC0F2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dirty="0"/>
          </a:p>
        </p:txBody>
      </p:sp>
      <p:sp>
        <p:nvSpPr>
          <p:cNvPr id="4" name="Zástupný text 3">
            <a:extLst>
              <a:ext uri="{FF2B5EF4-FFF2-40B4-BE49-F238E27FC236}">
                <a16:creationId xmlns:a16="http://schemas.microsoft.com/office/drawing/2014/main" id="{83BE32D9-AA61-7400-B98E-958E113860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CEE4D329-A871-BB38-BE3A-2933D89F4B76}"/>
              </a:ext>
            </a:extLst>
          </p:cNvPr>
          <p:cNvSpPr>
            <a:spLocks noGrp="1"/>
          </p:cNvSpPr>
          <p:nvPr>
            <p:ph type="dt" sz="half" idx="10"/>
          </p:nvPr>
        </p:nvSpPr>
        <p:spPr/>
        <p:txBody>
          <a:bodyPr/>
          <a:lstStyle/>
          <a:p>
            <a:fld id="{504F9DA6-A94E-4A2A-B536-EEEEC135EAEF}" type="datetimeFigureOut">
              <a:rPr lang="cs-CZ" smtClean="0"/>
              <a:t>24.04.2024</a:t>
            </a:fld>
            <a:endParaRPr lang="cs-CZ" dirty="0"/>
          </a:p>
        </p:txBody>
      </p:sp>
      <p:sp>
        <p:nvSpPr>
          <p:cNvPr id="6" name="Zástupný symbol pro zápatí 5">
            <a:extLst>
              <a:ext uri="{FF2B5EF4-FFF2-40B4-BE49-F238E27FC236}">
                <a16:creationId xmlns:a16="http://schemas.microsoft.com/office/drawing/2014/main" id="{ADA53857-BB6E-73AC-7614-6BC23A57D2A3}"/>
              </a:ext>
            </a:extLst>
          </p:cNvPr>
          <p:cNvSpPr>
            <a:spLocks noGrp="1"/>
          </p:cNvSpPr>
          <p:nvPr>
            <p:ph type="ftr" sz="quarter" idx="11"/>
          </p:nvPr>
        </p:nvSpPr>
        <p:spPr/>
        <p:txBody>
          <a:bodyPr/>
          <a:lstStyle/>
          <a:p>
            <a:endParaRPr lang="cs-CZ" dirty="0"/>
          </a:p>
        </p:txBody>
      </p:sp>
      <p:sp>
        <p:nvSpPr>
          <p:cNvPr id="7" name="Zástupný symbol pro číslo snímku 6">
            <a:extLst>
              <a:ext uri="{FF2B5EF4-FFF2-40B4-BE49-F238E27FC236}">
                <a16:creationId xmlns:a16="http://schemas.microsoft.com/office/drawing/2014/main" id="{28D1B613-78FD-A3A8-D10D-FAFCFFD3DA3F}"/>
              </a:ext>
            </a:extLst>
          </p:cNvPr>
          <p:cNvSpPr>
            <a:spLocks noGrp="1"/>
          </p:cNvSpPr>
          <p:nvPr>
            <p:ph type="sldNum" sz="quarter" idx="12"/>
          </p:nvPr>
        </p:nvSpPr>
        <p:spPr/>
        <p:txBody>
          <a:bodyPr/>
          <a:lstStyle/>
          <a:p>
            <a:fld id="{AAADEABF-7919-4CDE-B9E8-D20A45703758}" type="slidenum">
              <a:rPr lang="cs-CZ" smtClean="0"/>
              <a:t>‹#›</a:t>
            </a:fld>
            <a:endParaRPr lang="cs-CZ" dirty="0"/>
          </a:p>
        </p:txBody>
      </p:sp>
    </p:spTree>
    <p:extLst>
      <p:ext uri="{BB962C8B-B14F-4D97-AF65-F5344CB8AC3E}">
        <p14:creationId xmlns:p14="http://schemas.microsoft.com/office/powerpoint/2010/main" val="1578311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951B8A6C-26D4-2AF9-8EA0-93759F5747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32214B1B-1C49-702E-07CF-B4D1EC8320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E6579D2-0E25-2110-AC0B-79F8C0DF7F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04F9DA6-A94E-4A2A-B536-EEEEC135EAEF}" type="datetimeFigureOut">
              <a:rPr lang="cs-CZ" smtClean="0"/>
              <a:t>24.04.2024</a:t>
            </a:fld>
            <a:endParaRPr lang="cs-CZ" dirty="0"/>
          </a:p>
        </p:txBody>
      </p:sp>
      <p:sp>
        <p:nvSpPr>
          <p:cNvPr id="5" name="Zástupný symbol pro zápatí 4">
            <a:extLst>
              <a:ext uri="{FF2B5EF4-FFF2-40B4-BE49-F238E27FC236}">
                <a16:creationId xmlns:a16="http://schemas.microsoft.com/office/drawing/2014/main" id="{E58BF9C6-8C80-531C-B5E4-D61F91AE6A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cs-CZ" dirty="0"/>
          </a:p>
        </p:txBody>
      </p:sp>
      <p:sp>
        <p:nvSpPr>
          <p:cNvPr id="6" name="Zástupný symbol pro číslo snímku 5">
            <a:extLst>
              <a:ext uri="{FF2B5EF4-FFF2-40B4-BE49-F238E27FC236}">
                <a16:creationId xmlns:a16="http://schemas.microsoft.com/office/drawing/2014/main" id="{A0E0CF12-64D9-A39A-4513-FD7E2A1890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AADEABF-7919-4CDE-B9E8-D20A45703758}" type="slidenum">
              <a:rPr lang="cs-CZ" smtClean="0"/>
              <a:t>‹#›</a:t>
            </a:fld>
            <a:endParaRPr lang="cs-CZ" dirty="0"/>
          </a:p>
        </p:txBody>
      </p:sp>
    </p:spTree>
    <p:extLst>
      <p:ext uri="{BB962C8B-B14F-4D97-AF65-F5344CB8AC3E}">
        <p14:creationId xmlns:p14="http://schemas.microsoft.com/office/powerpoint/2010/main" val="3774866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Obdélník 4"/>
          <p:cNvSpPr/>
          <p:nvPr/>
        </p:nvSpPr>
        <p:spPr bwMode="auto">
          <a:xfrm>
            <a:off x="-96688" y="0"/>
            <a:ext cx="12288688" cy="6858000"/>
          </a:xfrm>
          <a:prstGeom prst="rect">
            <a:avLst/>
          </a:prstGeom>
          <a:solidFill>
            <a:srgbClr val="14214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cs-CZ" dirty="0">
              <a:solidFill>
                <a:srgbClr val="142142"/>
              </a:solidFill>
            </a:endParaRPr>
          </a:p>
        </p:txBody>
      </p:sp>
      <p:sp>
        <p:nvSpPr>
          <p:cNvPr id="13" name="Nadpis 1"/>
          <p:cNvSpPr txBox="1"/>
          <p:nvPr/>
        </p:nvSpPr>
        <p:spPr bwMode="auto">
          <a:xfrm>
            <a:off x="648000" y="1615232"/>
            <a:ext cx="9509254" cy="849744"/>
          </a:xfrm>
          <a:prstGeom prst="rect">
            <a:avLst/>
          </a:prstGeom>
        </p:spPr>
        <p:txBody>
          <a:bodyPr vert="horz" lIns="91440" tIns="45720" rIns="91440" bIns="45720" rtlCol="0" anchor="t">
            <a:noAutofit/>
          </a:bodyPr>
          <a:lstStyle>
            <a:lvl1pPr algn="l" defTabSz="914400">
              <a:lnSpc>
                <a:spcPct val="90000"/>
              </a:lnSpc>
              <a:spcBef>
                <a:spcPts val="0"/>
              </a:spcBef>
              <a:buNone/>
              <a:defRPr sz="6000">
                <a:solidFill>
                  <a:schemeClr val="tx1"/>
                </a:solidFill>
                <a:latin typeface="+mj-lt"/>
                <a:ea typeface="+mj-ea"/>
                <a:cs typeface="+mj-cs"/>
              </a:defRPr>
            </a:lvl1pPr>
          </a:lstStyle>
          <a:p>
            <a:pPr>
              <a:defRPr/>
            </a:pPr>
            <a:r>
              <a:rPr lang="cs-CZ" sz="4800" b="1" dirty="0">
                <a:solidFill>
                  <a:schemeClr val="bg1"/>
                </a:solidFill>
                <a:latin typeface="Arial"/>
                <a:ea typeface="Tahoma"/>
                <a:cs typeface="Arial"/>
              </a:rPr>
              <a:t>Prostředky individuální ochrany</a:t>
            </a:r>
            <a:endParaRPr sz="4800" b="1" dirty="0">
              <a:solidFill>
                <a:schemeClr val="bg1"/>
              </a:solidFill>
              <a:latin typeface="Arial"/>
              <a:ea typeface="Tahoma"/>
              <a:cs typeface="Arial"/>
            </a:endParaRPr>
          </a:p>
        </p:txBody>
      </p:sp>
      <p:sp>
        <p:nvSpPr>
          <p:cNvPr id="22" name="Zástupný symbol pro číslo snímku 5"/>
          <p:cNvSpPr>
            <a:spLocks noGrp="1"/>
          </p:cNvSpPr>
          <p:nvPr>
            <p:ph type="sldNum" sz="quarter" idx="12"/>
          </p:nvPr>
        </p:nvSpPr>
        <p:spPr bwMode="auto">
          <a:xfrm>
            <a:off x="9074426" y="6356350"/>
            <a:ext cx="2743200" cy="365125"/>
          </a:xfrm>
        </p:spPr>
        <p:txBody>
          <a:bodyPr/>
          <a:lstStyle>
            <a:lvl1pPr>
              <a:defRPr/>
            </a:lvl1pPr>
          </a:lstStyle>
          <a:p>
            <a:pPr>
              <a:defRPr/>
            </a:pPr>
            <a:fld id="{1FA14374-F7BD-5147-A9F8-795273F94230}" type="slidenum">
              <a:rPr lang="cs-CZ"/>
              <a:t>1</a:t>
            </a:fld>
            <a:endParaRPr lang="cs-CZ" dirty="0"/>
          </a:p>
        </p:txBody>
      </p:sp>
      <p:pic>
        <p:nvPicPr>
          <p:cNvPr id="9" name="Obrázek 8" descr="Obsah obrázku okenní roleta&#10;&#10;Popis byl vytvořen automaticky"/>
          <p:cNvPicPr>
            <a:picLocks noChangeAspect="1"/>
          </p:cNvPicPr>
          <p:nvPr/>
        </p:nvPicPr>
        <p:blipFill>
          <a:blip r:embed="rId2"/>
          <a:stretch/>
        </p:blipFill>
        <p:spPr bwMode="auto">
          <a:xfrm>
            <a:off x="8269072" y="3402087"/>
            <a:ext cx="3922928" cy="3455913"/>
          </a:xfrm>
          <a:prstGeom prst="rect">
            <a:avLst/>
          </a:prstGeom>
        </p:spPr>
      </p:pic>
    </p:spTree>
    <p:extLst>
      <p:ext uri="{BB962C8B-B14F-4D97-AF65-F5344CB8AC3E}">
        <p14:creationId xmlns:p14="http://schemas.microsoft.com/office/powerpoint/2010/main" val="3301152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Obdélník 4"/>
          <p:cNvSpPr/>
          <p:nvPr/>
        </p:nvSpPr>
        <p:spPr bwMode="auto">
          <a:xfrm>
            <a:off x="-96688" y="0"/>
            <a:ext cx="12288688" cy="6858000"/>
          </a:xfrm>
          <a:prstGeom prst="rect">
            <a:avLst/>
          </a:prstGeom>
          <a:solidFill>
            <a:srgbClr val="14214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cs-CZ" dirty="0">
              <a:solidFill>
                <a:srgbClr val="142142"/>
              </a:solidFill>
            </a:endParaRPr>
          </a:p>
        </p:txBody>
      </p:sp>
      <p:sp>
        <p:nvSpPr>
          <p:cNvPr id="13" name="Nadpis 1"/>
          <p:cNvSpPr txBox="1"/>
          <p:nvPr/>
        </p:nvSpPr>
        <p:spPr bwMode="auto">
          <a:xfrm>
            <a:off x="648000" y="1615232"/>
            <a:ext cx="9509254" cy="849744"/>
          </a:xfrm>
          <a:prstGeom prst="rect">
            <a:avLst/>
          </a:prstGeom>
        </p:spPr>
        <p:txBody>
          <a:bodyPr vert="horz" lIns="91440" tIns="45720" rIns="91440" bIns="45720" rtlCol="0" anchor="t">
            <a:noAutofit/>
          </a:bodyPr>
          <a:lstStyle>
            <a:lvl1pPr algn="l" defTabSz="914400">
              <a:lnSpc>
                <a:spcPct val="90000"/>
              </a:lnSpc>
              <a:spcBef>
                <a:spcPts val="0"/>
              </a:spcBef>
              <a:buNone/>
              <a:defRPr sz="6000">
                <a:solidFill>
                  <a:schemeClr val="tx1"/>
                </a:solidFill>
                <a:latin typeface="+mj-lt"/>
                <a:ea typeface="+mj-ea"/>
                <a:cs typeface="+mj-cs"/>
              </a:defRPr>
            </a:lvl1pPr>
          </a:lstStyle>
          <a:p>
            <a:pPr>
              <a:defRPr/>
            </a:pPr>
            <a:r>
              <a:rPr lang="cs-CZ" sz="4800" b="1" dirty="0">
                <a:solidFill>
                  <a:schemeClr val="bg1"/>
                </a:solidFill>
                <a:latin typeface="Arial"/>
                <a:ea typeface="Tahoma"/>
                <a:cs typeface="Arial"/>
              </a:rPr>
              <a:t>Ukrytí</a:t>
            </a:r>
            <a:endParaRPr sz="4800" b="1" dirty="0">
              <a:solidFill>
                <a:schemeClr val="bg1"/>
              </a:solidFill>
              <a:latin typeface="Arial"/>
              <a:ea typeface="Tahoma"/>
              <a:cs typeface="Arial"/>
            </a:endParaRPr>
          </a:p>
        </p:txBody>
      </p:sp>
      <p:sp>
        <p:nvSpPr>
          <p:cNvPr id="22" name="Zástupný symbol pro číslo snímku 5"/>
          <p:cNvSpPr>
            <a:spLocks noGrp="1"/>
          </p:cNvSpPr>
          <p:nvPr>
            <p:ph type="sldNum" sz="quarter" idx="12"/>
          </p:nvPr>
        </p:nvSpPr>
        <p:spPr bwMode="auto">
          <a:xfrm>
            <a:off x="9074426" y="6356350"/>
            <a:ext cx="2743200" cy="365125"/>
          </a:xfrm>
        </p:spPr>
        <p:txBody>
          <a:bodyPr/>
          <a:lstStyle>
            <a:lvl1pPr>
              <a:defRPr/>
            </a:lvl1pPr>
          </a:lstStyle>
          <a:p>
            <a:pPr>
              <a:defRPr/>
            </a:pPr>
            <a:fld id="{1FA14374-F7BD-5147-A9F8-795273F94230}" type="slidenum">
              <a:rPr lang="cs-CZ"/>
              <a:t>10</a:t>
            </a:fld>
            <a:endParaRPr lang="cs-CZ" dirty="0"/>
          </a:p>
        </p:txBody>
      </p:sp>
      <p:pic>
        <p:nvPicPr>
          <p:cNvPr id="9" name="Obrázek 8" descr="Obsah obrázku okenní roleta&#10;&#10;Popis byl vytvořen automaticky"/>
          <p:cNvPicPr>
            <a:picLocks noChangeAspect="1"/>
          </p:cNvPicPr>
          <p:nvPr/>
        </p:nvPicPr>
        <p:blipFill>
          <a:blip r:embed="rId3"/>
          <a:stretch/>
        </p:blipFill>
        <p:spPr bwMode="auto">
          <a:xfrm>
            <a:off x="8269072" y="3402087"/>
            <a:ext cx="3922928" cy="3455913"/>
          </a:xfrm>
          <a:prstGeom prst="rect">
            <a:avLst/>
          </a:prstGeom>
        </p:spPr>
      </p:pic>
    </p:spTree>
    <p:extLst>
      <p:ext uri="{BB962C8B-B14F-4D97-AF65-F5344CB8AC3E}">
        <p14:creationId xmlns:p14="http://schemas.microsoft.com/office/powerpoint/2010/main" val="3311182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7999" y="365125"/>
            <a:ext cx="11257013" cy="1325563"/>
          </a:xfrm>
        </p:spPr>
        <p:txBody>
          <a:bodyPr>
            <a:noAutofit/>
          </a:bodyPr>
          <a:lstStyle/>
          <a:p>
            <a:r>
              <a:rPr lang="cs-CZ" dirty="0">
                <a:solidFill>
                  <a:srgbClr val="142142"/>
                </a:solidFill>
                <a:latin typeface="Arial"/>
                <a:cs typeface="Arial"/>
              </a:rPr>
              <a:t>Ukrytí </a:t>
            </a:r>
            <a:r>
              <a:rPr lang="cs-CZ" sz="2800" dirty="0">
                <a:solidFill>
                  <a:srgbClr val="142142"/>
                </a:solidFill>
                <a:latin typeface="Arial"/>
                <a:cs typeface="Arial"/>
              </a:rPr>
              <a:t>(data 2023)</a:t>
            </a:r>
          </a:p>
        </p:txBody>
      </p:sp>
      <p:sp>
        <p:nvSpPr>
          <p:cNvPr id="3" name="Zástupný symbol pro obsah 2"/>
          <p:cNvSpPr>
            <a:spLocks noGrp="1"/>
          </p:cNvSpPr>
          <p:nvPr>
            <p:ph idx="1"/>
          </p:nvPr>
        </p:nvSpPr>
        <p:spPr>
          <a:xfrm>
            <a:off x="647999" y="1441938"/>
            <a:ext cx="10505106" cy="4914412"/>
          </a:xfrm>
        </p:spPr>
        <p:txBody>
          <a:bodyPr>
            <a:noAutofit/>
          </a:bodyPr>
          <a:lstStyle/>
          <a:p>
            <a:pPr marL="0" indent="0" algn="just">
              <a:buNone/>
            </a:pPr>
            <a:r>
              <a:rPr lang="cs-CZ" sz="2400" dirty="0">
                <a:solidFill>
                  <a:srgbClr val="4F4F4F"/>
                </a:solidFill>
                <a:latin typeface="Arial CE" panose="020B0604020202020204" pitchFamily="34" charset="0"/>
              </a:rPr>
              <a:t>N</a:t>
            </a:r>
            <a:r>
              <a:rPr lang="cs-CZ" sz="2400" b="0" i="0" dirty="0">
                <a:solidFill>
                  <a:srgbClr val="4F4F4F"/>
                </a:solidFill>
                <a:effectLst/>
                <a:latin typeface="Arial CE" panose="020B0604020202020204" pitchFamily="34" charset="0"/>
              </a:rPr>
              <a:t>a území České republiky se nachází </a:t>
            </a:r>
            <a:r>
              <a:rPr lang="cs-CZ" sz="2400" b="1" i="0" dirty="0">
                <a:solidFill>
                  <a:srgbClr val="4F4F4F"/>
                </a:solidFill>
                <a:effectLst/>
                <a:latin typeface="Arial CE" panose="020B0604020202020204" pitchFamily="34" charset="0"/>
              </a:rPr>
              <a:t>1.655 stálých úkrytů</a:t>
            </a:r>
            <a:r>
              <a:rPr lang="cs-CZ" sz="2400" b="0" i="0" dirty="0">
                <a:solidFill>
                  <a:srgbClr val="4F4F4F"/>
                </a:solidFill>
                <a:effectLst/>
                <a:latin typeface="Arial CE" panose="020B0604020202020204" pitchFamily="34" charset="0"/>
              </a:rPr>
              <a:t> s kapacitou pro </a:t>
            </a:r>
            <a:r>
              <a:rPr lang="cs-CZ" sz="2400" b="1" i="0" dirty="0">
                <a:solidFill>
                  <a:srgbClr val="4F4F4F"/>
                </a:solidFill>
                <a:effectLst/>
                <a:latin typeface="Arial CE" panose="020B0604020202020204" pitchFamily="34" charset="0"/>
              </a:rPr>
              <a:t>337.975 osob</a:t>
            </a:r>
            <a:r>
              <a:rPr lang="cs-CZ" sz="2400" b="0" i="0" dirty="0">
                <a:solidFill>
                  <a:srgbClr val="4F4F4F"/>
                </a:solidFill>
                <a:effectLst/>
                <a:latin typeface="Arial CE" panose="020B0604020202020204" pitchFamily="34" charset="0"/>
              </a:rPr>
              <a:t>. </a:t>
            </a:r>
            <a:r>
              <a:rPr lang="cs-CZ" sz="2400" b="1" i="0" dirty="0">
                <a:solidFill>
                  <a:srgbClr val="4F4F4F"/>
                </a:solidFill>
                <a:effectLst/>
                <a:latin typeface="Arial CE" panose="020B0604020202020204" pitchFamily="34" charset="0"/>
              </a:rPr>
              <a:t>Ochranný systém metra</a:t>
            </a:r>
            <a:r>
              <a:rPr lang="cs-CZ" sz="2400" b="0" i="0" dirty="0">
                <a:solidFill>
                  <a:srgbClr val="4F4F4F"/>
                </a:solidFill>
                <a:effectLst/>
                <a:latin typeface="Arial CE" panose="020B0604020202020204" pitchFamily="34" charset="0"/>
              </a:rPr>
              <a:t> disponuje teoretickou kapacitou ukrytí 332.000 osob, </a:t>
            </a:r>
            <a:r>
              <a:rPr lang="cs-CZ" sz="2400" b="1" i="0" dirty="0">
                <a:solidFill>
                  <a:srgbClr val="4F4F4F"/>
                </a:solidFill>
                <a:effectLst/>
                <a:latin typeface="Arial CE" panose="020B0604020202020204" pitchFamily="34" charset="0"/>
              </a:rPr>
              <a:t>Strahovský tunel</a:t>
            </a:r>
            <a:r>
              <a:rPr lang="cs-CZ" sz="2400" b="0" i="0" dirty="0">
                <a:solidFill>
                  <a:srgbClr val="4F4F4F"/>
                </a:solidFill>
                <a:effectLst/>
                <a:latin typeface="Arial CE" panose="020B0604020202020204" pitchFamily="34" charset="0"/>
              </a:rPr>
              <a:t> pro dalších 15.000 osob. Celkem lze v současné době zajistit ukrytí pro cca 670.000 osob, tj. </a:t>
            </a:r>
            <a:r>
              <a:rPr lang="cs-CZ" sz="2400" b="1" i="0" dirty="0">
                <a:solidFill>
                  <a:srgbClr val="4F4F4F"/>
                </a:solidFill>
                <a:effectLst/>
                <a:latin typeface="Arial CE" panose="020B0604020202020204" pitchFamily="34" charset="0"/>
              </a:rPr>
              <a:t>6,3% obyvatel ČR</a:t>
            </a:r>
            <a:r>
              <a:rPr lang="cs-CZ" sz="2400" b="0" i="0" dirty="0">
                <a:solidFill>
                  <a:srgbClr val="4F4F4F"/>
                </a:solidFill>
                <a:effectLst/>
                <a:latin typeface="Arial CE" panose="020B0604020202020204" pitchFamily="34" charset="0"/>
              </a:rPr>
              <a:t>. </a:t>
            </a:r>
            <a:r>
              <a:rPr lang="cs-CZ" sz="2400" i="0" dirty="0">
                <a:solidFill>
                  <a:srgbClr val="4F4F4F"/>
                </a:solidFill>
                <a:effectLst/>
                <a:latin typeface="Arial CE" panose="020B0604020202020204" pitchFamily="34" charset="0"/>
              </a:rPr>
              <a:t>Se započítáním kapacit vyřazených úkrytů</a:t>
            </a:r>
            <a:r>
              <a:rPr lang="cs-CZ" sz="2400" b="0" i="0" dirty="0">
                <a:solidFill>
                  <a:srgbClr val="4F4F4F"/>
                </a:solidFill>
                <a:effectLst/>
                <a:latin typeface="Arial CE" panose="020B0604020202020204" pitchFamily="34" charset="0"/>
              </a:rPr>
              <a:t>, jejichž stav není nijak evidován, je celková teoretická kapacita ukrytí cca </a:t>
            </a:r>
            <a:r>
              <a:rPr lang="cs-CZ" sz="2400" b="1" i="0" dirty="0">
                <a:solidFill>
                  <a:srgbClr val="4F4F4F"/>
                </a:solidFill>
                <a:effectLst/>
                <a:latin typeface="Arial CE" panose="020B0604020202020204" pitchFamily="34" charset="0"/>
              </a:rPr>
              <a:t>13% obyvatel</a:t>
            </a:r>
            <a:r>
              <a:rPr lang="cs-CZ" sz="2400" b="0" i="0" dirty="0">
                <a:solidFill>
                  <a:srgbClr val="4F4F4F"/>
                </a:solidFill>
                <a:effectLst/>
                <a:latin typeface="Arial CE" panose="020B0604020202020204" pitchFamily="34" charset="0"/>
              </a:rPr>
              <a:t>.</a:t>
            </a:r>
          </a:p>
          <a:p>
            <a:pPr marL="0" indent="0" algn="just">
              <a:buNone/>
            </a:pPr>
            <a:r>
              <a:rPr lang="cs-CZ" sz="2400" b="0" i="0" dirty="0">
                <a:solidFill>
                  <a:srgbClr val="4F4F4F"/>
                </a:solidFill>
                <a:effectLst/>
                <a:latin typeface="Arial CE" panose="020B0604020202020204" pitchFamily="34" charset="0"/>
              </a:rPr>
              <a:t>Primárně se v ČR pro potřeby ukrytí při řešení mimořádných událostí využívá ochranných vlastností budov, stálé úkryty jsou v těchto případech (povodně, úniky nebezpečných látek apod.) nevhodné až nebezpečné.</a:t>
            </a:r>
          </a:p>
        </p:txBody>
      </p:sp>
      <p:sp>
        <p:nvSpPr>
          <p:cNvPr id="4" name="Zástupný symbol pro datum 3"/>
          <p:cNvSpPr>
            <a:spLocks noGrp="1"/>
          </p:cNvSpPr>
          <p:nvPr>
            <p:ph type="dt" sz="half" idx="10"/>
          </p:nvPr>
        </p:nvSpPr>
        <p:spPr/>
        <p:txBody>
          <a:bodyPr/>
          <a:lstStyle/>
          <a:p>
            <a:fld id="{4726537C-E823-0B4E-9FAF-20BA0F6D8184}" type="datetime1">
              <a:rPr lang="cs-CZ" smtClean="0"/>
              <a:pPr/>
              <a:t>24.04.2024</a:t>
            </a:fld>
            <a:r>
              <a:rPr lang="cs-CZ" dirty="0"/>
              <a:t> </a:t>
            </a:r>
          </a:p>
        </p:txBody>
      </p:sp>
      <p:sp>
        <p:nvSpPr>
          <p:cNvPr id="5" name="Zástupný symbol pro zápatí 4"/>
          <p:cNvSpPr>
            <a:spLocks noGrp="1"/>
          </p:cNvSpPr>
          <p:nvPr>
            <p:ph type="ftr" sz="quarter" idx="11"/>
          </p:nvPr>
        </p:nvSpPr>
        <p:spPr/>
        <p:txBody>
          <a:bodyPr/>
          <a:lstStyle/>
          <a:p>
            <a:r>
              <a:rPr lang="cs-CZ" dirty="0"/>
              <a:t>HZS ČR</a:t>
            </a:r>
          </a:p>
        </p:txBody>
      </p:sp>
      <p:sp>
        <p:nvSpPr>
          <p:cNvPr id="6" name="Zástupný symbol pro číslo snímku 5"/>
          <p:cNvSpPr>
            <a:spLocks noGrp="1"/>
          </p:cNvSpPr>
          <p:nvPr>
            <p:ph type="sldNum" sz="quarter" idx="12"/>
          </p:nvPr>
        </p:nvSpPr>
        <p:spPr/>
        <p:txBody>
          <a:bodyPr/>
          <a:lstStyle/>
          <a:p>
            <a:fld id="{1FA14374-F7BD-5147-A9F8-795273F94230}" type="slidenum">
              <a:rPr lang="cs-CZ" smtClean="0"/>
              <a:pPr/>
              <a:t>11</a:t>
            </a:fld>
            <a:endParaRPr lang="cs-CZ" dirty="0"/>
          </a:p>
        </p:txBody>
      </p:sp>
      <p:pic>
        <p:nvPicPr>
          <p:cNvPr id="11" name="Obrázek 10"/>
          <p:cNvPicPr>
            <a:picLocks noChangeAspect="1"/>
          </p:cNvPicPr>
          <p:nvPr/>
        </p:nvPicPr>
        <p:blipFill>
          <a:blip r:embed="rId3"/>
          <a:stretch/>
        </p:blipFill>
        <p:spPr bwMode="auto">
          <a:xfrm>
            <a:off x="8246410" y="3467940"/>
            <a:ext cx="3922928" cy="3455912"/>
          </a:xfrm>
          <a:prstGeom prst="rect">
            <a:avLst/>
          </a:prstGeom>
        </p:spPr>
      </p:pic>
    </p:spTree>
    <p:extLst>
      <p:ext uri="{BB962C8B-B14F-4D97-AF65-F5344CB8AC3E}">
        <p14:creationId xmlns:p14="http://schemas.microsoft.com/office/powerpoint/2010/main" val="1396771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172208"/>
            <a:ext cx="11568128" cy="1153356"/>
          </a:xfrm>
        </p:spPr>
        <p:txBody>
          <a:bodyPr>
            <a:noAutofit/>
          </a:bodyPr>
          <a:lstStyle/>
          <a:p>
            <a:r>
              <a:rPr lang="cs-CZ" dirty="0">
                <a:solidFill>
                  <a:srgbClr val="142142"/>
                </a:solidFill>
                <a:latin typeface="Arial"/>
                <a:cs typeface="Arial"/>
              </a:rPr>
              <a:t>Ukrytí</a:t>
            </a:r>
            <a:endParaRPr lang="cs-CZ" sz="2800" dirty="0">
              <a:solidFill>
                <a:srgbClr val="142142"/>
              </a:solidFill>
              <a:latin typeface="Arial"/>
              <a:cs typeface="Arial"/>
            </a:endParaRP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12</a:t>
            </a:fld>
            <a:endParaRPr lang="cs-CZ" dirty="0"/>
          </a:p>
        </p:txBody>
      </p:sp>
      <p:pic>
        <p:nvPicPr>
          <p:cNvPr id="4" name="Obrázek 3">
            <a:extLst>
              <a:ext uri="{FF2B5EF4-FFF2-40B4-BE49-F238E27FC236}">
                <a16:creationId xmlns:a16="http://schemas.microsoft.com/office/drawing/2014/main" id="{A0357A14-1188-4187-87F9-9775C84B34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237" y="1065032"/>
            <a:ext cx="9952284" cy="5291318"/>
          </a:xfrm>
          <a:prstGeom prst="rect">
            <a:avLst/>
          </a:prstGeom>
        </p:spPr>
      </p:pic>
    </p:spTree>
    <p:extLst>
      <p:ext uri="{BB962C8B-B14F-4D97-AF65-F5344CB8AC3E}">
        <p14:creationId xmlns:p14="http://schemas.microsoft.com/office/powerpoint/2010/main" val="3920812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172208"/>
            <a:ext cx="11568128" cy="1153356"/>
          </a:xfrm>
        </p:spPr>
        <p:txBody>
          <a:bodyPr>
            <a:noAutofit/>
          </a:bodyPr>
          <a:lstStyle/>
          <a:p>
            <a:r>
              <a:rPr lang="cs-CZ" dirty="0">
                <a:solidFill>
                  <a:srgbClr val="142142"/>
                </a:solidFill>
                <a:latin typeface="Arial"/>
                <a:cs typeface="Arial"/>
              </a:rPr>
              <a:t>Ukrytí </a:t>
            </a:r>
            <a:r>
              <a:rPr lang="cs-CZ" sz="2800" dirty="0">
                <a:solidFill>
                  <a:srgbClr val="142142"/>
                </a:solidFill>
                <a:latin typeface="Arial"/>
                <a:cs typeface="Arial"/>
              </a:rPr>
              <a:t>(data 2023)</a:t>
            </a: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13</a:t>
            </a:fld>
            <a:endParaRPr lang="cs-CZ" dirty="0"/>
          </a:p>
        </p:txBody>
      </p:sp>
      <p:pic>
        <p:nvPicPr>
          <p:cNvPr id="7" name="Obrázek 6">
            <a:extLst>
              <a:ext uri="{FF2B5EF4-FFF2-40B4-BE49-F238E27FC236}">
                <a16:creationId xmlns:a16="http://schemas.microsoft.com/office/drawing/2014/main" id="{A3EB1292-B886-4E46-8920-AC5799074B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868" y="1429554"/>
            <a:ext cx="9851332" cy="2554057"/>
          </a:xfrm>
          <a:prstGeom prst="rect">
            <a:avLst/>
          </a:prstGeom>
        </p:spPr>
      </p:pic>
      <p:sp>
        <p:nvSpPr>
          <p:cNvPr id="10" name="TextovéPole 9">
            <a:extLst>
              <a:ext uri="{FF2B5EF4-FFF2-40B4-BE49-F238E27FC236}">
                <a16:creationId xmlns:a16="http://schemas.microsoft.com/office/drawing/2014/main" id="{E30136FE-1B50-43B6-BACA-7289EAE9C4CF}"/>
              </a:ext>
            </a:extLst>
          </p:cNvPr>
          <p:cNvSpPr txBox="1"/>
          <p:nvPr/>
        </p:nvSpPr>
        <p:spPr>
          <a:xfrm>
            <a:off x="311936" y="4361139"/>
            <a:ext cx="9679545" cy="2031325"/>
          </a:xfrm>
          <a:prstGeom prst="rect">
            <a:avLst/>
          </a:prstGeom>
          <a:noFill/>
        </p:spPr>
        <p:txBody>
          <a:bodyPr wrap="square">
            <a:spAutoFit/>
          </a:bodyPr>
          <a:lstStyle/>
          <a:p>
            <a:pPr algn="just"/>
            <a:r>
              <a:rPr lang="cs-CZ" b="0" i="0" dirty="0">
                <a:solidFill>
                  <a:srgbClr val="4F4F4F"/>
                </a:solidFill>
                <a:effectLst/>
                <a:latin typeface="Arial CE" panose="020B0604020202020204" pitchFamily="34" charset="0"/>
              </a:rPr>
              <a:t>Stálé, tlakově odolné úkryty byly navrženy zejména k ochraně obyvatelstva před účinky zbraní hromadného ničení za války (a to ještě v případě včasného varování a použití zbraní vyvíjených na konci druhé světové války a v padesátých letech). </a:t>
            </a:r>
          </a:p>
          <a:p>
            <a:pPr algn="just"/>
            <a:endParaRPr lang="cs-CZ" dirty="0">
              <a:solidFill>
                <a:srgbClr val="4F4F4F"/>
              </a:solidFill>
              <a:latin typeface="Arial CE" panose="020B0604020202020204" pitchFamily="34" charset="0"/>
            </a:endParaRPr>
          </a:p>
          <a:p>
            <a:pPr algn="just"/>
            <a:r>
              <a:rPr lang="cs-CZ" b="0" i="0" dirty="0">
                <a:solidFill>
                  <a:srgbClr val="4F4F4F"/>
                </a:solidFill>
                <a:effectLst/>
                <a:latin typeface="Arial CE" panose="020B0604020202020204" pitchFamily="34" charset="0"/>
              </a:rPr>
              <a:t>Tyto úkryty zpravidla nelze využít při mimořádných událostech a krizových situacích nevojenského charakteru z důvodu jejich nerovnoměrného rozmístění a doby potřebné k jejich </a:t>
            </a:r>
            <a:r>
              <a:rPr lang="cs-CZ" b="0" i="0" dirty="0" err="1">
                <a:solidFill>
                  <a:srgbClr val="4F4F4F"/>
                </a:solidFill>
                <a:effectLst/>
                <a:latin typeface="Arial CE" panose="020B0604020202020204" pitchFamily="34" charset="0"/>
              </a:rPr>
              <a:t>zpohotovení</a:t>
            </a:r>
            <a:r>
              <a:rPr lang="cs-CZ" b="0" i="0" dirty="0">
                <a:solidFill>
                  <a:srgbClr val="4F4F4F"/>
                </a:solidFill>
                <a:effectLst/>
                <a:latin typeface="Arial CE" panose="020B0604020202020204" pitchFamily="34" charset="0"/>
              </a:rPr>
              <a:t>, která může být až týdny či déle.</a:t>
            </a:r>
            <a:endParaRPr lang="cs-CZ" dirty="0"/>
          </a:p>
        </p:txBody>
      </p:sp>
    </p:spTree>
    <p:extLst>
      <p:ext uri="{BB962C8B-B14F-4D97-AF65-F5344CB8AC3E}">
        <p14:creationId xmlns:p14="http://schemas.microsoft.com/office/powerpoint/2010/main" val="3635299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7999" y="365125"/>
            <a:ext cx="11257013" cy="434895"/>
          </a:xfrm>
        </p:spPr>
        <p:txBody>
          <a:bodyPr>
            <a:noAutofit/>
          </a:bodyPr>
          <a:lstStyle/>
          <a:p>
            <a:r>
              <a:rPr lang="cs-CZ" dirty="0">
                <a:solidFill>
                  <a:srgbClr val="142142"/>
                </a:solidFill>
                <a:latin typeface="Arial"/>
                <a:cs typeface="Arial"/>
              </a:rPr>
              <a:t>Ukrytí</a:t>
            </a:r>
          </a:p>
        </p:txBody>
      </p:sp>
      <p:sp>
        <p:nvSpPr>
          <p:cNvPr id="4" name="Zástupný symbol pro datum 3"/>
          <p:cNvSpPr>
            <a:spLocks noGrp="1"/>
          </p:cNvSpPr>
          <p:nvPr>
            <p:ph type="dt" sz="half" idx="10"/>
          </p:nvPr>
        </p:nvSpPr>
        <p:spPr/>
        <p:txBody>
          <a:bodyPr/>
          <a:lstStyle/>
          <a:p>
            <a:fld id="{4726537C-E823-0B4E-9FAF-20BA0F6D8184}" type="datetime1">
              <a:rPr lang="cs-CZ" smtClean="0"/>
              <a:pPr/>
              <a:t>24.04.2024</a:t>
            </a:fld>
            <a:r>
              <a:rPr lang="cs-CZ" dirty="0"/>
              <a:t> </a:t>
            </a:r>
          </a:p>
        </p:txBody>
      </p:sp>
      <p:sp>
        <p:nvSpPr>
          <p:cNvPr id="5" name="Zástupný symbol pro zápatí 4"/>
          <p:cNvSpPr>
            <a:spLocks noGrp="1"/>
          </p:cNvSpPr>
          <p:nvPr>
            <p:ph type="ftr" sz="quarter" idx="11"/>
          </p:nvPr>
        </p:nvSpPr>
        <p:spPr/>
        <p:txBody>
          <a:bodyPr/>
          <a:lstStyle/>
          <a:p>
            <a:r>
              <a:rPr lang="cs-CZ" dirty="0"/>
              <a:t>HZS ČR</a:t>
            </a:r>
          </a:p>
        </p:txBody>
      </p:sp>
      <p:sp>
        <p:nvSpPr>
          <p:cNvPr id="6" name="Zástupný symbol pro číslo snímku 5"/>
          <p:cNvSpPr>
            <a:spLocks noGrp="1"/>
          </p:cNvSpPr>
          <p:nvPr>
            <p:ph type="sldNum" sz="quarter" idx="12"/>
          </p:nvPr>
        </p:nvSpPr>
        <p:spPr/>
        <p:txBody>
          <a:bodyPr/>
          <a:lstStyle/>
          <a:p>
            <a:fld id="{1FA14374-F7BD-5147-A9F8-795273F94230}" type="slidenum">
              <a:rPr lang="cs-CZ" smtClean="0"/>
              <a:pPr/>
              <a:t>14</a:t>
            </a:fld>
            <a:endParaRPr lang="cs-CZ" dirty="0"/>
          </a:p>
        </p:txBody>
      </p:sp>
      <p:pic>
        <p:nvPicPr>
          <p:cNvPr id="11" name="Obrázek 10"/>
          <p:cNvPicPr>
            <a:picLocks noChangeAspect="1"/>
          </p:cNvPicPr>
          <p:nvPr/>
        </p:nvPicPr>
        <p:blipFill>
          <a:blip r:embed="rId3"/>
          <a:stretch/>
        </p:blipFill>
        <p:spPr bwMode="auto">
          <a:xfrm>
            <a:off x="8246410" y="3467940"/>
            <a:ext cx="3922928" cy="3455912"/>
          </a:xfrm>
          <a:prstGeom prst="rect">
            <a:avLst/>
          </a:prstGeom>
        </p:spPr>
      </p:pic>
      <p:sp>
        <p:nvSpPr>
          <p:cNvPr id="9" name="TextovéPole 8">
            <a:extLst>
              <a:ext uri="{FF2B5EF4-FFF2-40B4-BE49-F238E27FC236}">
                <a16:creationId xmlns:a16="http://schemas.microsoft.com/office/drawing/2014/main" id="{6D561A5A-F7D5-4DC1-B31C-9A21ADBDBA77}"/>
              </a:ext>
            </a:extLst>
          </p:cNvPr>
          <p:cNvSpPr txBox="1"/>
          <p:nvPr/>
        </p:nvSpPr>
        <p:spPr>
          <a:xfrm>
            <a:off x="715521" y="904615"/>
            <a:ext cx="10157376" cy="646331"/>
          </a:xfrm>
          <a:prstGeom prst="rect">
            <a:avLst/>
          </a:prstGeom>
          <a:noFill/>
        </p:spPr>
        <p:txBody>
          <a:bodyPr wrap="square">
            <a:spAutoFit/>
          </a:bodyPr>
          <a:lstStyle/>
          <a:p>
            <a:pPr algn="l"/>
            <a:r>
              <a:rPr lang="cs-CZ" b="1" i="0" u="none" strike="noStrike" dirty="0">
                <a:solidFill>
                  <a:srgbClr val="000000"/>
                </a:solidFill>
                <a:effectLst/>
                <a:latin typeface="Roboto" panose="02000000000000000000" pitchFamily="2" charset="0"/>
              </a:rPr>
              <a:t>Maximální kapacita úkrytů v jednotlivých krajích</a:t>
            </a:r>
          </a:p>
          <a:p>
            <a:pPr algn="l"/>
            <a:r>
              <a:rPr lang="cs-CZ" b="0" i="0" u="none" strike="noStrike" dirty="0">
                <a:solidFill>
                  <a:srgbClr val="181818"/>
                </a:solidFill>
                <a:effectLst/>
                <a:latin typeface="Roboto" panose="02000000000000000000" pitchFamily="2" charset="0"/>
              </a:rPr>
              <a:t>(bez kapacit metra a Strahovského tunelu)</a:t>
            </a:r>
          </a:p>
        </p:txBody>
      </p:sp>
      <p:pic>
        <p:nvPicPr>
          <p:cNvPr id="8" name="Obrázek 7">
            <a:extLst>
              <a:ext uri="{FF2B5EF4-FFF2-40B4-BE49-F238E27FC236}">
                <a16:creationId xmlns:a16="http://schemas.microsoft.com/office/drawing/2014/main" id="{FFE21991-1C5C-469E-A86F-427A4A952F1A}"/>
              </a:ext>
            </a:extLst>
          </p:cNvPr>
          <p:cNvPicPr>
            <a:picLocks noChangeAspect="1"/>
          </p:cNvPicPr>
          <p:nvPr/>
        </p:nvPicPr>
        <p:blipFill>
          <a:blip r:embed="rId4"/>
          <a:stretch>
            <a:fillRect/>
          </a:stretch>
        </p:blipFill>
        <p:spPr>
          <a:xfrm>
            <a:off x="715520" y="1569478"/>
            <a:ext cx="9188333" cy="4786871"/>
          </a:xfrm>
          <a:prstGeom prst="rect">
            <a:avLst/>
          </a:prstGeom>
        </p:spPr>
      </p:pic>
    </p:spTree>
    <p:extLst>
      <p:ext uri="{BB962C8B-B14F-4D97-AF65-F5344CB8AC3E}">
        <p14:creationId xmlns:p14="http://schemas.microsoft.com/office/powerpoint/2010/main" val="1788949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172208"/>
            <a:ext cx="11568128" cy="1153356"/>
          </a:xfrm>
        </p:spPr>
        <p:txBody>
          <a:bodyPr>
            <a:noAutofit/>
          </a:bodyPr>
          <a:lstStyle/>
          <a:p>
            <a:r>
              <a:rPr lang="cs-CZ" dirty="0">
                <a:solidFill>
                  <a:srgbClr val="142142"/>
                </a:solidFill>
                <a:latin typeface="Arial"/>
                <a:cs typeface="Arial"/>
              </a:rPr>
              <a:t>Ukrytí</a:t>
            </a:r>
            <a:endParaRPr lang="cs-CZ" sz="2800" dirty="0">
              <a:solidFill>
                <a:srgbClr val="142142"/>
              </a:solidFill>
              <a:latin typeface="Arial"/>
              <a:cs typeface="Arial"/>
            </a:endParaRP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15</a:t>
            </a:fld>
            <a:endParaRPr lang="cs-CZ" dirty="0"/>
          </a:p>
        </p:txBody>
      </p:sp>
      <p:pic>
        <p:nvPicPr>
          <p:cNvPr id="8" name="Obrázek 7">
            <a:extLst>
              <a:ext uri="{FF2B5EF4-FFF2-40B4-BE49-F238E27FC236}">
                <a16:creationId xmlns:a16="http://schemas.microsoft.com/office/drawing/2014/main" id="{D4A601B2-3814-441D-AB73-A1F04E765586}"/>
              </a:ext>
            </a:extLst>
          </p:cNvPr>
          <p:cNvPicPr>
            <a:picLocks noChangeAspect="1"/>
          </p:cNvPicPr>
          <p:nvPr/>
        </p:nvPicPr>
        <p:blipFill>
          <a:blip r:embed="rId4"/>
          <a:stretch>
            <a:fillRect/>
          </a:stretch>
        </p:blipFill>
        <p:spPr>
          <a:xfrm>
            <a:off x="389496" y="1030310"/>
            <a:ext cx="9475721" cy="5655482"/>
          </a:xfrm>
          <a:prstGeom prst="rect">
            <a:avLst/>
          </a:prstGeom>
        </p:spPr>
      </p:pic>
    </p:spTree>
    <p:extLst>
      <p:ext uri="{BB962C8B-B14F-4D97-AF65-F5344CB8AC3E}">
        <p14:creationId xmlns:p14="http://schemas.microsoft.com/office/powerpoint/2010/main" val="3355983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7999" y="365125"/>
            <a:ext cx="11257013" cy="1325563"/>
          </a:xfrm>
        </p:spPr>
        <p:txBody>
          <a:bodyPr>
            <a:noAutofit/>
          </a:bodyPr>
          <a:lstStyle/>
          <a:p>
            <a:r>
              <a:rPr lang="cs-CZ" dirty="0">
                <a:solidFill>
                  <a:srgbClr val="142142"/>
                </a:solidFill>
                <a:latin typeface="Arial"/>
                <a:cs typeface="Arial"/>
              </a:rPr>
              <a:t>Ukrytí</a:t>
            </a:r>
          </a:p>
        </p:txBody>
      </p:sp>
      <p:sp>
        <p:nvSpPr>
          <p:cNvPr id="4" name="Zástupný symbol pro datum 3"/>
          <p:cNvSpPr>
            <a:spLocks noGrp="1"/>
          </p:cNvSpPr>
          <p:nvPr>
            <p:ph type="dt" sz="half" idx="10"/>
          </p:nvPr>
        </p:nvSpPr>
        <p:spPr/>
        <p:txBody>
          <a:bodyPr/>
          <a:lstStyle/>
          <a:p>
            <a:fld id="{4726537C-E823-0B4E-9FAF-20BA0F6D8184}" type="datetime1">
              <a:rPr lang="cs-CZ" smtClean="0"/>
              <a:pPr/>
              <a:t>24.04.2024</a:t>
            </a:fld>
            <a:r>
              <a:rPr lang="cs-CZ" dirty="0"/>
              <a:t> </a:t>
            </a:r>
          </a:p>
        </p:txBody>
      </p:sp>
      <p:sp>
        <p:nvSpPr>
          <p:cNvPr id="5" name="Zástupný symbol pro zápatí 4"/>
          <p:cNvSpPr>
            <a:spLocks noGrp="1"/>
          </p:cNvSpPr>
          <p:nvPr>
            <p:ph type="ftr" sz="quarter" idx="11"/>
          </p:nvPr>
        </p:nvSpPr>
        <p:spPr/>
        <p:txBody>
          <a:bodyPr/>
          <a:lstStyle/>
          <a:p>
            <a:r>
              <a:rPr lang="cs-CZ" dirty="0"/>
              <a:t>HZS ČR</a:t>
            </a:r>
          </a:p>
        </p:txBody>
      </p:sp>
      <p:sp>
        <p:nvSpPr>
          <p:cNvPr id="6" name="Zástupný symbol pro číslo snímku 5"/>
          <p:cNvSpPr>
            <a:spLocks noGrp="1"/>
          </p:cNvSpPr>
          <p:nvPr>
            <p:ph type="sldNum" sz="quarter" idx="12"/>
          </p:nvPr>
        </p:nvSpPr>
        <p:spPr/>
        <p:txBody>
          <a:bodyPr/>
          <a:lstStyle/>
          <a:p>
            <a:fld id="{1FA14374-F7BD-5147-A9F8-795273F94230}" type="slidenum">
              <a:rPr lang="cs-CZ" smtClean="0"/>
              <a:pPr/>
              <a:t>16</a:t>
            </a:fld>
            <a:endParaRPr lang="cs-CZ" dirty="0"/>
          </a:p>
        </p:txBody>
      </p:sp>
      <p:pic>
        <p:nvPicPr>
          <p:cNvPr id="11" name="Obrázek 10"/>
          <p:cNvPicPr>
            <a:picLocks noChangeAspect="1"/>
          </p:cNvPicPr>
          <p:nvPr/>
        </p:nvPicPr>
        <p:blipFill>
          <a:blip r:embed="rId3"/>
          <a:stretch/>
        </p:blipFill>
        <p:spPr bwMode="auto">
          <a:xfrm>
            <a:off x="8246410" y="3467940"/>
            <a:ext cx="3922928" cy="3455912"/>
          </a:xfrm>
          <a:prstGeom prst="rect">
            <a:avLst/>
          </a:prstGeom>
        </p:spPr>
      </p:pic>
      <p:sp>
        <p:nvSpPr>
          <p:cNvPr id="12" name="TextovéPole 11">
            <a:extLst>
              <a:ext uri="{FF2B5EF4-FFF2-40B4-BE49-F238E27FC236}">
                <a16:creationId xmlns:a16="http://schemas.microsoft.com/office/drawing/2014/main" id="{6FDC79B2-D866-42A3-AF7D-8308496A2C52}"/>
              </a:ext>
            </a:extLst>
          </p:cNvPr>
          <p:cNvSpPr txBox="1"/>
          <p:nvPr/>
        </p:nvSpPr>
        <p:spPr>
          <a:xfrm>
            <a:off x="647999" y="1624443"/>
            <a:ext cx="10015708" cy="3200876"/>
          </a:xfrm>
          <a:prstGeom prst="rect">
            <a:avLst/>
          </a:prstGeom>
          <a:noFill/>
        </p:spPr>
        <p:txBody>
          <a:bodyPr wrap="square">
            <a:spAutoFit/>
          </a:bodyPr>
          <a:lstStyle/>
          <a:p>
            <a:pPr algn="just"/>
            <a:r>
              <a:rPr lang="cs-CZ" sz="2400" b="1" i="0" dirty="0">
                <a:solidFill>
                  <a:srgbClr val="333333"/>
                </a:solidFill>
                <a:effectLst/>
                <a:latin typeface="Arial CE" panose="020B0604020202020204" pitchFamily="34" charset="0"/>
              </a:rPr>
              <a:t>Improvizované úkryty</a:t>
            </a:r>
          </a:p>
          <a:p>
            <a:pPr algn="just"/>
            <a:endParaRPr lang="cs-CZ" b="1" i="0" dirty="0">
              <a:solidFill>
                <a:srgbClr val="333333"/>
              </a:solidFill>
              <a:effectLst/>
              <a:latin typeface="Arial CE" panose="020B0604020202020204" pitchFamily="34" charset="0"/>
            </a:endParaRPr>
          </a:p>
          <a:p>
            <a:pPr algn="just"/>
            <a:r>
              <a:rPr lang="cs-CZ" sz="2000" b="0" i="0" dirty="0">
                <a:solidFill>
                  <a:srgbClr val="4F4F4F"/>
                </a:solidFill>
                <a:effectLst/>
                <a:latin typeface="Arial CE" panose="020B0604020202020204" pitchFamily="34" charset="0"/>
              </a:rPr>
              <a:t>Při realizaci tzv. improvizovaných úkrytů se počítá s využitím stávajících staveb např. podzemních prostor budov (podzemní garáže nákupních center, obytných domů, tunelové stavby, atd.). Tímto dochází k zásadnímu nárůstu kapacit ukrytí obyvatelstva. Při využití těchto improvizovaných úkrytů je nezbytné vyhodnotit ochranné vlastnosti ve vazbě na předpokládané ohrožení viz např. konvenční zbraně, chemické zbraně apod.</a:t>
            </a:r>
          </a:p>
          <a:p>
            <a:pPr algn="just"/>
            <a:endParaRPr lang="cs-CZ" sz="2000" b="0" i="0" dirty="0">
              <a:solidFill>
                <a:srgbClr val="4F4F4F"/>
              </a:solidFill>
              <a:effectLst/>
              <a:latin typeface="Arial CE" panose="020B0604020202020204" pitchFamily="34" charset="0"/>
            </a:endParaRPr>
          </a:p>
          <a:p>
            <a:pPr algn="just"/>
            <a:r>
              <a:rPr lang="cs-CZ" sz="2000" b="1" i="0" dirty="0">
                <a:solidFill>
                  <a:srgbClr val="4F4F4F"/>
                </a:solidFill>
                <a:effectLst/>
                <a:latin typeface="Arial CE" panose="020B0604020202020204" pitchFamily="34" charset="0"/>
              </a:rPr>
              <a:t>Vyřazené úkryty HZS ČR stále eviduje, aby je bylo možno v případě potřeby využít jako i jako improvizované úkryty.</a:t>
            </a:r>
          </a:p>
        </p:txBody>
      </p:sp>
    </p:spTree>
    <p:extLst>
      <p:ext uri="{BB962C8B-B14F-4D97-AF65-F5344CB8AC3E}">
        <p14:creationId xmlns:p14="http://schemas.microsoft.com/office/powerpoint/2010/main" val="359397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7999" y="365125"/>
            <a:ext cx="11257013" cy="1325563"/>
          </a:xfrm>
        </p:spPr>
        <p:txBody>
          <a:bodyPr>
            <a:noAutofit/>
          </a:bodyPr>
          <a:lstStyle/>
          <a:p>
            <a:r>
              <a:rPr lang="cs-CZ" dirty="0">
                <a:solidFill>
                  <a:srgbClr val="142142"/>
                </a:solidFill>
                <a:latin typeface="Arial"/>
                <a:cs typeface="Arial"/>
              </a:rPr>
              <a:t>Materiál civilní ochrany (MCO)</a:t>
            </a:r>
          </a:p>
        </p:txBody>
      </p:sp>
      <p:sp>
        <p:nvSpPr>
          <p:cNvPr id="3" name="Zástupný symbol pro obsah 2"/>
          <p:cNvSpPr>
            <a:spLocks noGrp="1"/>
          </p:cNvSpPr>
          <p:nvPr>
            <p:ph idx="1"/>
          </p:nvPr>
        </p:nvSpPr>
        <p:spPr>
          <a:xfrm>
            <a:off x="647998" y="1441938"/>
            <a:ext cx="10979427" cy="4914412"/>
          </a:xfrm>
        </p:spPr>
        <p:txBody>
          <a:bodyPr>
            <a:noAutofit/>
          </a:bodyPr>
          <a:lstStyle/>
          <a:p>
            <a:pPr algn="just"/>
            <a:r>
              <a:rPr lang="cs-CZ" sz="2400" dirty="0">
                <a:solidFill>
                  <a:srgbClr val="142142"/>
                </a:solidFill>
                <a:latin typeface="Arial"/>
                <a:cs typeface="Arial"/>
              </a:rPr>
              <a:t>v souvislosti s přechodem civilní ochrany do kompetence Ministerstva vnitra proběhl i převod MCO v souladu s „Opatřením Ministerstva financí o změně příslušnosti hospodařit s majetkem státu“ č. j. 221/84067/2001</a:t>
            </a:r>
          </a:p>
          <a:p>
            <a:pPr algn="just"/>
            <a:r>
              <a:rPr lang="cs-CZ" sz="2400" dirty="0">
                <a:solidFill>
                  <a:srgbClr val="142142"/>
                </a:solidFill>
                <a:latin typeface="Arial"/>
                <a:cs typeface="Arial"/>
              </a:rPr>
              <a:t>k 31. 10. 2005 ukončen odsun MCO z úložišť organizačních složek státu, státních organizací, obcí, právnických a podnikajících osob do skladů HZS ČR</a:t>
            </a:r>
          </a:p>
          <a:p>
            <a:pPr algn="just"/>
            <a:r>
              <a:rPr lang="cs-CZ" sz="2400" dirty="0">
                <a:solidFill>
                  <a:srgbClr val="142142"/>
                </a:solidFill>
                <a:latin typeface="Arial"/>
                <a:cs typeface="Arial"/>
              </a:rPr>
              <a:t>bezúplatné převody některých typů materiálu na další složky IZS a HZS krajů, případně další subjekty</a:t>
            </a:r>
          </a:p>
          <a:p>
            <a:pPr algn="just"/>
            <a:r>
              <a:rPr lang="cs-CZ" sz="2400" dirty="0">
                <a:solidFill>
                  <a:srgbClr val="142142"/>
                </a:solidFill>
                <a:latin typeface="Arial"/>
                <a:cs typeface="Arial"/>
              </a:rPr>
              <a:t>ve skladech HZS ČR MCO postupně posouzen a roztříděn</a:t>
            </a:r>
          </a:p>
          <a:p>
            <a:pPr algn="just"/>
            <a:r>
              <a:rPr lang="cs-CZ" sz="2400" dirty="0">
                <a:solidFill>
                  <a:srgbClr val="142142"/>
                </a:solidFill>
                <a:latin typeface="Arial"/>
                <a:cs typeface="Arial"/>
              </a:rPr>
              <a:t>nefunkční a neupotřebitelný materiál postupně likvidován</a:t>
            </a:r>
          </a:p>
          <a:p>
            <a:pPr algn="just"/>
            <a:r>
              <a:rPr lang="cs-CZ" sz="2400" dirty="0">
                <a:solidFill>
                  <a:srgbClr val="142142"/>
                </a:solidFill>
                <a:latin typeface="Arial"/>
                <a:cs typeface="Arial"/>
              </a:rPr>
              <a:t>se zbývajícím MCO (včetně prostředků individuální ochrany) je nakládáno v souladu s interními pokyny – zajištěny opravy, revize..</a:t>
            </a:r>
          </a:p>
        </p:txBody>
      </p:sp>
      <p:sp>
        <p:nvSpPr>
          <p:cNvPr id="4" name="Zástupný symbol pro datum 3"/>
          <p:cNvSpPr>
            <a:spLocks noGrp="1"/>
          </p:cNvSpPr>
          <p:nvPr>
            <p:ph type="dt" sz="half" idx="10"/>
          </p:nvPr>
        </p:nvSpPr>
        <p:spPr/>
        <p:txBody>
          <a:bodyPr/>
          <a:lstStyle/>
          <a:p>
            <a:fld id="{4726537C-E823-0B4E-9FAF-20BA0F6D8184}" type="datetime1">
              <a:rPr lang="cs-CZ" smtClean="0"/>
              <a:pPr/>
              <a:t>24.04.2024</a:t>
            </a:fld>
            <a:r>
              <a:rPr lang="cs-CZ" dirty="0"/>
              <a:t> </a:t>
            </a:r>
          </a:p>
        </p:txBody>
      </p:sp>
      <p:sp>
        <p:nvSpPr>
          <p:cNvPr id="5" name="Zástupný symbol pro zápatí 4"/>
          <p:cNvSpPr>
            <a:spLocks noGrp="1"/>
          </p:cNvSpPr>
          <p:nvPr>
            <p:ph type="ftr" sz="quarter" idx="11"/>
          </p:nvPr>
        </p:nvSpPr>
        <p:spPr/>
        <p:txBody>
          <a:bodyPr/>
          <a:lstStyle/>
          <a:p>
            <a:r>
              <a:rPr lang="cs-CZ" dirty="0"/>
              <a:t>HZS ČR</a:t>
            </a:r>
          </a:p>
        </p:txBody>
      </p:sp>
      <p:sp>
        <p:nvSpPr>
          <p:cNvPr id="6" name="Zástupný symbol pro číslo snímku 5"/>
          <p:cNvSpPr>
            <a:spLocks noGrp="1"/>
          </p:cNvSpPr>
          <p:nvPr>
            <p:ph type="sldNum" sz="quarter" idx="12"/>
          </p:nvPr>
        </p:nvSpPr>
        <p:spPr/>
        <p:txBody>
          <a:bodyPr/>
          <a:lstStyle/>
          <a:p>
            <a:fld id="{1FA14374-F7BD-5147-A9F8-795273F94230}" type="slidenum">
              <a:rPr lang="cs-CZ" smtClean="0"/>
              <a:pPr/>
              <a:t>2</a:t>
            </a:fld>
            <a:endParaRPr lang="cs-CZ" dirty="0"/>
          </a:p>
        </p:txBody>
      </p:sp>
      <p:pic>
        <p:nvPicPr>
          <p:cNvPr id="11" name="Obrázek 10"/>
          <p:cNvPicPr>
            <a:picLocks noChangeAspect="1"/>
          </p:cNvPicPr>
          <p:nvPr/>
        </p:nvPicPr>
        <p:blipFill>
          <a:blip r:embed="rId3"/>
          <a:stretch/>
        </p:blipFill>
        <p:spPr bwMode="auto">
          <a:xfrm>
            <a:off x="8246410" y="3429304"/>
            <a:ext cx="3922928" cy="3455912"/>
          </a:xfrm>
          <a:prstGeom prst="rect">
            <a:avLst/>
          </a:prstGeom>
        </p:spPr>
      </p:pic>
      <p:pic>
        <p:nvPicPr>
          <p:cNvPr id="1026" name="Picture 2" descr="DK-62">
            <a:extLst>
              <a:ext uri="{FF2B5EF4-FFF2-40B4-BE49-F238E27FC236}">
                <a16:creationId xmlns:a16="http://schemas.microsoft.com/office/drawing/2014/main" id="{CE73D643-0640-830A-63B9-E3FB793419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8656" y="1"/>
            <a:ext cx="2520682" cy="1325564"/>
          </a:xfrm>
          <a:prstGeom prst="rect">
            <a:avLst/>
          </a:prstGeom>
          <a:noFill/>
          <a:extLst>
            <a:ext uri="{909E8E84-426E-40DD-AFC4-6F175D3DCCD1}">
              <a14:hiddenFill xmlns:a14="http://schemas.microsoft.com/office/drawing/2010/main">
                <a:solidFill>
                  <a:srgbClr val="FFFFFF"/>
                </a:solidFill>
              </a14:hiddenFill>
            </a:ext>
          </a:extLst>
        </p:spPr>
      </p:pic>
      <p:pic>
        <p:nvPicPr>
          <p:cNvPr id="13" name="Obrázek 12">
            <a:extLst>
              <a:ext uri="{FF2B5EF4-FFF2-40B4-BE49-F238E27FC236}">
                <a16:creationId xmlns:a16="http://schemas.microsoft.com/office/drawing/2014/main" id="{6C445E71-CF1E-8CA5-95DA-FC75393A2ED8}"/>
              </a:ext>
            </a:extLst>
          </p:cNvPr>
          <p:cNvPicPr>
            <a:picLocks noChangeAspect="1"/>
          </p:cNvPicPr>
          <p:nvPr/>
        </p:nvPicPr>
        <p:blipFill>
          <a:blip r:embed="rId5"/>
          <a:stretch>
            <a:fillRect/>
          </a:stretch>
        </p:blipFill>
        <p:spPr>
          <a:xfrm>
            <a:off x="2792403" y="5960889"/>
            <a:ext cx="1577993" cy="821543"/>
          </a:xfrm>
          <a:prstGeom prst="rect">
            <a:avLst/>
          </a:prstGeom>
        </p:spPr>
      </p:pic>
      <p:pic>
        <p:nvPicPr>
          <p:cNvPr id="14" name="Obrázek 13">
            <a:extLst>
              <a:ext uri="{FF2B5EF4-FFF2-40B4-BE49-F238E27FC236}">
                <a16:creationId xmlns:a16="http://schemas.microsoft.com/office/drawing/2014/main" id="{50DBCFDD-77F9-6C3C-8F9A-ABD05644999F}"/>
              </a:ext>
            </a:extLst>
          </p:cNvPr>
          <p:cNvPicPr>
            <a:picLocks noChangeAspect="1"/>
          </p:cNvPicPr>
          <p:nvPr/>
        </p:nvPicPr>
        <p:blipFill>
          <a:blip r:embed="rId6"/>
          <a:stretch>
            <a:fillRect/>
          </a:stretch>
        </p:blipFill>
        <p:spPr>
          <a:xfrm>
            <a:off x="7391450" y="5842144"/>
            <a:ext cx="1354474" cy="1015856"/>
          </a:xfrm>
          <a:prstGeom prst="rect">
            <a:avLst/>
          </a:prstGeom>
        </p:spPr>
      </p:pic>
    </p:spTree>
    <p:extLst>
      <p:ext uri="{BB962C8B-B14F-4D97-AF65-F5344CB8AC3E}">
        <p14:creationId xmlns:p14="http://schemas.microsoft.com/office/powerpoint/2010/main" val="196189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F90EF-78D7-3D4F-41A7-C864F20AA898}"/>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8B8BEF7A-1C7F-1217-3FEC-50149F4301F1}"/>
              </a:ext>
            </a:extLst>
          </p:cNvPr>
          <p:cNvSpPr>
            <a:spLocks noGrp="1"/>
          </p:cNvSpPr>
          <p:nvPr>
            <p:ph type="title"/>
          </p:nvPr>
        </p:nvSpPr>
        <p:spPr>
          <a:xfrm>
            <a:off x="647999" y="365125"/>
            <a:ext cx="11257013" cy="1325563"/>
          </a:xfrm>
        </p:spPr>
        <p:txBody>
          <a:bodyPr>
            <a:noAutofit/>
          </a:bodyPr>
          <a:lstStyle/>
          <a:p>
            <a:r>
              <a:rPr lang="cs-CZ" dirty="0">
                <a:solidFill>
                  <a:srgbClr val="142142"/>
                </a:solidFill>
                <a:latin typeface="Arial"/>
                <a:cs typeface="Arial"/>
              </a:rPr>
              <a:t>Prostředky individuální ochrany (PIO)</a:t>
            </a:r>
          </a:p>
        </p:txBody>
      </p:sp>
      <p:sp>
        <p:nvSpPr>
          <p:cNvPr id="3" name="Zástupný symbol pro obsah 2">
            <a:extLst>
              <a:ext uri="{FF2B5EF4-FFF2-40B4-BE49-F238E27FC236}">
                <a16:creationId xmlns:a16="http://schemas.microsoft.com/office/drawing/2014/main" id="{25696711-2FC5-7656-1C68-D8A5BFE29620}"/>
              </a:ext>
            </a:extLst>
          </p:cNvPr>
          <p:cNvSpPr>
            <a:spLocks noGrp="1"/>
          </p:cNvSpPr>
          <p:nvPr>
            <p:ph idx="1"/>
          </p:nvPr>
        </p:nvSpPr>
        <p:spPr>
          <a:xfrm>
            <a:off x="647998" y="1441938"/>
            <a:ext cx="10979427" cy="4914412"/>
          </a:xfrm>
        </p:spPr>
        <p:txBody>
          <a:bodyPr>
            <a:noAutofit/>
          </a:bodyPr>
          <a:lstStyle/>
          <a:p>
            <a:pPr>
              <a:lnSpc>
                <a:spcPct val="100000"/>
              </a:lnSpc>
            </a:pPr>
            <a:r>
              <a:rPr lang="cs-CZ" dirty="0">
                <a:solidFill>
                  <a:srgbClr val="142142"/>
                </a:solidFill>
                <a:latin typeface="Arial"/>
                <a:cs typeface="Arial"/>
              </a:rPr>
              <a:t>Dle legislativy při stavu ohrožení státu a válečném stavu výdej PIO pro vybrané kategorie osob:</a:t>
            </a:r>
          </a:p>
          <a:p>
            <a:pPr marL="457200" lvl="1" indent="0">
              <a:lnSpc>
                <a:spcPct val="100000"/>
              </a:lnSpc>
              <a:buNone/>
            </a:pPr>
            <a:r>
              <a:rPr lang="cs-CZ" sz="2800" dirty="0">
                <a:solidFill>
                  <a:srgbClr val="142142"/>
                </a:solidFill>
                <a:latin typeface="Arial"/>
                <a:cs typeface="Arial"/>
              </a:rPr>
              <a:t>a</a:t>
            </a:r>
            <a:r>
              <a:rPr lang="cs-CZ" dirty="0">
                <a:solidFill>
                  <a:srgbClr val="142142"/>
                </a:solidFill>
                <a:latin typeface="Arial"/>
                <a:cs typeface="Arial"/>
              </a:rPr>
              <a:t>) dětské ochranné vaky pro děti do 1,5 roku</a:t>
            </a:r>
          </a:p>
          <a:p>
            <a:pPr marL="457200" lvl="1" indent="0">
              <a:lnSpc>
                <a:spcPct val="100000"/>
              </a:lnSpc>
              <a:buNone/>
            </a:pPr>
            <a:r>
              <a:rPr lang="cs-CZ" dirty="0">
                <a:solidFill>
                  <a:srgbClr val="142142"/>
                </a:solidFill>
                <a:latin typeface="Arial"/>
                <a:cs typeface="Arial"/>
              </a:rPr>
              <a:t>b) dětské ochranné kazajky pro děti od 1,5 roku do 6 let</a:t>
            </a:r>
          </a:p>
          <a:p>
            <a:pPr marL="457200" lvl="1" indent="0">
              <a:lnSpc>
                <a:spcPct val="100000"/>
              </a:lnSpc>
              <a:buNone/>
            </a:pPr>
            <a:r>
              <a:rPr lang="cs-CZ" dirty="0">
                <a:solidFill>
                  <a:srgbClr val="142142"/>
                </a:solidFill>
                <a:latin typeface="Arial"/>
                <a:cs typeface="Arial"/>
              </a:rPr>
              <a:t>c) dětské ochranné masky pro děti od 1,5 roku do 18 let</a:t>
            </a:r>
          </a:p>
          <a:p>
            <a:pPr marL="457200" lvl="1" indent="0">
              <a:lnSpc>
                <a:spcPct val="100000"/>
              </a:lnSpc>
              <a:buNone/>
            </a:pPr>
            <a:r>
              <a:rPr lang="cs-CZ" dirty="0">
                <a:solidFill>
                  <a:srgbClr val="142142"/>
                </a:solidFill>
                <a:latin typeface="Arial"/>
                <a:cs typeface="Arial"/>
              </a:rPr>
              <a:t>d) ochranné masky pro osoby umístěné ve zdravotnických a sociálních zařízeních</a:t>
            </a:r>
          </a:p>
          <a:p>
            <a:pPr marL="457200" lvl="1" indent="0">
              <a:lnSpc>
                <a:spcPct val="100000"/>
              </a:lnSpc>
              <a:buNone/>
            </a:pPr>
            <a:r>
              <a:rPr lang="cs-CZ" dirty="0">
                <a:solidFill>
                  <a:srgbClr val="142142"/>
                </a:solidFill>
                <a:latin typeface="Arial"/>
                <a:cs typeface="Arial"/>
              </a:rPr>
              <a:t>e) ochranné masky pro doprovod osob uvedených v písmenech a) až d)</a:t>
            </a:r>
          </a:p>
          <a:p>
            <a:pPr marL="0" indent="0">
              <a:buNone/>
            </a:pPr>
            <a:endParaRPr lang="cs-CZ" sz="2400" dirty="0">
              <a:solidFill>
                <a:srgbClr val="142142"/>
              </a:solidFill>
            </a:endParaRPr>
          </a:p>
        </p:txBody>
      </p:sp>
      <p:sp>
        <p:nvSpPr>
          <p:cNvPr id="4" name="Zástupný symbol pro datum 3">
            <a:extLst>
              <a:ext uri="{FF2B5EF4-FFF2-40B4-BE49-F238E27FC236}">
                <a16:creationId xmlns:a16="http://schemas.microsoft.com/office/drawing/2014/main" id="{17C9FE87-6388-28EA-7A14-1FD911DF633B}"/>
              </a:ext>
            </a:extLst>
          </p:cNvPr>
          <p:cNvSpPr>
            <a:spLocks noGrp="1"/>
          </p:cNvSpPr>
          <p:nvPr>
            <p:ph type="dt" sz="half" idx="10"/>
          </p:nvPr>
        </p:nvSpPr>
        <p:spPr/>
        <p:txBody>
          <a:bodyPr/>
          <a:lstStyle/>
          <a:p>
            <a:r>
              <a:rPr lang="cs-CZ" dirty="0"/>
              <a:t>15. 12. 2022</a:t>
            </a:r>
          </a:p>
        </p:txBody>
      </p:sp>
      <p:sp>
        <p:nvSpPr>
          <p:cNvPr id="5" name="Zástupný symbol pro zápatí 4">
            <a:extLst>
              <a:ext uri="{FF2B5EF4-FFF2-40B4-BE49-F238E27FC236}">
                <a16:creationId xmlns:a16="http://schemas.microsoft.com/office/drawing/2014/main" id="{D015BC66-02F1-AB33-AE38-76FB84D493C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0414A027-C530-0D3F-B966-05979B862212}"/>
              </a:ext>
            </a:extLst>
          </p:cNvPr>
          <p:cNvSpPr>
            <a:spLocks noGrp="1"/>
          </p:cNvSpPr>
          <p:nvPr>
            <p:ph type="sldNum" sz="quarter" idx="12"/>
          </p:nvPr>
        </p:nvSpPr>
        <p:spPr/>
        <p:txBody>
          <a:bodyPr/>
          <a:lstStyle/>
          <a:p>
            <a:fld id="{1FA14374-F7BD-5147-A9F8-795273F94230}" type="slidenum">
              <a:rPr lang="cs-CZ" smtClean="0"/>
              <a:pPr/>
              <a:t>3</a:t>
            </a:fld>
            <a:endParaRPr lang="cs-CZ" dirty="0"/>
          </a:p>
        </p:txBody>
      </p:sp>
      <p:grpSp>
        <p:nvGrpSpPr>
          <p:cNvPr id="12" name="Skupina 11">
            <a:extLst>
              <a:ext uri="{FF2B5EF4-FFF2-40B4-BE49-F238E27FC236}">
                <a16:creationId xmlns:a16="http://schemas.microsoft.com/office/drawing/2014/main" id="{D877E42F-BB3D-9F77-4E97-F7FD700E4580}"/>
              </a:ext>
            </a:extLst>
          </p:cNvPr>
          <p:cNvGrpSpPr/>
          <p:nvPr/>
        </p:nvGrpSpPr>
        <p:grpSpPr>
          <a:xfrm>
            <a:off x="0" y="4865077"/>
            <a:ext cx="9553386" cy="2014916"/>
            <a:chOff x="0" y="4865077"/>
            <a:chExt cx="9553386" cy="2014916"/>
          </a:xfrm>
        </p:grpSpPr>
        <p:pic>
          <p:nvPicPr>
            <p:cNvPr id="7" name="Obrázek 6">
              <a:extLst>
                <a:ext uri="{FF2B5EF4-FFF2-40B4-BE49-F238E27FC236}">
                  <a16:creationId xmlns:a16="http://schemas.microsoft.com/office/drawing/2014/main" id="{50F3C924-BAE2-00C9-62A2-2D28A36365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13176"/>
              <a:ext cx="2968750" cy="1814648"/>
            </a:xfrm>
            <a:prstGeom prst="rect">
              <a:avLst/>
            </a:prstGeom>
          </p:spPr>
        </p:pic>
        <p:pic>
          <p:nvPicPr>
            <p:cNvPr id="8" name="Obrázek 7">
              <a:extLst>
                <a:ext uri="{FF2B5EF4-FFF2-40B4-BE49-F238E27FC236}">
                  <a16:creationId xmlns:a16="http://schemas.microsoft.com/office/drawing/2014/main" id="{EB7711A7-F8FF-6B86-0847-389A6585A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2433" y="5013176"/>
              <a:ext cx="2457456" cy="1825867"/>
            </a:xfrm>
            <a:prstGeom prst="rect">
              <a:avLst/>
            </a:prstGeom>
          </p:spPr>
        </p:pic>
        <p:pic>
          <p:nvPicPr>
            <p:cNvPr id="9" name="Obrázek 8">
              <a:extLst>
                <a:ext uri="{FF2B5EF4-FFF2-40B4-BE49-F238E27FC236}">
                  <a16:creationId xmlns:a16="http://schemas.microsoft.com/office/drawing/2014/main" id="{AD366DA4-DF87-0DA3-D722-0A227E113B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9889" y="5000150"/>
              <a:ext cx="2124808" cy="1879843"/>
            </a:xfrm>
            <a:prstGeom prst="rect">
              <a:avLst/>
            </a:prstGeom>
          </p:spPr>
        </p:pic>
        <p:pic>
          <p:nvPicPr>
            <p:cNvPr id="10" name="Obrázek 9">
              <a:extLst>
                <a:ext uri="{FF2B5EF4-FFF2-40B4-BE49-F238E27FC236}">
                  <a16:creationId xmlns:a16="http://schemas.microsoft.com/office/drawing/2014/main" id="{DCAA790D-66A8-E6FB-3C37-1BB09DC197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55468" y="4865077"/>
              <a:ext cx="1997918" cy="1992923"/>
            </a:xfrm>
            <a:prstGeom prst="rect">
              <a:avLst/>
            </a:prstGeom>
          </p:spPr>
        </p:pic>
      </p:grpSp>
      <p:pic>
        <p:nvPicPr>
          <p:cNvPr id="11" name="Obrázek 10">
            <a:extLst>
              <a:ext uri="{FF2B5EF4-FFF2-40B4-BE49-F238E27FC236}">
                <a16:creationId xmlns:a16="http://schemas.microsoft.com/office/drawing/2014/main" id="{2FE1A044-7949-347C-F3FA-321E1FE65A6B}"/>
              </a:ext>
            </a:extLst>
          </p:cNvPr>
          <p:cNvPicPr>
            <a:picLocks noChangeAspect="1"/>
          </p:cNvPicPr>
          <p:nvPr/>
        </p:nvPicPr>
        <p:blipFill>
          <a:blip r:embed="rId7"/>
          <a:stretch/>
        </p:blipFill>
        <p:spPr bwMode="auto">
          <a:xfrm>
            <a:off x="8246410" y="3429304"/>
            <a:ext cx="3922928" cy="3455912"/>
          </a:xfrm>
          <a:prstGeom prst="rect">
            <a:avLst/>
          </a:prstGeom>
        </p:spPr>
      </p:pic>
    </p:spTree>
    <p:extLst>
      <p:ext uri="{BB962C8B-B14F-4D97-AF65-F5344CB8AC3E}">
        <p14:creationId xmlns:p14="http://schemas.microsoft.com/office/powerpoint/2010/main" val="14568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172208"/>
            <a:ext cx="11568128" cy="1153356"/>
          </a:xfrm>
        </p:spPr>
        <p:txBody>
          <a:bodyPr>
            <a:noAutofit/>
          </a:bodyPr>
          <a:lstStyle/>
          <a:p>
            <a:r>
              <a:rPr lang="cs-CZ" dirty="0">
                <a:solidFill>
                  <a:srgbClr val="142142"/>
                </a:solidFill>
                <a:latin typeface="Arial"/>
                <a:cs typeface="Arial"/>
              </a:rPr>
              <a:t>Prostředky individuální ochrany </a:t>
            </a:r>
            <a:r>
              <a:rPr lang="cs-CZ" sz="2800" dirty="0">
                <a:solidFill>
                  <a:srgbClr val="142142"/>
                </a:solidFill>
                <a:latin typeface="Arial"/>
                <a:cs typeface="Arial"/>
              </a:rPr>
              <a:t>(data 2023)</a:t>
            </a: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4</a:t>
            </a:fld>
            <a:endParaRPr lang="cs-CZ" dirty="0"/>
          </a:p>
        </p:txBody>
      </p:sp>
      <p:pic>
        <p:nvPicPr>
          <p:cNvPr id="11" name="Obrázek 10">
            <a:extLst>
              <a:ext uri="{FF2B5EF4-FFF2-40B4-BE49-F238E27FC236}">
                <a16:creationId xmlns:a16="http://schemas.microsoft.com/office/drawing/2014/main" id="{4DED7F23-AE1B-4DCB-9DD0-F9917824B2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028" y="1089035"/>
            <a:ext cx="10221466" cy="4371606"/>
          </a:xfrm>
          <a:prstGeom prst="rect">
            <a:avLst/>
          </a:prstGeom>
        </p:spPr>
      </p:pic>
    </p:spTree>
    <p:extLst>
      <p:ext uri="{BB962C8B-B14F-4D97-AF65-F5344CB8AC3E}">
        <p14:creationId xmlns:p14="http://schemas.microsoft.com/office/powerpoint/2010/main" val="3586186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403628" y="210808"/>
            <a:ext cx="11568128" cy="1153356"/>
          </a:xfrm>
        </p:spPr>
        <p:txBody>
          <a:bodyPr>
            <a:noAutofit/>
          </a:bodyPr>
          <a:lstStyle/>
          <a:p>
            <a:r>
              <a:rPr lang="cs-CZ" dirty="0">
                <a:solidFill>
                  <a:srgbClr val="142142"/>
                </a:solidFill>
                <a:latin typeface="Arial"/>
                <a:cs typeface="Arial"/>
              </a:rPr>
              <a:t>Prostředky individuální ochrany </a:t>
            </a:r>
            <a:r>
              <a:rPr lang="cs-CZ" sz="2800" dirty="0">
                <a:solidFill>
                  <a:srgbClr val="142142"/>
                </a:solidFill>
                <a:latin typeface="Arial"/>
                <a:cs typeface="Arial"/>
              </a:rPr>
              <a:t>(data 2023)</a:t>
            </a:r>
          </a:p>
        </p:txBody>
      </p:sp>
      <p:sp>
        <p:nvSpPr>
          <p:cNvPr id="3" name="Zástupný symbol pro obsah 2">
            <a:extLst>
              <a:ext uri="{FF2B5EF4-FFF2-40B4-BE49-F238E27FC236}">
                <a16:creationId xmlns:a16="http://schemas.microsoft.com/office/drawing/2014/main" id="{8ADAC066-B5D1-9003-A73E-DC5489B66A3A}"/>
              </a:ext>
            </a:extLst>
          </p:cNvPr>
          <p:cNvSpPr>
            <a:spLocks noGrp="1"/>
          </p:cNvSpPr>
          <p:nvPr>
            <p:ph idx="1"/>
          </p:nvPr>
        </p:nvSpPr>
        <p:spPr>
          <a:xfrm>
            <a:off x="403628" y="1325564"/>
            <a:ext cx="10860019" cy="912935"/>
          </a:xfrm>
        </p:spPr>
        <p:txBody>
          <a:bodyPr>
            <a:noAutofit/>
          </a:bodyPr>
          <a:lstStyle/>
          <a:p>
            <a:pPr marL="0" indent="0">
              <a:buNone/>
            </a:pPr>
            <a:r>
              <a:rPr lang="cs-CZ" sz="2000" dirty="0">
                <a:solidFill>
                  <a:srgbClr val="142142"/>
                </a:solidFill>
                <a:latin typeface="Arial"/>
                <a:cs typeface="Arial"/>
              </a:rPr>
              <a:t>Skladované množství PIO nepokrývá po kvantitativní stránce požadovanou potřebu zejména pro nejmenší děti.</a:t>
            </a:r>
          </a:p>
          <a:p>
            <a:pPr marL="0" indent="0">
              <a:buNone/>
            </a:pPr>
            <a:endParaRPr lang="cs-CZ" sz="2400" dirty="0">
              <a:solidFill>
                <a:srgbClr val="142142"/>
              </a:solidFill>
            </a:endParaRP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5</a:t>
            </a:fld>
            <a:endParaRPr lang="cs-CZ" dirty="0"/>
          </a:p>
        </p:txBody>
      </p:sp>
      <p:sp>
        <p:nvSpPr>
          <p:cNvPr id="12" name="TextovéPole 11">
            <a:extLst>
              <a:ext uri="{FF2B5EF4-FFF2-40B4-BE49-F238E27FC236}">
                <a16:creationId xmlns:a16="http://schemas.microsoft.com/office/drawing/2014/main" id="{5202C58D-A366-44D8-AFB3-7025D33D3AF8}"/>
              </a:ext>
            </a:extLst>
          </p:cNvPr>
          <p:cNvSpPr txBox="1"/>
          <p:nvPr/>
        </p:nvSpPr>
        <p:spPr>
          <a:xfrm>
            <a:off x="332327" y="5512822"/>
            <a:ext cx="8438185" cy="646331"/>
          </a:xfrm>
          <a:prstGeom prst="rect">
            <a:avLst/>
          </a:prstGeom>
          <a:noFill/>
        </p:spPr>
        <p:txBody>
          <a:bodyPr wrap="square">
            <a:spAutoFit/>
          </a:bodyPr>
          <a:lstStyle/>
          <a:p>
            <a:r>
              <a:rPr lang="cs-CZ" b="0" i="0" dirty="0">
                <a:solidFill>
                  <a:srgbClr val="4F4F4F"/>
                </a:solidFill>
                <a:effectLst/>
                <a:latin typeface="Arial CE" panose="020B0604020202020204" pitchFamily="34" charset="0"/>
              </a:rPr>
              <a:t>Vzhledem ke stáří ochranných masek, probíhá jejich pravidelné ověření a nevyhovující masky jsou vyřazovány.</a:t>
            </a:r>
            <a:endParaRPr lang="cs-CZ" dirty="0"/>
          </a:p>
        </p:txBody>
      </p:sp>
      <p:pic>
        <p:nvPicPr>
          <p:cNvPr id="14" name="Obrázek 13">
            <a:extLst>
              <a:ext uri="{FF2B5EF4-FFF2-40B4-BE49-F238E27FC236}">
                <a16:creationId xmlns:a16="http://schemas.microsoft.com/office/drawing/2014/main" id="{39CD4A51-CEF9-4638-8972-912581A90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327" y="2734901"/>
            <a:ext cx="9337049" cy="2777451"/>
          </a:xfrm>
          <a:prstGeom prst="rect">
            <a:avLst/>
          </a:prstGeom>
        </p:spPr>
      </p:pic>
      <p:sp>
        <p:nvSpPr>
          <p:cNvPr id="16" name="TextovéPole 15">
            <a:extLst>
              <a:ext uri="{FF2B5EF4-FFF2-40B4-BE49-F238E27FC236}">
                <a16:creationId xmlns:a16="http://schemas.microsoft.com/office/drawing/2014/main" id="{C5389CE3-EA81-4E5F-A135-0C51E7C43F04}"/>
              </a:ext>
            </a:extLst>
          </p:cNvPr>
          <p:cNvSpPr txBox="1"/>
          <p:nvPr/>
        </p:nvSpPr>
        <p:spPr>
          <a:xfrm>
            <a:off x="403628" y="2291166"/>
            <a:ext cx="8366884" cy="461665"/>
          </a:xfrm>
          <a:prstGeom prst="rect">
            <a:avLst/>
          </a:prstGeom>
          <a:noFill/>
        </p:spPr>
        <p:txBody>
          <a:bodyPr wrap="square" rtlCol="0">
            <a:spAutoFit/>
          </a:bodyPr>
          <a:lstStyle/>
          <a:p>
            <a:r>
              <a:rPr lang="cs-CZ" sz="2400" b="1" dirty="0"/>
              <a:t>Počet obyvatel v kategorii a úroveň zabezpečení v %</a:t>
            </a:r>
          </a:p>
        </p:txBody>
      </p:sp>
    </p:spTree>
    <p:extLst>
      <p:ext uri="{BB962C8B-B14F-4D97-AF65-F5344CB8AC3E}">
        <p14:creationId xmlns:p14="http://schemas.microsoft.com/office/powerpoint/2010/main" val="3369038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15210" y="3402088"/>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172208"/>
            <a:ext cx="11568128" cy="1153356"/>
          </a:xfrm>
        </p:spPr>
        <p:txBody>
          <a:bodyPr>
            <a:noAutofit/>
          </a:bodyPr>
          <a:lstStyle/>
          <a:p>
            <a:r>
              <a:rPr lang="cs-CZ" dirty="0">
                <a:solidFill>
                  <a:srgbClr val="142142"/>
                </a:solidFill>
                <a:latin typeface="Arial"/>
                <a:cs typeface="Arial"/>
              </a:rPr>
              <a:t>Prostředky individuální ochrany </a:t>
            </a:r>
            <a:r>
              <a:rPr lang="cs-CZ" sz="2800" dirty="0">
                <a:solidFill>
                  <a:srgbClr val="142142"/>
                </a:solidFill>
                <a:latin typeface="Arial"/>
                <a:cs typeface="Arial"/>
              </a:rPr>
              <a:t>(data 2023)</a:t>
            </a: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6</a:t>
            </a:fld>
            <a:endParaRPr lang="cs-CZ" dirty="0"/>
          </a:p>
        </p:txBody>
      </p:sp>
      <p:sp>
        <p:nvSpPr>
          <p:cNvPr id="12" name="TextovéPole 11">
            <a:extLst>
              <a:ext uri="{FF2B5EF4-FFF2-40B4-BE49-F238E27FC236}">
                <a16:creationId xmlns:a16="http://schemas.microsoft.com/office/drawing/2014/main" id="{2B729820-F215-49D8-A109-60C20CF51236}"/>
              </a:ext>
            </a:extLst>
          </p:cNvPr>
          <p:cNvSpPr txBox="1"/>
          <p:nvPr/>
        </p:nvSpPr>
        <p:spPr>
          <a:xfrm>
            <a:off x="311936" y="1070661"/>
            <a:ext cx="11416425" cy="646331"/>
          </a:xfrm>
          <a:prstGeom prst="rect">
            <a:avLst/>
          </a:prstGeom>
          <a:noFill/>
        </p:spPr>
        <p:txBody>
          <a:bodyPr wrap="square">
            <a:spAutoFit/>
          </a:bodyPr>
          <a:lstStyle/>
          <a:p>
            <a:r>
              <a:rPr lang="cs-CZ" b="0" i="0" dirty="0">
                <a:solidFill>
                  <a:srgbClr val="4F4F4F"/>
                </a:solidFill>
                <a:effectLst/>
                <a:latin typeface="Arial CE" panose="020B0604020202020204" pitchFamily="34" charset="0"/>
              </a:rPr>
              <a:t>Díky pravidelně prováděným revizím jsou kromě prostředků individuální ochrany postupně vyřazovány i filtry, které jsou jejich nezbytnou součástí. Z následujícího grafu plyne, že počty filtrů jsou velmi omezené.</a:t>
            </a:r>
            <a:endParaRPr lang="cs-CZ" dirty="0"/>
          </a:p>
        </p:txBody>
      </p:sp>
      <p:pic>
        <p:nvPicPr>
          <p:cNvPr id="14" name="Obrázek 13">
            <a:extLst>
              <a:ext uri="{FF2B5EF4-FFF2-40B4-BE49-F238E27FC236}">
                <a16:creationId xmlns:a16="http://schemas.microsoft.com/office/drawing/2014/main" id="{CCF03927-9934-4058-8DB5-7F4CA2CF08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233" y="1716992"/>
            <a:ext cx="9051005" cy="3295844"/>
          </a:xfrm>
          <a:prstGeom prst="rect">
            <a:avLst/>
          </a:prstGeom>
        </p:spPr>
      </p:pic>
      <p:sp>
        <p:nvSpPr>
          <p:cNvPr id="16" name="TextovéPole 15">
            <a:extLst>
              <a:ext uri="{FF2B5EF4-FFF2-40B4-BE49-F238E27FC236}">
                <a16:creationId xmlns:a16="http://schemas.microsoft.com/office/drawing/2014/main" id="{2E01E620-45E3-40DD-9C2C-3CF4BD7450A7}"/>
              </a:ext>
            </a:extLst>
          </p:cNvPr>
          <p:cNvSpPr txBox="1"/>
          <p:nvPr/>
        </p:nvSpPr>
        <p:spPr>
          <a:xfrm>
            <a:off x="311936" y="5279132"/>
            <a:ext cx="9591918" cy="1154162"/>
          </a:xfrm>
          <a:prstGeom prst="rect">
            <a:avLst/>
          </a:prstGeom>
          <a:noFill/>
        </p:spPr>
        <p:txBody>
          <a:bodyPr wrap="square">
            <a:spAutoFit/>
          </a:bodyPr>
          <a:lstStyle/>
          <a:p>
            <a:pPr>
              <a:spcAft>
                <a:spcPts val="600"/>
              </a:spcAft>
            </a:pPr>
            <a:r>
              <a:rPr lang="cs-CZ" sz="1600" b="0" i="0" dirty="0">
                <a:solidFill>
                  <a:srgbClr val="4F4F4F"/>
                </a:solidFill>
                <a:effectLst/>
                <a:latin typeface="Arial CE" panose="020B0604020202020204" pitchFamily="34" charset="0"/>
              </a:rPr>
              <a:t>Filtry MOF-2 a MOF-4 jsou použitelné pro dětské kazajky, dětské ochranné masky a ochranné masky CM-3, CM-4 a CM-5. Filtry MOF-6 jsou použitelné pro ochranné masky CM-4, CM-5 a CM-6. </a:t>
            </a:r>
          </a:p>
          <a:p>
            <a:r>
              <a:rPr lang="cs-CZ" sz="1600" b="0" i="0" dirty="0">
                <a:solidFill>
                  <a:srgbClr val="4F4F4F"/>
                </a:solidFill>
                <a:effectLst/>
                <a:latin typeface="Arial CE" panose="020B0604020202020204" pitchFamily="34" charset="0"/>
              </a:rPr>
              <a:t>Filtr P3R je částicový filtr určený jako ochrana pro zdraví škodlivé prachové pevné a tekuté částice, aerosoly, toxické výpary, biologické a radioaktivní pevné a kapalné aerosoly, prach, bakterie a viry.</a:t>
            </a:r>
            <a:endParaRPr lang="cs-CZ" sz="1600" dirty="0"/>
          </a:p>
        </p:txBody>
      </p:sp>
    </p:spTree>
    <p:extLst>
      <p:ext uri="{BB962C8B-B14F-4D97-AF65-F5344CB8AC3E}">
        <p14:creationId xmlns:p14="http://schemas.microsoft.com/office/powerpoint/2010/main" val="4131242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28D2D3EA-64B1-411D-ABA5-F954F667E3E6}"/>
              </a:ext>
            </a:extLst>
          </p:cNvPr>
          <p:cNvSpPr>
            <a:spLocks noGrp="1"/>
          </p:cNvSpPr>
          <p:nvPr>
            <p:ph type="title"/>
          </p:nvPr>
        </p:nvSpPr>
        <p:spPr>
          <a:xfrm>
            <a:off x="590281" y="210808"/>
            <a:ext cx="11568128" cy="1153356"/>
          </a:xfrm>
        </p:spPr>
        <p:txBody>
          <a:bodyPr>
            <a:noAutofit/>
          </a:bodyPr>
          <a:lstStyle/>
          <a:p>
            <a:r>
              <a:rPr lang="cs-CZ" dirty="0">
                <a:solidFill>
                  <a:srgbClr val="142142"/>
                </a:solidFill>
                <a:latin typeface="Arial"/>
                <a:cs typeface="Arial"/>
              </a:rPr>
              <a:t>Prostředky individuální ochrany - zkoušky</a:t>
            </a:r>
          </a:p>
        </p:txBody>
      </p:sp>
      <p:sp>
        <p:nvSpPr>
          <p:cNvPr id="8" name="TextovéPole 7">
            <a:extLst>
              <a:ext uri="{FF2B5EF4-FFF2-40B4-BE49-F238E27FC236}">
                <a16:creationId xmlns:a16="http://schemas.microsoft.com/office/drawing/2014/main" id="{F47A761E-E1EE-411C-B3E1-10CE54AB5297}"/>
              </a:ext>
            </a:extLst>
          </p:cNvPr>
          <p:cNvSpPr txBox="1"/>
          <p:nvPr/>
        </p:nvSpPr>
        <p:spPr>
          <a:xfrm>
            <a:off x="523739" y="1364164"/>
            <a:ext cx="11077980" cy="4678204"/>
          </a:xfrm>
          <a:prstGeom prst="rect">
            <a:avLst/>
          </a:prstGeom>
          <a:noFill/>
        </p:spPr>
        <p:txBody>
          <a:bodyPr wrap="square">
            <a:spAutoFit/>
          </a:bodyPr>
          <a:lstStyle/>
          <a:p>
            <a:pPr algn="just">
              <a:spcAft>
                <a:spcPts val="600"/>
              </a:spcAft>
            </a:pPr>
            <a:r>
              <a:rPr lang="cs-CZ" sz="2400" i="0" u="none" strike="noStrike" kern="1200" baseline="0" dirty="0">
                <a:solidFill>
                  <a:schemeClr val="tx1"/>
                </a:solidFill>
                <a:latin typeface="+mn-lt"/>
                <a:ea typeface="+mn-ea"/>
                <a:cs typeface="+mn-cs"/>
              </a:rPr>
              <a:t>Zkoušky </a:t>
            </a:r>
            <a:r>
              <a:rPr lang="cs-CZ" sz="2400" b="1" i="0" u="none" strike="noStrike" kern="1200" baseline="0" dirty="0">
                <a:solidFill>
                  <a:schemeClr val="tx1"/>
                </a:solidFill>
                <a:latin typeface="+mn-lt"/>
                <a:ea typeface="+mn-ea"/>
                <a:cs typeface="+mn-cs"/>
              </a:rPr>
              <a:t>dětských vaků DV-75 </a:t>
            </a:r>
            <a:r>
              <a:rPr lang="cs-CZ" sz="2400" i="0" u="none" strike="noStrike" kern="1200" baseline="0" dirty="0">
                <a:solidFill>
                  <a:schemeClr val="tx1"/>
                </a:solidFill>
                <a:latin typeface="+mn-lt"/>
                <a:ea typeface="+mn-ea"/>
                <a:cs typeface="+mn-cs"/>
              </a:rPr>
              <a:t>provedené Institutem ochrany obyvatelstva v roce 2023 prokázaly, že tyto ochranné prostředky skladované ve skladech SOZ/ZÚ již </a:t>
            </a:r>
            <a:r>
              <a:rPr lang="cs-CZ" sz="2400" b="1" i="0" u="none" strike="noStrike" kern="1200" baseline="0" dirty="0">
                <a:solidFill>
                  <a:schemeClr val="tx1"/>
                </a:solidFill>
                <a:latin typeface="+mn-lt"/>
                <a:ea typeface="+mn-ea"/>
                <a:cs typeface="+mn-cs"/>
              </a:rPr>
              <a:t>nejsou plně funkční. </a:t>
            </a:r>
          </a:p>
          <a:p>
            <a:pPr algn="just">
              <a:spcAft>
                <a:spcPts val="600"/>
              </a:spcAft>
            </a:pPr>
            <a:r>
              <a:rPr lang="cs-CZ" sz="2400" b="0" i="0" u="none" strike="noStrike" kern="1200" baseline="0" dirty="0">
                <a:solidFill>
                  <a:schemeClr val="tx1"/>
                </a:solidFill>
                <a:latin typeface="+mn-lt"/>
                <a:ea typeface="+mn-ea"/>
                <a:cs typeface="+mn-cs"/>
              </a:rPr>
              <a:t>Na základě dosažených výsledků zkoušek bylo doporučeno </a:t>
            </a:r>
            <a:r>
              <a:rPr lang="cs-CZ" sz="2400" b="1" i="0" u="none" strike="noStrike" kern="1200" baseline="0" dirty="0">
                <a:solidFill>
                  <a:schemeClr val="tx1"/>
                </a:solidFill>
                <a:latin typeface="+mn-lt"/>
                <a:ea typeface="+mn-ea"/>
                <a:cs typeface="+mn-cs"/>
              </a:rPr>
              <a:t>vyřadit dětské vaky DV-75 </a:t>
            </a:r>
            <a:r>
              <a:rPr lang="cs-CZ" sz="2400" i="0" u="none" strike="noStrike" kern="1200" baseline="0" dirty="0">
                <a:solidFill>
                  <a:schemeClr val="tx1"/>
                </a:solidFill>
                <a:latin typeface="+mn-lt"/>
                <a:ea typeface="+mn-ea"/>
                <a:cs typeface="+mn-cs"/>
              </a:rPr>
              <a:t>z portfolia skladovaných PIO ve skladech SOZ/ZÚ </a:t>
            </a:r>
            <a:r>
              <a:rPr lang="cs-CZ" sz="2400" b="0" i="0" u="none" strike="noStrike" kern="1200" baseline="0" dirty="0">
                <a:solidFill>
                  <a:schemeClr val="tx1"/>
                </a:solidFill>
                <a:latin typeface="+mn-lt"/>
                <a:ea typeface="+mn-ea"/>
                <a:cs typeface="+mn-cs"/>
              </a:rPr>
              <a:t>s odůvodněním, že </a:t>
            </a:r>
            <a:r>
              <a:rPr lang="cs-CZ" sz="2400" b="1" i="0" u="none" strike="noStrike" kern="1200" baseline="0" dirty="0">
                <a:solidFill>
                  <a:schemeClr val="tx1"/>
                </a:solidFill>
                <a:latin typeface="+mn-lt"/>
                <a:ea typeface="+mn-ea"/>
                <a:cs typeface="+mn-cs"/>
              </a:rPr>
              <a:t>nesplňují „</a:t>
            </a:r>
            <a:r>
              <a:rPr lang="cs-CZ" sz="2400" i="0" u="none" strike="noStrike" kern="1200" baseline="0" dirty="0">
                <a:solidFill>
                  <a:schemeClr val="tx1"/>
                </a:solidFill>
                <a:latin typeface="+mn-lt"/>
                <a:ea typeface="+mn-ea"/>
                <a:cs typeface="+mn-cs"/>
              </a:rPr>
              <a:t>Technické podmínky pro výrobu, kontrolu a přebírání Dětského ochranného vaku DV-75“ (TP-87-258-81) z roku 1981 a požadavky uvedené v metodice „Měření sorpční kapacity a propustnosti CO2 difúzních filtrů dětských ochranných vaků“. </a:t>
            </a:r>
            <a:r>
              <a:rPr lang="cs-CZ" sz="2400" b="0" i="0" u="none" strike="noStrike" kern="1200" baseline="0" dirty="0">
                <a:solidFill>
                  <a:schemeClr val="tx1"/>
                </a:solidFill>
                <a:latin typeface="+mn-lt"/>
                <a:ea typeface="+mn-ea"/>
                <a:cs typeface="+mn-cs"/>
              </a:rPr>
              <a:t>Zbylé množství </a:t>
            </a:r>
            <a:r>
              <a:rPr lang="cs-CZ" sz="2400" b="1" i="0" u="none" strike="noStrike" kern="1200" baseline="0" dirty="0">
                <a:solidFill>
                  <a:schemeClr val="tx1"/>
                </a:solidFill>
                <a:latin typeface="+mn-lt"/>
                <a:ea typeface="+mn-ea"/>
                <a:cs typeface="+mn-cs"/>
              </a:rPr>
              <a:t>DV-75 (10 306 ks)</a:t>
            </a:r>
            <a:r>
              <a:rPr lang="cs-CZ" sz="2400" b="0" i="0" u="none" strike="noStrike" kern="1200" baseline="0" dirty="0">
                <a:solidFill>
                  <a:schemeClr val="tx1"/>
                </a:solidFill>
                <a:latin typeface="+mn-lt"/>
                <a:ea typeface="+mn-ea"/>
                <a:cs typeface="+mn-cs"/>
              </a:rPr>
              <a:t> uložených ve skladech SOZ/ZÚ bylo </a:t>
            </a:r>
            <a:r>
              <a:rPr lang="cs-CZ" sz="2400" b="1" i="0" u="none" strike="noStrike" kern="1200" baseline="0" dirty="0">
                <a:solidFill>
                  <a:schemeClr val="tx1"/>
                </a:solidFill>
                <a:latin typeface="+mn-lt"/>
                <a:ea typeface="+mn-ea"/>
                <a:cs typeface="+mn-cs"/>
              </a:rPr>
              <a:t>doporučeno k ekologické likvidaci.  </a:t>
            </a:r>
          </a:p>
          <a:p>
            <a:pPr algn="just"/>
            <a:r>
              <a:rPr lang="cs-CZ" sz="2400" b="0" i="0" u="none" strike="noStrike" kern="1200" baseline="0" dirty="0">
                <a:solidFill>
                  <a:schemeClr val="tx1"/>
                </a:solidFill>
                <a:latin typeface="+mn-lt"/>
                <a:ea typeface="+mn-ea"/>
                <a:cs typeface="+mn-cs"/>
              </a:rPr>
              <a:t>Podobný výsledek zkoušek lze bohužel očekávat i v případě dětských </a:t>
            </a:r>
            <a:r>
              <a:rPr lang="cs-CZ" sz="2400" b="1" i="0" u="none" strike="noStrike" kern="1200" baseline="0" dirty="0">
                <a:solidFill>
                  <a:schemeClr val="tx1"/>
                </a:solidFill>
                <a:latin typeface="+mn-lt"/>
                <a:ea typeface="+mn-ea"/>
                <a:cs typeface="+mn-cs"/>
              </a:rPr>
              <a:t>ochranných kazajek DK-88</a:t>
            </a:r>
            <a:r>
              <a:rPr lang="cs-CZ" sz="2400" dirty="0"/>
              <a:t>. L</a:t>
            </a:r>
            <a:r>
              <a:rPr lang="cs-CZ" sz="2400" b="0" i="0" u="none" strike="noStrike" kern="1200" baseline="0" dirty="0">
                <a:solidFill>
                  <a:schemeClr val="tx1"/>
                </a:solidFill>
                <a:latin typeface="+mn-lt"/>
                <a:ea typeface="+mn-ea"/>
                <a:cs typeface="+mn-cs"/>
              </a:rPr>
              <a:t>ze tedy konstatovat, že v tuto chvíli již </a:t>
            </a:r>
            <a:r>
              <a:rPr lang="cs-CZ" sz="2400" b="1" i="0" u="none" strike="noStrike" kern="1200" baseline="0" dirty="0">
                <a:solidFill>
                  <a:schemeClr val="tx1"/>
                </a:solidFill>
                <a:latin typeface="+mn-lt"/>
                <a:ea typeface="+mn-ea"/>
                <a:cs typeface="+mn-cs"/>
              </a:rPr>
              <a:t>nejsou k dispozici skladové zásoby prostředků individuální ochrany pro nejmenší děti. </a:t>
            </a:r>
            <a:endParaRPr lang="cs-CZ" sz="2400" b="1" dirty="0"/>
          </a:p>
        </p:txBody>
      </p:sp>
    </p:spTree>
    <p:extLst>
      <p:ext uri="{BB962C8B-B14F-4D97-AF65-F5344CB8AC3E}">
        <p14:creationId xmlns:p14="http://schemas.microsoft.com/office/powerpoint/2010/main" val="159091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D404-87A4-B037-0186-3E8473ADBAC1}"/>
            </a:ext>
          </a:extLst>
        </p:cNvPr>
        <p:cNvGrpSpPr/>
        <p:nvPr/>
      </p:nvGrpSpPr>
      <p:grpSpPr>
        <a:xfrm>
          <a:off x="0" y="0"/>
          <a:ext cx="0" cy="0"/>
          <a:chOff x="0" y="0"/>
          <a:chExt cx="0" cy="0"/>
        </a:xfrm>
      </p:grpSpPr>
      <p:pic>
        <p:nvPicPr>
          <p:cNvPr id="9" name="Obrázek 8">
            <a:extLst>
              <a:ext uri="{FF2B5EF4-FFF2-40B4-BE49-F238E27FC236}">
                <a16:creationId xmlns:a16="http://schemas.microsoft.com/office/drawing/2014/main" id="{F5927802-0A69-CD82-2E6D-BA7383CA1F36}"/>
              </a:ext>
            </a:extLst>
          </p:cNvPr>
          <p:cNvPicPr>
            <a:picLocks noChangeAspect="1"/>
          </p:cNvPicPr>
          <p:nvPr/>
        </p:nvPicPr>
        <p:blipFill>
          <a:blip r:embed="rId3"/>
          <a:stretch/>
        </p:blipFill>
        <p:spPr bwMode="auto">
          <a:xfrm>
            <a:off x="9002332" y="3265563"/>
            <a:ext cx="3176789" cy="3455912"/>
          </a:xfrm>
          <a:prstGeom prst="rect">
            <a:avLst/>
          </a:prstGeom>
        </p:spPr>
      </p:pic>
      <p:sp>
        <p:nvSpPr>
          <p:cNvPr id="2" name="Nadpis 1">
            <a:extLst>
              <a:ext uri="{FF2B5EF4-FFF2-40B4-BE49-F238E27FC236}">
                <a16:creationId xmlns:a16="http://schemas.microsoft.com/office/drawing/2014/main" id="{D2A0FE6B-7B79-2517-687D-90DA14A5F334}"/>
              </a:ext>
            </a:extLst>
          </p:cNvPr>
          <p:cNvSpPr>
            <a:spLocks noGrp="1"/>
          </p:cNvSpPr>
          <p:nvPr>
            <p:ph type="title"/>
          </p:nvPr>
        </p:nvSpPr>
        <p:spPr>
          <a:xfrm>
            <a:off x="311936" y="544635"/>
            <a:ext cx="11568128" cy="1153356"/>
          </a:xfrm>
        </p:spPr>
        <p:txBody>
          <a:bodyPr>
            <a:noAutofit/>
          </a:bodyPr>
          <a:lstStyle/>
          <a:p>
            <a:r>
              <a:rPr lang="cs-CZ" dirty="0">
                <a:solidFill>
                  <a:srgbClr val="142142"/>
                </a:solidFill>
                <a:latin typeface="Arial"/>
                <a:cs typeface="Arial"/>
              </a:rPr>
              <a:t>Prostředky individuální ochrany</a:t>
            </a:r>
          </a:p>
        </p:txBody>
      </p:sp>
      <p:sp>
        <p:nvSpPr>
          <p:cNvPr id="5" name="Zástupný symbol pro zápatí 4">
            <a:extLst>
              <a:ext uri="{FF2B5EF4-FFF2-40B4-BE49-F238E27FC236}">
                <a16:creationId xmlns:a16="http://schemas.microsoft.com/office/drawing/2014/main" id="{E832BB72-8430-7983-8C40-CA8DC37C3808}"/>
              </a:ext>
            </a:extLst>
          </p:cNvPr>
          <p:cNvSpPr>
            <a:spLocks noGrp="1"/>
          </p:cNvSpPr>
          <p:nvPr>
            <p:ph type="ftr" sz="quarter" idx="11"/>
          </p:nvPr>
        </p:nvSpPr>
        <p:spPr/>
        <p:txBody>
          <a:bodyPr/>
          <a:lstStyle/>
          <a:p>
            <a:r>
              <a:rPr lang="cs-CZ" dirty="0"/>
              <a:t>HZS ČR</a:t>
            </a:r>
          </a:p>
        </p:txBody>
      </p:sp>
      <p:sp>
        <p:nvSpPr>
          <p:cNvPr id="6" name="Zástupný symbol pro číslo snímku 5">
            <a:extLst>
              <a:ext uri="{FF2B5EF4-FFF2-40B4-BE49-F238E27FC236}">
                <a16:creationId xmlns:a16="http://schemas.microsoft.com/office/drawing/2014/main" id="{87E3D55E-442C-CAB1-FF26-2357525782F5}"/>
              </a:ext>
            </a:extLst>
          </p:cNvPr>
          <p:cNvSpPr>
            <a:spLocks noGrp="1"/>
          </p:cNvSpPr>
          <p:nvPr>
            <p:ph type="sldNum" sz="quarter" idx="12"/>
          </p:nvPr>
        </p:nvSpPr>
        <p:spPr/>
        <p:txBody>
          <a:bodyPr/>
          <a:lstStyle/>
          <a:p>
            <a:fld id="{1FA14374-F7BD-5147-A9F8-795273F94230}" type="slidenum">
              <a:rPr lang="cs-CZ" smtClean="0"/>
              <a:pPr/>
              <a:t>8</a:t>
            </a:fld>
            <a:endParaRPr lang="cs-CZ" dirty="0"/>
          </a:p>
        </p:txBody>
      </p:sp>
      <p:sp>
        <p:nvSpPr>
          <p:cNvPr id="13" name="TextovéPole 12">
            <a:extLst>
              <a:ext uri="{FF2B5EF4-FFF2-40B4-BE49-F238E27FC236}">
                <a16:creationId xmlns:a16="http://schemas.microsoft.com/office/drawing/2014/main" id="{7C0D768E-F6D1-4FD4-98B2-70158068CBA4}"/>
              </a:ext>
            </a:extLst>
          </p:cNvPr>
          <p:cNvSpPr txBox="1"/>
          <p:nvPr/>
        </p:nvSpPr>
        <p:spPr>
          <a:xfrm>
            <a:off x="311935" y="1978781"/>
            <a:ext cx="10776775" cy="1200329"/>
          </a:xfrm>
          <a:prstGeom prst="rect">
            <a:avLst/>
          </a:prstGeom>
          <a:noFill/>
        </p:spPr>
        <p:txBody>
          <a:bodyPr wrap="square">
            <a:spAutoFit/>
          </a:bodyPr>
          <a:lstStyle/>
          <a:p>
            <a:pPr algn="just"/>
            <a:r>
              <a:rPr lang="cs-CZ" sz="2400" b="0" i="0" dirty="0">
                <a:solidFill>
                  <a:srgbClr val="4F4F4F"/>
                </a:solidFill>
                <a:effectLst/>
                <a:latin typeface="Arial CE" panose="020B0604020202020204" pitchFamily="34" charset="0"/>
              </a:rPr>
              <a:t>Systém ochrany obyvatelstva se v uplynulém desetiletí připravoval zejména na řešení mimořádných událostí a nevojenských krizových situací, u kterých se principiálně neuvažovalo o využití prostředků individuální ochrany (PIO). </a:t>
            </a:r>
            <a:endParaRPr lang="cs-CZ" sz="2400" dirty="0"/>
          </a:p>
        </p:txBody>
      </p:sp>
      <p:sp>
        <p:nvSpPr>
          <p:cNvPr id="15" name="TextovéPole 14">
            <a:extLst>
              <a:ext uri="{FF2B5EF4-FFF2-40B4-BE49-F238E27FC236}">
                <a16:creationId xmlns:a16="http://schemas.microsoft.com/office/drawing/2014/main" id="{1CF49355-6651-43F8-A43A-F5D9E3C9ED93}"/>
              </a:ext>
            </a:extLst>
          </p:cNvPr>
          <p:cNvSpPr txBox="1"/>
          <p:nvPr/>
        </p:nvSpPr>
        <p:spPr>
          <a:xfrm>
            <a:off x="311935" y="3429000"/>
            <a:ext cx="10686623" cy="1569660"/>
          </a:xfrm>
          <a:prstGeom prst="rect">
            <a:avLst/>
          </a:prstGeom>
          <a:noFill/>
        </p:spPr>
        <p:txBody>
          <a:bodyPr wrap="square">
            <a:spAutoFit/>
          </a:bodyPr>
          <a:lstStyle/>
          <a:p>
            <a:pPr algn="just"/>
            <a:r>
              <a:rPr lang="cs-CZ" sz="2400" b="0" i="0" dirty="0">
                <a:solidFill>
                  <a:srgbClr val="4F4F4F"/>
                </a:solidFill>
                <a:effectLst/>
                <a:latin typeface="Arial CE" panose="020B0604020202020204" pitchFamily="34" charset="0"/>
              </a:rPr>
              <a:t>Náklady na případné pořízení (obměnu) a skladování požadovaného počtu PIO by převýšily částku 5,5 mld. Kč. S ohledem na využitelnost těchto prostředků a nutnou </a:t>
            </a:r>
            <a:r>
              <a:rPr lang="cs-CZ" sz="2400" dirty="0">
                <a:solidFill>
                  <a:srgbClr val="4F4F4F"/>
                </a:solidFill>
                <a:latin typeface="Arial CE" panose="020B0604020202020204" pitchFamily="34" charset="0"/>
              </a:rPr>
              <a:t>hospodárnost, nebylo</a:t>
            </a:r>
            <a:r>
              <a:rPr lang="cs-CZ" sz="2400" b="0" i="0" dirty="0">
                <a:solidFill>
                  <a:srgbClr val="4F4F4F"/>
                </a:solidFill>
                <a:effectLst/>
                <a:latin typeface="Arial CE" panose="020B0604020202020204" pitchFamily="34" charset="0"/>
              </a:rPr>
              <a:t> </a:t>
            </a:r>
            <a:r>
              <a:rPr lang="cs-CZ" sz="2400" dirty="0">
                <a:solidFill>
                  <a:srgbClr val="4F4F4F"/>
                </a:solidFill>
                <a:latin typeface="Arial CE" panose="020B0604020202020204" pitchFamily="34" charset="0"/>
              </a:rPr>
              <a:t>v minulosti </a:t>
            </a:r>
            <a:r>
              <a:rPr lang="cs-CZ" sz="2400" b="0" i="0" dirty="0">
                <a:solidFill>
                  <a:srgbClr val="4F4F4F"/>
                </a:solidFill>
                <a:effectLst/>
                <a:latin typeface="Arial CE" panose="020B0604020202020204" pitchFamily="34" charset="0"/>
              </a:rPr>
              <a:t>MV resp. MV-GŘ HZS ČR žádáno o finanční </a:t>
            </a:r>
            <a:r>
              <a:rPr lang="cs-CZ" sz="2400" dirty="0">
                <a:solidFill>
                  <a:srgbClr val="4F4F4F"/>
                </a:solidFill>
                <a:latin typeface="Arial CE" panose="020B0604020202020204" pitchFamily="34" charset="0"/>
              </a:rPr>
              <a:t>prostředky na </a:t>
            </a:r>
            <a:r>
              <a:rPr lang="cs-CZ" sz="2400" b="0" i="0" dirty="0">
                <a:solidFill>
                  <a:srgbClr val="4F4F4F"/>
                </a:solidFill>
                <a:effectLst/>
                <a:latin typeface="Arial CE" panose="020B0604020202020204" pitchFamily="34" charset="0"/>
              </a:rPr>
              <a:t>jejich nákup.</a:t>
            </a:r>
            <a:endParaRPr lang="cs-CZ" sz="2400" dirty="0"/>
          </a:p>
        </p:txBody>
      </p:sp>
    </p:spTree>
    <p:extLst>
      <p:ext uri="{BB962C8B-B14F-4D97-AF65-F5344CB8AC3E}">
        <p14:creationId xmlns:p14="http://schemas.microsoft.com/office/powerpoint/2010/main" val="7065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F7AB8685-D465-4BFC-C6DF-85CCAEA806D8}"/>
            </a:ext>
          </a:extLst>
        </p:cNvPr>
        <p:cNvGrpSpPr/>
        <p:nvPr/>
      </p:nvGrpSpPr>
      <p:grpSpPr bwMode="auto">
        <a:xfrm>
          <a:off x="0" y="0"/>
          <a:ext cx="0" cy="0"/>
          <a:chOff x="0" y="0"/>
          <a:chExt cx="0" cy="0"/>
        </a:xfrm>
      </p:grpSpPr>
      <p:sp>
        <p:nvSpPr>
          <p:cNvPr id="2" name="Nadpis 1">
            <a:extLst>
              <a:ext uri="{FF2B5EF4-FFF2-40B4-BE49-F238E27FC236}">
                <a16:creationId xmlns:a16="http://schemas.microsoft.com/office/drawing/2014/main" id="{19B73E32-6512-B302-5B5C-BAE81D9B51C4}"/>
              </a:ext>
            </a:extLst>
          </p:cNvPr>
          <p:cNvSpPr>
            <a:spLocks noGrp="1"/>
          </p:cNvSpPr>
          <p:nvPr>
            <p:ph type="title"/>
          </p:nvPr>
        </p:nvSpPr>
        <p:spPr bwMode="auto">
          <a:xfrm>
            <a:off x="4006850" y="137313"/>
            <a:ext cx="8083550" cy="1325563"/>
          </a:xfrm>
        </p:spPr>
        <p:txBody>
          <a:bodyPr>
            <a:normAutofit/>
          </a:bodyPr>
          <a:lstStyle/>
          <a:p>
            <a:pPr>
              <a:defRPr/>
            </a:pPr>
            <a:r>
              <a:rPr lang="cs-CZ" dirty="0">
                <a:solidFill>
                  <a:srgbClr val="142142"/>
                </a:solidFill>
                <a:latin typeface="Arial"/>
                <a:cs typeface="Arial"/>
              </a:rPr>
              <a:t>Prostředky improvizované ochrany</a:t>
            </a:r>
            <a:endParaRPr dirty="0">
              <a:solidFill>
                <a:srgbClr val="142142"/>
              </a:solidFill>
              <a:latin typeface="Arial"/>
              <a:cs typeface="Arial"/>
            </a:endParaRPr>
          </a:p>
        </p:txBody>
      </p:sp>
      <p:sp>
        <p:nvSpPr>
          <p:cNvPr id="3" name="Zástupný obsah 2">
            <a:extLst>
              <a:ext uri="{FF2B5EF4-FFF2-40B4-BE49-F238E27FC236}">
                <a16:creationId xmlns:a16="http://schemas.microsoft.com/office/drawing/2014/main" id="{6B996ECD-8B6F-8E81-E075-94FBE8A99A68}"/>
              </a:ext>
            </a:extLst>
          </p:cNvPr>
          <p:cNvSpPr>
            <a:spLocks noGrp="1"/>
          </p:cNvSpPr>
          <p:nvPr>
            <p:ph idx="1"/>
          </p:nvPr>
        </p:nvSpPr>
        <p:spPr bwMode="auto">
          <a:xfrm>
            <a:off x="3922929" y="1587894"/>
            <a:ext cx="7329271" cy="4351338"/>
          </a:xfrm>
        </p:spPr>
        <p:txBody>
          <a:bodyPr>
            <a:normAutofit/>
          </a:bodyPr>
          <a:lstStyle/>
          <a:p>
            <a:pPr algn="just">
              <a:defRPr/>
            </a:pPr>
            <a:r>
              <a:rPr lang="cs-CZ" sz="2400" b="1" dirty="0">
                <a:solidFill>
                  <a:srgbClr val="142142"/>
                </a:solidFill>
                <a:latin typeface="Arial" panose="020B0604020202020204" pitchFamily="34" charset="0"/>
                <a:cs typeface="Arial" panose="020B0604020202020204" pitchFamily="34" charset="0"/>
              </a:rPr>
              <a:t>při mimořádných událostech </a:t>
            </a:r>
            <a:r>
              <a:rPr lang="cs-CZ" sz="2400" dirty="0">
                <a:solidFill>
                  <a:srgbClr val="142142"/>
                </a:solidFill>
                <a:latin typeface="Arial" panose="020B0604020202020204" pitchFamily="34" charset="0"/>
                <a:cs typeface="Arial" panose="020B0604020202020204" pitchFamily="34" charset="0"/>
              </a:rPr>
              <a:t>(např. chemická či radiační havárie) se s využitím prostředků individuální ochrany nepočítá a využívají se primárně </a:t>
            </a:r>
            <a:r>
              <a:rPr lang="cs-CZ" sz="2400" b="1" dirty="0">
                <a:solidFill>
                  <a:srgbClr val="142142"/>
                </a:solidFill>
                <a:latin typeface="Arial" panose="020B0604020202020204" pitchFamily="34" charset="0"/>
                <a:cs typeface="Arial" panose="020B0604020202020204" pitchFamily="34" charset="0"/>
              </a:rPr>
              <a:t>prostředky improvizované ochrany</a:t>
            </a:r>
          </a:p>
          <a:p>
            <a:pPr algn="just">
              <a:defRPr/>
            </a:pPr>
            <a:r>
              <a:rPr lang="cs-CZ" sz="2400" dirty="0">
                <a:solidFill>
                  <a:srgbClr val="142142"/>
                </a:solidFill>
                <a:latin typeface="Arial" panose="020B0604020202020204" pitchFamily="34" charset="0"/>
                <a:cs typeface="Arial" panose="020B0604020202020204" pitchFamily="34" charset="0"/>
              </a:rPr>
              <a:t>lze využít oděvní součásti a prostředky, který má každý v danou chvíli k dispozici a umí je použít</a:t>
            </a:r>
          </a:p>
          <a:p>
            <a:pPr algn="just">
              <a:defRPr/>
            </a:pPr>
            <a:r>
              <a:rPr lang="cs-CZ" sz="2400" dirty="0">
                <a:solidFill>
                  <a:srgbClr val="142142"/>
                </a:solidFill>
                <a:latin typeface="Arial" panose="020B0604020202020204" pitchFamily="34" charset="0"/>
                <a:cs typeface="Arial" panose="020B0604020202020204" pitchFamily="34" charset="0"/>
              </a:rPr>
              <a:t>klíčová úloha </a:t>
            </a:r>
            <a:r>
              <a:rPr lang="cs-CZ" sz="2400" b="1" dirty="0">
                <a:solidFill>
                  <a:srgbClr val="142142"/>
                </a:solidFill>
                <a:latin typeface="Arial" panose="020B0604020202020204" pitchFamily="34" charset="0"/>
                <a:cs typeface="Arial" panose="020B0604020202020204" pitchFamily="34" charset="0"/>
              </a:rPr>
              <a:t>preventivně výchovné činnosti</a:t>
            </a:r>
            <a:r>
              <a:rPr lang="cs-CZ" sz="2400" dirty="0">
                <a:solidFill>
                  <a:srgbClr val="142142"/>
                </a:solidFill>
                <a:latin typeface="Arial" panose="020B0604020202020204" pitchFamily="34" charset="0"/>
                <a:cs typeface="Arial" panose="020B0604020202020204" pitchFamily="34" charset="0"/>
              </a:rPr>
              <a:t> – příprava obyvatel k sebeochraně a vzájemné pomoci</a:t>
            </a:r>
          </a:p>
          <a:p>
            <a:pPr>
              <a:defRPr/>
            </a:pPr>
            <a:endParaRPr b="1" dirty="0"/>
          </a:p>
        </p:txBody>
      </p:sp>
      <p:pic>
        <p:nvPicPr>
          <p:cNvPr id="19" name="Obrázek 18">
            <a:extLst>
              <a:ext uri="{FF2B5EF4-FFF2-40B4-BE49-F238E27FC236}">
                <a16:creationId xmlns:a16="http://schemas.microsoft.com/office/drawing/2014/main" id="{9A419919-AFD6-3C74-6061-407ABDEF0EFB}"/>
              </a:ext>
            </a:extLst>
          </p:cNvPr>
          <p:cNvPicPr>
            <a:picLocks noChangeAspect="1"/>
          </p:cNvPicPr>
          <p:nvPr/>
        </p:nvPicPr>
        <p:blipFill>
          <a:blip r:embed="rId3"/>
          <a:stretch/>
        </p:blipFill>
        <p:spPr bwMode="auto">
          <a:xfrm>
            <a:off x="8269072" y="3402088"/>
            <a:ext cx="3922928" cy="3455912"/>
          </a:xfrm>
          <a:prstGeom prst="rect">
            <a:avLst/>
          </a:prstGeom>
        </p:spPr>
      </p:pic>
      <p:sp>
        <p:nvSpPr>
          <p:cNvPr id="21" name="Zástupný symbol pro číslo snímku 3">
            <a:extLst>
              <a:ext uri="{FF2B5EF4-FFF2-40B4-BE49-F238E27FC236}">
                <a16:creationId xmlns:a16="http://schemas.microsoft.com/office/drawing/2014/main" id="{DAA05A98-9735-C07C-85C2-99A4F79CC4E3}"/>
              </a:ext>
            </a:extLst>
          </p:cNvPr>
          <p:cNvSpPr>
            <a:spLocks noGrp="1"/>
          </p:cNvSpPr>
          <p:nvPr>
            <p:ph type="sldNum" sz="quarter" idx="12"/>
          </p:nvPr>
        </p:nvSpPr>
        <p:spPr bwMode="auto">
          <a:xfrm>
            <a:off x="9074426" y="6356350"/>
            <a:ext cx="2743200" cy="365125"/>
          </a:xfrm>
        </p:spPr>
        <p:txBody>
          <a:bodyPr/>
          <a:lstStyle/>
          <a:p>
            <a:pPr>
              <a:defRPr/>
            </a:pPr>
            <a:fld id="{1FA14374-F7BD-5147-A9F8-795273F94230}" type="slidenum">
              <a:rPr lang="cs-CZ"/>
              <a:t>9</a:t>
            </a:fld>
            <a:endParaRPr lang="cs-CZ" dirty="0"/>
          </a:p>
        </p:txBody>
      </p:sp>
      <p:sp>
        <p:nvSpPr>
          <p:cNvPr id="22" name="Zástupný symbol pro zápatí 21">
            <a:extLst>
              <a:ext uri="{FF2B5EF4-FFF2-40B4-BE49-F238E27FC236}">
                <a16:creationId xmlns:a16="http://schemas.microsoft.com/office/drawing/2014/main" id="{E9C172EA-419B-C70F-530F-6EC978E51FE7}"/>
              </a:ext>
            </a:extLst>
          </p:cNvPr>
          <p:cNvSpPr>
            <a:spLocks noGrp="1"/>
          </p:cNvSpPr>
          <p:nvPr>
            <p:ph type="ftr" sz="quarter" idx="11"/>
          </p:nvPr>
        </p:nvSpPr>
        <p:spPr bwMode="auto">
          <a:xfrm>
            <a:off x="3772736" y="6356350"/>
            <a:ext cx="4114800" cy="365125"/>
          </a:xfrm>
        </p:spPr>
        <p:txBody>
          <a:bodyPr/>
          <a:lstStyle/>
          <a:p>
            <a:pPr>
              <a:defRPr/>
            </a:pPr>
            <a:r>
              <a:rPr lang="cs-CZ" dirty="0"/>
              <a:t>HZS ČR</a:t>
            </a:r>
            <a:endParaRPr dirty="0"/>
          </a:p>
        </p:txBody>
      </p:sp>
      <p:sp>
        <p:nvSpPr>
          <p:cNvPr id="23" name="Zástupný symbol pro datum 22">
            <a:extLst>
              <a:ext uri="{FF2B5EF4-FFF2-40B4-BE49-F238E27FC236}">
                <a16:creationId xmlns:a16="http://schemas.microsoft.com/office/drawing/2014/main" id="{DBB9BD1C-D7B7-186C-F815-EF6DBAFEA83C}"/>
              </a:ext>
            </a:extLst>
          </p:cNvPr>
          <p:cNvSpPr>
            <a:spLocks noGrp="1"/>
          </p:cNvSpPr>
          <p:nvPr>
            <p:ph type="dt" sz="half" idx="10"/>
          </p:nvPr>
        </p:nvSpPr>
        <p:spPr bwMode="auto"/>
        <p:txBody>
          <a:bodyPr/>
          <a:lstStyle/>
          <a:p>
            <a:pPr>
              <a:defRPr/>
            </a:pPr>
            <a:fld id="{4726537C-E823-0B4E-9FAF-20BA0F6D8184}" type="datetime1">
              <a:rPr lang="cs-CZ"/>
              <a:t>24.04.2024</a:t>
            </a:fld>
            <a:endParaRPr lang="cs-CZ" dirty="0"/>
          </a:p>
        </p:txBody>
      </p:sp>
      <p:pic>
        <p:nvPicPr>
          <p:cNvPr id="4" name="Obrázek 3">
            <a:extLst>
              <a:ext uri="{FF2B5EF4-FFF2-40B4-BE49-F238E27FC236}">
                <a16:creationId xmlns:a16="http://schemas.microsoft.com/office/drawing/2014/main" id="{B0EB4AC9-8186-986B-AB64-11F1F7253D21}"/>
              </a:ext>
            </a:extLst>
          </p:cNvPr>
          <p:cNvPicPr>
            <a:picLocks noChangeAspect="1"/>
          </p:cNvPicPr>
          <p:nvPr/>
        </p:nvPicPr>
        <p:blipFill>
          <a:blip r:embed="rId4"/>
          <a:stretch>
            <a:fillRect/>
          </a:stretch>
        </p:blipFill>
        <p:spPr>
          <a:xfrm>
            <a:off x="0" y="0"/>
            <a:ext cx="3789045" cy="6858000"/>
          </a:xfrm>
          <a:prstGeom prst="rect">
            <a:avLst/>
          </a:prstGeom>
        </p:spPr>
      </p:pic>
    </p:spTree>
    <p:extLst>
      <p:ext uri="{BB962C8B-B14F-4D97-AF65-F5344CB8AC3E}">
        <p14:creationId xmlns:p14="http://schemas.microsoft.com/office/powerpoint/2010/main" val="1805077779"/>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231</TotalTime>
  <Words>1255</Words>
  <Application>Microsoft Office PowerPoint</Application>
  <PresentationFormat>Širokoúhlá obrazovka</PresentationFormat>
  <Paragraphs>108</Paragraphs>
  <Slides>16</Slides>
  <Notes>15</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16</vt:i4>
      </vt:variant>
    </vt:vector>
  </HeadingPairs>
  <TitlesOfParts>
    <vt:vector size="25" baseType="lpstr">
      <vt:lpstr>Aptos</vt:lpstr>
      <vt:lpstr>Aptos Display</vt:lpstr>
      <vt:lpstr>Arial</vt:lpstr>
      <vt:lpstr>Arial CE</vt:lpstr>
      <vt:lpstr>Calibri</vt:lpstr>
      <vt:lpstr>Roboto</vt:lpstr>
      <vt:lpstr>Symbol</vt:lpstr>
      <vt:lpstr>Times New Roman</vt:lpstr>
      <vt:lpstr>Motiv Office</vt:lpstr>
      <vt:lpstr>Prezentace aplikace PowerPoint</vt:lpstr>
      <vt:lpstr>Materiál civilní ochrany (MCO)</vt:lpstr>
      <vt:lpstr>Prostředky individuální ochrany (PIO)</vt:lpstr>
      <vt:lpstr>Prostředky individuální ochrany (data 2023)</vt:lpstr>
      <vt:lpstr>Prostředky individuální ochrany (data 2023)</vt:lpstr>
      <vt:lpstr>Prostředky individuální ochrany (data 2023)</vt:lpstr>
      <vt:lpstr>Prostředky individuální ochrany - zkoušky</vt:lpstr>
      <vt:lpstr>Prostředky individuální ochrany</vt:lpstr>
      <vt:lpstr>Prostředky improvizované ochrany</vt:lpstr>
      <vt:lpstr>Prezentace aplikace PowerPoint</vt:lpstr>
      <vt:lpstr>Ukrytí (data 2023)</vt:lpstr>
      <vt:lpstr>Ukrytí</vt:lpstr>
      <vt:lpstr>Ukrytí (data 2023)</vt:lpstr>
      <vt:lpstr>Ukrytí</vt:lpstr>
      <vt:lpstr>Ukrytí</vt:lpstr>
      <vt:lpstr>Ukrytí</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Kociánová Silvie - GŘ HZS ČR</dc:creator>
  <cp:lastModifiedBy>Michal Fanc</cp:lastModifiedBy>
  <cp:revision>22</cp:revision>
  <dcterms:created xsi:type="dcterms:W3CDTF">2024-04-23T07:37:37Z</dcterms:created>
  <dcterms:modified xsi:type="dcterms:W3CDTF">2024-04-24T06:53:33Z</dcterms:modified>
</cp:coreProperties>
</file>