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0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4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D24C8-CAB2-4947-BFD0-AA6AD6FDB9E6}" type="datetimeFigureOut">
              <a:rPr lang="cs-CZ" smtClean="0"/>
              <a:t>27.4.2015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0F3A0-9E7D-4A3A-AF69-31426A6FA0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5068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150B2-E3D1-4798-9162-2D17F44B5BEF}" type="slidenum">
              <a:rPr lang="cs-CZ" alt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398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BB810-87D0-4893-B9EE-8DDA6894C431}" type="slidenum">
              <a:rPr lang="cs-CZ" alt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509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E0A18-1B1D-4863-95B8-F2F955F3F6E2}" type="slidenum">
              <a:rPr lang="cs-CZ" alt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107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87649-6999-49DC-9FA0-01F5D8D12645}" type="slidenum">
              <a:rPr lang="cs-CZ" alt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855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267B6-7844-42F7-A4E1-46E69E6B6D0F}" type="slidenum">
              <a:rPr lang="cs-CZ" alt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83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CF7C4-7D06-4190-ABA5-E6CEB815AEE4}" type="slidenum">
              <a:rPr lang="cs-CZ" alt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273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22F5A-AB7E-4359-9D2C-968FB69EFE6F}" type="slidenum">
              <a:rPr lang="cs-CZ" alt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441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F374C-3E05-4B43-A813-10B5C215EA85}" type="slidenum">
              <a:rPr lang="cs-CZ" alt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766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4D7F3-7B2B-4F18-8D3C-1C10A9F18A36}" type="slidenum">
              <a:rPr lang="cs-CZ" alt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665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81F65-7EFD-465E-91D0-063F2AC1B033}" type="slidenum">
              <a:rPr lang="cs-CZ" alt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951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3543B-7F47-4FCB-909E-138891F178E5}" type="slidenum">
              <a:rPr lang="cs-CZ" alt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217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5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5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885BF6-60C7-408C-95AF-AFA64FB65B52}" type="slidenum">
              <a:rPr lang="cs-CZ" alt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12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smtClean="0"/>
          </a:p>
        </p:txBody>
      </p:sp>
      <p:sp>
        <p:nvSpPr>
          <p:cNvPr id="1536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altLang="cs-CZ" dirty="0" smtClean="0"/>
          </a:p>
          <a:p>
            <a:pPr marL="0" indent="0" algn="ctr">
              <a:buNone/>
            </a:pPr>
            <a:r>
              <a:rPr lang="cs-CZ" altLang="cs-CZ" sz="2600" b="1" dirty="0" smtClean="0">
                <a:solidFill>
                  <a:srgbClr val="FF0000"/>
                </a:solidFill>
              </a:rPr>
              <a:t>Střednědobé </a:t>
            </a:r>
            <a:r>
              <a:rPr lang="cs-CZ" altLang="cs-CZ" sz="2600" b="1" dirty="0" smtClean="0">
                <a:solidFill>
                  <a:srgbClr val="FF0000"/>
                </a:solidFill>
              </a:rPr>
              <a:t>plánování sociálních služeb ve Středočeském kraji – aktualizace sítě a financování služeb </a:t>
            </a:r>
            <a:r>
              <a:rPr lang="cs-CZ" altLang="cs-CZ" sz="2600" b="1" dirty="0" smtClean="0">
                <a:solidFill>
                  <a:srgbClr val="FF0000"/>
                </a:solidFill>
              </a:rPr>
              <a:t>v </a:t>
            </a:r>
            <a:r>
              <a:rPr lang="cs-CZ" altLang="cs-CZ" sz="2600" b="1" dirty="0" smtClean="0">
                <a:solidFill>
                  <a:srgbClr val="FF0000"/>
                </a:solidFill>
              </a:rPr>
              <a:t>roce </a:t>
            </a:r>
            <a:r>
              <a:rPr lang="cs-CZ" altLang="cs-CZ" sz="2600" b="1" dirty="0" smtClean="0">
                <a:solidFill>
                  <a:srgbClr val="FF0000"/>
                </a:solidFill>
              </a:rPr>
              <a:t>2016</a:t>
            </a:r>
            <a:endParaRPr lang="cs-CZ" altLang="cs-CZ" sz="2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90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Financování sociálních služeb v roce 2015 I.</a:t>
            </a:r>
            <a:endParaRPr lang="cs-CZ" altLang="cs-CZ" sz="2800" dirty="0" smtClean="0"/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altLang="cs-CZ" sz="1800" dirty="0"/>
              <a:t>Od 1.1. tohoto roku přešlo financování sociálních služeb a s ním spojená administrace dotačního řízení na SK. Na základě Vyhlášení dotačního řízení MPSV pro kraje a Hlavní město Prahu pro rok 2015 v oblasti podpory poskytování sociálních služeb (dále jen Vyhlášení MPSV) musel SK podat žádost o dotaci na rok 2015 v termínu do 15.11.2014 na Ministerstvo práce a sociálních věcí.</a:t>
            </a:r>
          </a:p>
          <a:p>
            <a:pPr marL="0" indent="0">
              <a:buNone/>
            </a:pPr>
            <a:r>
              <a:rPr lang="cs-CZ" altLang="cs-CZ" sz="1800" dirty="0"/>
              <a:t> </a:t>
            </a:r>
          </a:p>
          <a:p>
            <a:pPr marL="0" indent="0">
              <a:buNone/>
            </a:pPr>
            <a:r>
              <a:rPr lang="cs-CZ" altLang="cs-CZ" sz="1800" dirty="0"/>
              <a:t>Na rok 2015 žádal SK o dotaci na poskytování sociálních služeb ve výši 1,2 mld. Kč. Tato částka byla stanovena s ohledem na zveřejněnou Metodiku MPSV ČR a s ohledem na žádosti o dotaci poskytovatelů sociálních služeb na rok 2014.</a:t>
            </a:r>
          </a:p>
          <a:p>
            <a:pPr marL="0" indent="0">
              <a:buNone/>
            </a:pPr>
            <a:r>
              <a:rPr lang="cs-CZ" altLang="cs-CZ" sz="1800" dirty="0"/>
              <a:t> </a:t>
            </a:r>
          </a:p>
          <a:p>
            <a:pPr marL="0" indent="0">
              <a:buNone/>
            </a:pPr>
            <a:r>
              <a:rPr lang="cs-CZ" altLang="cs-CZ" sz="1800" dirty="0"/>
              <a:t>Na základě Rozhodnutí o poskytnutí dotace byla SK přidělena na rok 2015 dotace ve výši 828 494 000,- Kč, z toho je minimálně 81 975 000,- Kč určeno dle usnesení vlády ČR ze dne 21. července 2014 č. 619 „O posílení prostředků na financování sociálních služeb v roce 2015“ výhradně na platy, mzdy a jejich navýšení.</a:t>
            </a:r>
          </a:p>
          <a:p>
            <a:pPr marL="0" indent="0">
              <a:buNone/>
            </a:pPr>
            <a:r>
              <a:rPr lang="cs-CZ" altLang="cs-CZ" sz="1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9389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Financování sociálních služeb v roce 2015 II.</a:t>
            </a:r>
            <a:endParaRPr lang="cs-CZ" altLang="cs-CZ" sz="2800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cs-CZ" sz="1600" dirty="0"/>
              <a:t>Na rok 2015 bylo v termínu podáno 694 žádostí o dotaci od poskytovatelů sociálních služeb v celkové výši 1 348 942 tis. Kč. Z tohoto počtu bylo vyřazeno 29 žádostí, které nebyly v souladu se SPRSS SK na rok 2015. Hodnoceno bylo 665 žádostí ve výši 1 312 692 tis. Kč Maximálního návrhu dotace. </a:t>
            </a:r>
          </a:p>
          <a:p>
            <a:pPr marL="0" indent="0">
              <a:buNone/>
              <a:defRPr/>
            </a:pPr>
            <a:r>
              <a:rPr lang="cs-CZ" sz="1600" dirty="0"/>
              <a:t> </a:t>
            </a:r>
          </a:p>
          <a:p>
            <a:pPr marL="0" indent="0">
              <a:buNone/>
              <a:defRPr/>
            </a:pPr>
            <a:r>
              <a:rPr lang="cs-CZ" sz="1600" dirty="0"/>
              <a:t>Optimální návrh dotace (jedná se o Maximální/požadovaný návrh dotace od poskytovatelů sociálních služeb, žádajících o státní dotaci na rok 2015 ponížený na základě hodnocení žádostí o neuznatelné a nadhodnocené položky v rozpočtu služby)  je v rámci 1. kola dotačního řízení ve výši 938 466 tis. Kč.</a:t>
            </a:r>
            <a:endParaRPr lang="cs-CZ" altLang="cs-CZ" sz="1600" dirty="0"/>
          </a:p>
          <a:p>
            <a:pPr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162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Financování sociálních služeb v roce 2016 I.</a:t>
            </a:r>
            <a:endParaRPr lang="cs-CZ" altLang="cs-CZ" sz="2800" dirty="0" smtClean="0"/>
          </a:p>
        </p:txBody>
      </p:sp>
      <p:sp>
        <p:nvSpPr>
          <p:cNvPr id="1843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altLang="cs-CZ" sz="1600" dirty="0"/>
              <a:t>Dne 20.2.2015 nabyl účinnosti  zákon č. 24/2015 Sb., kterým se mění zákon č. 250/2000 Sb., o rozpočtových pravidlech územních rozpočtů, ve znění pozdějších předpisů, zákon č. 128/2000 Sb., o obcích (obecní zřízení), ve znění pozdějších předpisů, zákon č. 129/2000 Sb., o krajích (krajské zřízení), ve znění pozdějších předpisů, a zákon č. 131/2000 Sb., o hlavním městě Praze, ve znění pozdějších předpisů.</a:t>
            </a:r>
          </a:p>
          <a:p>
            <a:pPr marL="0" indent="0">
              <a:buNone/>
            </a:pPr>
            <a:r>
              <a:rPr lang="cs-CZ" altLang="cs-CZ" sz="1600" dirty="0"/>
              <a:t> </a:t>
            </a:r>
          </a:p>
          <a:p>
            <a:pPr marL="0" indent="0">
              <a:buNone/>
            </a:pPr>
            <a:r>
              <a:rPr lang="cs-CZ" altLang="cs-CZ" sz="1600" dirty="0"/>
              <a:t>Dotaci lze na základě této změny poskytnout na základě žádosti o poskytnutí dotace prostřednictvím </a:t>
            </a:r>
            <a:r>
              <a:rPr lang="cs-CZ" altLang="cs-CZ" sz="1600" b="1" dirty="0"/>
              <a:t>veřejnoprávní smlouvy</a:t>
            </a:r>
            <a:r>
              <a:rPr lang="cs-CZ" altLang="cs-CZ" sz="1600" dirty="0"/>
              <a:t>, popřípadě na základě povinnosti vyplývající ze zákona č. 108/2006 Sb., o sociálních službách, ve znění pozdějších předpisů.</a:t>
            </a:r>
          </a:p>
          <a:p>
            <a:pPr marL="0" indent="0">
              <a:buNone/>
            </a:pPr>
            <a:r>
              <a:rPr lang="cs-CZ" altLang="cs-CZ" sz="1600" dirty="0"/>
              <a:t> </a:t>
            </a:r>
          </a:p>
          <a:p>
            <a:pPr marL="0" indent="0">
              <a:buNone/>
            </a:pPr>
            <a:r>
              <a:rPr lang="cs-CZ" altLang="cs-CZ" sz="1600" dirty="0"/>
              <a:t>V tomto roce bude SK pověřovat poskytovatele sociálních služeb v souladu s „rozhodnutím Komise ze dne 20. prosince 2011 o použití čl. 106 odst. 2 Smlouvy o fungování Evropské unie na státní podporu ve formě vyrovnávací platby za závazek veřejné služby udělené určitým podnikům pověřeným poskytováním služeb obecného hospodářského zájmu 2012/21/EU“ poskytováním služeb obecného hospodářského zájmu (dále jen SOHZ). Jedná se o sociální služby, které budou v souladu se SPRSS SK na rok 2016.</a:t>
            </a:r>
          </a:p>
          <a:p>
            <a:pPr marL="0" indent="0">
              <a:buNone/>
            </a:pPr>
            <a:r>
              <a:rPr lang="cs-CZ" altLang="cs-CZ" sz="1600" dirty="0"/>
              <a:t> </a:t>
            </a:r>
          </a:p>
          <a:p>
            <a:pPr marL="0" indent="0">
              <a:buNone/>
            </a:pPr>
            <a:endParaRPr lang="cs-CZ" altLang="cs-CZ" sz="1600" dirty="0"/>
          </a:p>
        </p:txBody>
      </p:sp>
    </p:spTree>
    <p:extLst>
      <p:ext uri="{BB962C8B-B14F-4D97-AF65-F5344CB8AC3E}">
        <p14:creationId xmlns:p14="http://schemas.microsoft.com/office/powerpoint/2010/main" val="64839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Financování sociálních služeb v roce 2016 II.</a:t>
            </a:r>
            <a:endParaRPr lang="cs-CZ" altLang="cs-CZ" sz="2800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cs-CZ" sz="1600" dirty="0"/>
              <a:t>V rámci pověření bude jednotlivým poskytovatelům sociálních služeb na jednotlivé služby stanovena tzv. </a:t>
            </a:r>
            <a:r>
              <a:rPr lang="cs-CZ" sz="1600" b="1" dirty="0"/>
              <a:t>vyrovnávací platba</a:t>
            </a:r>
            <a:r>
              <a:rPr lang="cs-CZ" sz="1600" dirty="0"/>
              <a:t>. Vyrovnávací platba je stanovena jako rozdíl mezi obvyklými náklady služby a obvyklými výnosy služby. Výše vyrovnávací platby tak stanoví nejvyšší možnou výši dotací v Kč z veřejných zdrojů (státní dotace, příspěvek od kraje, příspěvek od obce, fondy krajů, fondy obcí, strukturální fondy atp.). Při poskytnutí dotací z veřejných zdrojů nad rámec stanovené maximální výše vyrovnávací platby jde o tzv. </a:t>
            </a:r>
            <a:r>
              <a:rPr lang="cs-CZ" sz="1600" b="1" dirty="0"/>
              <a:t>nadměrnou vyrovnávací platbu</a:t>
            </a:r>
            <a:r>
              <a:rPr lang="cs-CZ" sz="1600" dirty="0"/>
              <a:t>, kterou je příjemce dotace povinen vrátit zpět poskytovateli dotace. Poskytovatel sociálních služeb předloží do stanoveného data vyúčtování výše vyrovnávací platby.</a:t>
            </a:r>
          </a:p>
          <a:p>
            <a:pPr marL="0" indent="0">
              <a:buNone/>
              <a:defRPr/>
            </a:pPr>
            <a:endParaRPr lang="cs-CZ" sz="1600" dirty="0"/>
          </a:p>
          <a:p>
            <a:pPr marL="0" indent="0">
              <a:buNone/>
              <a:defRPr/>
            </a:pPr>
            <a:r>
              <a:rPr lang="cs-CZ" sz="1600" dirty="0"/>
              <a:t>Vývoj nákladů v roce 2016 předpokládá SK ve výši roku 2015, popřípadě náklady mírně rostoucí (zde je myšlena např. inflace a zvýšení DPH). V zásadě by se neměly navyšovat náklady na sociální služby, pouze v odůvodněných případech, nebo u služeb, které nelze dopředu do SPRSS SK zahrnout (například </a:t>
            </a:r>
            <a:r>
              <a:rPr lang="cs-CZ" sz="1600" dirty="0" err="1"/>
              <a:t>vícerčata</a:t>
            </a:r>
            <a:r>
              <a:rPr lang="cs-CZ" sz="1600" dirty="0"/>
              <a:t>).</a:t>
            </a:r>
          </a:p>
          <a:p>
            <a:pPr marL="0" indent="0">
              <a:buNone/>
              <a:defRPr/>
            </a:pPr>
            <a:r>
              <a:rPr lang="cs-CZ" sz="1600" dirty="0"/>
              <a:t> </a:t>
            </a:r>
          </a:p>
          <a:p>
            <a:pPr marL="0" indent="0">
              <a:buNone/>
              <a:defRPr/>
            </a:pPr>
            <a:r>
              <a:rPr lang="cs-CZ" sz="1600" dirty="0"/>
              <a:t>V roce 2016 je předpokládaný požadavek dotace SK ve výši 1 228 mil. Kč. O tuto částku bude žádat SK na MPSV na rok 2016.</a:t>
            </a:r>
          </a:p>
          <a:p>
            <a:pPr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137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Plánování</a:t>
            </a:r>
            <a:r>
              <a:rPr lang="cs-CZ" altLang="cs-CZ" sz="2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2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sociálních služeb v SK</a:t>
            </a:r>
            <a:endParaRPr lang="cs-CZ" altLang="cs-CZ" dirty="0" smtClean="0"/>
          </a:p>
        </p:txBody>
      </p:sp>
      <p:sp>
        <p:nvSpPr>
          <p:cNvPr id="2048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altLang="cs-CZ" dirty="0" smtClean="0"/>
              <a:t>Nejbližší kroky v oblasti plánování sociálních služeb </a:t>
            </a:r>
            <a:r>
              <a:rPr lang="cs-CZ" altLang="cs-CZ" dirty="0"/>
              <a:t>v</a:t>
            </a:r>
            <a:r>
              <a:rPr lang="cs-CZ" altLang="cs-CZ" dirty="0" smtClean="0"/>
              <a:t> SK:</a:t>
            </a:r>
          </a:p>
          <a:p>
            <a:pPr marL="0" indent="0">
              <a:buNone/>
            </a:pPr>
            <a:r>
              <a:rPr lang="cs-CZ" altLang="cs-CZ" dirty="0" smtClean="0"/>
              <a:t>1. </a:t>
            </a:r>
            <a:r>
              <a:rPr lang="cs-CZ" altLang="cs-CZ" b="1" dirty="0" smtClean="0"/>
              <a:t>Aktualizace Sítě sociálních služeb pro rok 2016</a:t>
            </a:r>
          </a:p>
          <a:p>
            <a:pPr marL="0" indent="0">
              <a:buNone/>
            </a:pPr>
            <a:r>
              <a:rPr lang="cs-CZ" altLang="cs-CZ" dirty="0" smtClean="0"/>
              <a:t>Probíhá ve spolupráci s ORP a poskytovateli sociálních služeb. Byla vyhodnocena a zpracována data ze sběru, dílčí data byla předána k posouzení jednotlivým ORP, nyní probíhá zapracování podnětů ORP. </a:t>
            </a:r>
          </a:p>
          <a:p>
            <a:pPr marL="0" indent="0">
              <a:buNone/>
            </a:pPr>
            <a:r>
              <a:rPr lang="cs-CZ" altLang="cs-CZ" dirty="0" smtClean="0"/>
              <a:t>Kromě aktualizované Sítě sociálních služeb vytváříme:</a:t>
            </a:r>
          </a:p>
          <a:p>
            <a:r>
              <a:rPr lang="cs-CZ" altLang="cs-CZ" b="1" dirty="0" smtClean="0"/>
              <a:t>Popis podporovaných druhů sociálních služeb v síti Středočeského kraje</a:t>
            </a:r>
          </a:p>
          <a:p>
            <a:r>
              <a:rPr lang="cs-CZ" altLang="cs-CZ" b="1" dirty="0" smtClean="0"/>
              <a:t>Kritéria vstupu služby do Sítě</a:t>
            </a:r>
          </a:p>
          <a:p>
            <a:r>
              <a:rPr lang="cs-CZ" altLang="cs-CZ" b="1" dirty="0" smtClean="0"/>
              <a:t>Revize a aktualizace SPRSS</a:t>
            </a:r>
          </a:p>
        </p:txBody>
      </p:sp>
    </p:spTree>
    <p:extLst>
      <p:ext uri="{BB962C8B-B14F-4D97-AF65-F5344CB8AC3E}">
        <p14:creationId xmlns:p14="http://schemas.microsoft.com/office/powerpoint/2010/main" val="79648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6100" y="162560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2. </a:t>
            </a:r>
            <a:r>
              <a:rPr lang="cs-CZ" b="1" dirty="0" smtClean="0"/>
              <a:t>Časový harmonogram:</a:t>
            </a:r>
          </a:p>
          <a:p>
            <a:pPr marL="0" indent="0">
              <a:buNone/>
            </a:pPr>
            <a:r>
              <a:rPr lang="cs-CZ" b="1" dirty="0" smtClean="0"/>
              <a:t>6.5.2015 </a:t>
            </a:r>
            <a:r>
              <a:rPr lang="cs-CZ" dirty="0" smtClean="0"/>
              <a:t>předložení dokumentů (především Sítě 2016) obcím a poskytovatelům v připomínkovacím řízení</a:t>
            </a:r>
          </a:p>
          <a:p>
            <a:pPr marL="0" indent="0">
              <a:buNone/>
            </a:pPr>
            <a:r>
              <a:rPr lang="cs-CZ" b="1" dirty="0" smtClean="0"/>
              <a:t>15.5.2015 a dále - </a:t>
            </a:r>
            <a:r>
              <a:rPr lang="cs-CZ" dirty="0" smtClean="0"/>
              <a:t>zapracování připomínek, aktualizace map, dopracování finanční části</a:t>
            </a:r>
          </a:p>
          <a:p>
            <a:pPr marL="0" indent="0">
              <a:buNone/>
            </a:pPr>
            <a:r>
              <a:rPr lang="cs-CZ" b="1" dirty="0" smtClean="0"/>
              <a:t>19.5.2015 </a:t>
            </a:r>
            <a:r>
              <a:rPr lang="cs-CZ" dirty="0" smtClean="0"/>
              <a:t>projednání sociálním výborem</a:t>
            </a:r>
          </a:p>
          <a:p>
            <a:pPr marL="0" indent="0">
              <a:buNone/>
            </a:pPr>
            <a:r>
              <a:rPr lang="cs-CZ" b="1" dirty="0" smtClean="0"/>
              <a:t> 26.2.2015 </a:t>
            </a:r>
            <a:r>
              <a:rPr lang="cs-CZ" dirty="0" smtClean="0"/>
              <a:t>projednání Radou kraje</a:t>
            </a:r>
          </a:p>
          <a:p>
            <a:pPr marL="0" indent="0">
              <a:buNone/>
            </a:pPr>
            <a:r>
              <a:rPr lang="cs-CZ" b="1" dirty="0" smtClean="0"/>
              <a:t>22.6.2015 </a:t>
            </a:r>
            <a:r>
              <a:rPr lang="cs-CZ" dirty="0" smtClean="0"/>
              <a:t>projednání Zastupitelstvem kraje</a:t>
            </a:r>
          </a:p>
          <a:p>
            <a:pPr marL="0" indent="0">
              <a:buNone/>
            </a:pPr>
            <a:r>
              <a:rPr lang="cs-CZ" b="1" dirty="0" smtClean="0"/>
              <a:t>Červenec 2015 </a:t>
            </a:r>
            <a:r>
              <a:rPr lang="cs-CZ" dirty="0" smtClean="0"/>
              <a:t>Dotační řízení MPSV pro kraje ČR</a:t>
            </a:r>
          </a:p>
          <a:p>
            <a:pPr marL="0" indent="0">
              <a:buNone/>
            </a:pPr>
            <a:r>
              <a:rPr lang="cs-CZ" b="1" dirty="0" smtClean="0"/>
              <a:t>Říjen 2015 </a:t>
            </a:r>
            <a:r>
              <a:rPr lang="cs-CZ" dirty="0" smtClean="0"/>
              <a:t>Dotační řízení SK kraje pro poskytovatele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113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Co můžeme společně zlepšit v oblasti plánování sociálních služeb v následujícím období: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/>
              <a:t>Vzájemnou informovanost, spolupráci a podporu</a:t>
            </a:r>
          </a:p>
          <a:p>
            <a:pPr marL="0" indent="0">
              <a:buNone/>
            </a:pPr>
            <a:r>
              <a:rPr lang="cs-CZ" b="1" dirty="0" smtClean="0"/>
              <a:t>Nastavení nového systému pracovních skupin</a:t>
            </a:r>
          </a:p>
          <a:p>
            <a:pPr marL="0" indent="0">
              <a:buNone/>
            </a:pPr>
            <a:r>
              <a:rPr lang="cs-CZ" b="1" dirty="0" smtClean="0"/>
              <a:t>Rozumné a jednotné vykazování dat a práci s nimi</a:t>
            </a:r>
          </a:p>
          <a:p>
            <a:pPr marL="0" indent="0">
              <a:buNone/>
            </a:pPr>
            <a:r>
              <a:rPr lang="cs-CZ" b="1" dirty="0" smtClean="0"/>
              <a:t>Metodickou podporu především nejmenších obcí</a:t>
            </a:r>
          </a:p>
          <a:p>
            <a:pPr marL="0" indent="0">
              <a:buNone/>
            </a:pPr>
            <a:r>
              <a:rPr lang="cs-CZ" b="1" dirty="0" smtClean="0"/>
              <a:t>Spolupráci s </a:t>
            </a:r>
            <a:r>
              <a:rPr lang="cs-CZ" b="1" dirty="0" err="1" smtClean="0"/>
              <a:t>Hl.m.Prahou</a:t>
            </a:r>
            <a:r>
              <a:rPr lang="cs-CZ" b="1" dirty="0" smtClean="0"/>
              <a:t> a sousedními kraji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 smtClean="0"/>
              <a:t>A další…</a:t>
            </a: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802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259</Words>
  <Application>Microsoft Office PowerPoint</Application>
  <PresentationFormat>Předvádění na obrazovce 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1_Výchozí návrh</vt:lpstr>
      <vt:lpstr>Prezentace aplikace PowerPoint</vt:lpstr>
      <vt:lpstr>Financování sociálních služeb v roce 2015 I.</vt:lpstr>
      <vt:lpstr>Financování sociálních služeb v roce 2015 II.</vt:lpstr>
      <vt:lpstr>Financování sociálních služeb v roce 2016 I.</vt:lpstr>
      <vt:lpstr>Financování sociálních služeb v roce 2016 II.</vt:lpstr>
      <vt:lpstr>Plánování sociálních služeb v SK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Divoký Jan</dc:creator>
  <cp:lastModifiedBy>Divoký Jan</cp:lastModifiedBy>
  <cp:revision>10</cp:revision>
  <dcterms:created xsi:type="dcterms:W3CDTF">2015-04-27T07:20:11Z</dcterms:created>
  <dcterms:modified xsi:type="dcterms:W3CDTF">2015-04-27T15:31:19Z</dcterms:modified>
</cp:coreProperties>
</file>