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8" r:id="rId3"/>
    <p:sldId id="279" r:id="rId4"/>
    <p:sldId id="259" r:id="rId5"/>
    <p:sldId id="262" r:id="rId6"/>
    <p:sldId id="263" r:id="rId7"/>
    <p:sldId id="260" r:id="rId8"/>
    <p:sldId id="266" r:id="rId9"/>
    <p:sldId id="267" r:id="rId10"/>
    <p:sldId id="268" r:id="rId11"/>
    <p:sldId id="270" r:id="rId12"/>
    <p:sldId id="269" r:id="rId13"/>
    <p:sldId id="271" r:id="rId14"/>
    <p:sldId id="272" r:id="rId15"/>
    <p:sldId id="265" r:id="rId16"/>
    <p:sldId id="274" r:id="rId17"/>
    <p:sldId id="273" r:id="rId18"/>
    <p:sldId id="291" r:id="rId19"/>
    <p:sldId id="280" r:id="rId20"/>
    <p:sldId id="281" r:id="rId21"/>
    <p:sldId id="283" r:id="rId22"/>
    <p:sldId id="282" r:id="rId23"/>
    <p:sldId id="290" r:id="rId24"/>
    <p:sldId id="285" r:id="rId25"/>
    <p:sldId id="293" r:id="rId26"/>
    <p:sldId id="286" r:id="rId27"/>
    <p:sldId id="289" r:id="rId28"/>
    <p:sldId id="284" r:id="rId29"/>
    <p:sldId id="294" r:id="rId30"/>
    <p:sldId id="295" r:id="rId31"/>
    <p:sldId id="296" r:id="rId32"/>
    <p:sldId id="297" r:id="rId33"/>
    <p:sldId id="298" r:id="rId34"/>
    <p:sldId id="287" r:id="rId35"/>
    <p:sldId id="278" r:id="rId36"/>
    <p:sldId id="288" r:id="rId37"/>
  </p:sldIdLst>
  <p:sldSz cx="9144000" cy="6858000" type="screen4x3"/>
  <p:notesSz cx="6784975" cy="9906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83" autoAdjust="0"/>
  </p:normalViewPr>
  <p:slideViewPr>
    <p:cSldViewPr>
      <p:cViewPr>
        <p:scale>
          <a:sx n="66" d="100"/>
          <a:sy n="66" d="100"/>
        </p:scale>
        <p:origin x="-1200" y="-8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3249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D0E1D-3133-44ED-A593-369CA3E7BB78}" type="datetimeFigureOut">
              <a:rPr lang="cs-CZ" smtClean="0"/>
              <a:pPr/>
              <a:t>6.10.2014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3249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C3ABA-4453-4745-A1B8-0E3A9C6EF1A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3146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3249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109E4C0-D6A4-4919-9764-2CF443F73D02}" type="datetimeFigureOut">
              <a:rPr lang="cs-CZ"/>
              <a:pPr>
                <a:defRPr/>
              </a:pPr>
              <a:t>6.10.2014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8498" y="4705350"/>
            <a:ext cx="542798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3249" y="9408981"/>
            <a:ext cx="2940156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51EC964-43AB-481C-B263-A490FD107B6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4477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E0803A-4023-4EE3-8293-526C6FF7252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C49ADF-393B-4B4A-989C-F645FC5131F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DEE2A8-D225-4A85-8FA7-81026514D0C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F2F1AF-FEEB-4DC8-B963-507DD1BBDA9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41FCB9-9826-490D-9D3F-D9FAB6A2F0B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FE6C4D-C7FA-46EC-8956-5D8E083F6C2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073E6C-2C73-4C3B-8E48-74A7D5E075D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C3DC37-76E0-45F0-8744-734A2F451B0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D96352-D957-4948-9DC2-73AC63CD373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C68A8-5A30-44C0-924F-9A03B76EBAF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E41862-10D0-49E7-AA39-B4319BFEC6C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5E40DC9-04AA-4E44-8E16-535481B0B880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30.gif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29.wmf"/><Relationship Id="rId5" Type="http://schemas.openxmlformats.org/officeDocument/2006/relationships/image" Target="../media/image28.png"/><Relationship Id="rId4" Type="http://schemas.openxmlformats.org/officeDocument/2006/relationships/image" Target="../media/image27.wmf"/><Relationship Id="rId9" Type="http://schemas.openxmlformats.org/officeDocument/2006/relationships/image" Target="../media/image3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776"/>
            <a:ext cx="7772400" cy="3456384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cs-CZ" sz="3200" b="1" dirty="0" smtClean="0">
                <a:solidFill>
                  <a:srgbClr val="14407E"/>
                </a:solidFill>
              </a:rPr>
              <a:t>Inspekce </a:t>
            </a:r>
            <a:br>
              <a:rPr lang="cs-CZ" sz="3200" b="1" dirty="0" smtClean="0">
                <a:solidFill>
                  <a:srgbClr val="14407E"/>
                </a:solidFill>
              </a:rPr>
            </a:br>
            <a:r>
              <a:rPr lang="cs-CZ" sz="3200" b="1" dirty="0" smtClean="0">
                <a:solidFill>
                  <a:srgbClr val="14407E"/>
                </a:solidFill>
              </a:rPr>
              <a:t>poskytování sociálně-právní ochrany </a:t>
            </a:r>
            <a:br>
              <a:rPr lang="cs-CZ" sz="3200" b="1" dirty="0" smtClean="0">
                <a:solidFill>
                  <a:srgbClr val="14407E"/>
                </a:solidFill>
              </a:rPr>
            </a:br>
            <a:r>
              <a:rPr lang="cs-CZ" sz="3200" b="1" dirty="0" smtClean="0">
                <a:solidFill>
                  <a:srgbClr val="14407E"/>
                </a:solidFill>
              </a:rPr>
              <a:t>u pověřených osob </a:t>
            </a:r>
            <a:br>
              <a:rPr lang="cs-CZ" sz="3200" b="1" dirty="0" smtClean="0">
                <a:solidFill>
                  <a:srgbClr val="14407E"/>
                </a:solidFill>
              </a:rPr>
            </a:br>
            <a:r>
              <a:rPr lang="cs-CZ" sz="3200" b="1" dirty="0" smtClean="0">
                <a:solidFill>
                  <a:srgbClr val="14407E"/>
                </a:solidFill>
              </a:rPr>
              <a:t/>
            </a:r>
            <a:br>
              <a:rPr lang="cs-CZ" sz="3200" b="1" dirty="0" smtClean="0">
                <a:solidFill>
                  <a:srgbClr val="14407E"/>
                </a:solidFill>
              </a:rPr>
            </a:br>
            <a:r>
              <a:rPr lang="cs-CZ" sz="2000" b="1" dirty="0" smtClean="0">
                <a:solidFill>
                  <a:srgbClr val="14407E"/>
                </a:solidFill>
              </a:rPr>
              <a:t>Alena Špůrková</a:t>
            </a:r>
            <a:br>
              <a:rPr lang="cs-CZ" sz="2000" b="1" dirty="0" smtClean="0">
                <a:solidFill>
                  <a:srgbClr val="14407E"/>
                </a:solidFill>
              </a:rPr>
            </a:br>
            <a:r>
              <a:rPr lang="cs-CZ" sz="2000" b="1" dirty="0" smtClean="0">
                <a:solidFill>
                  <a:srgbClr val="14407E"/>
                </a:solidFill>
              </a:rPr>
              <a:t>Jiří Nový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508104" y="3933056"/>
            <a:ext cx="3272359" cy="172819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dirty="0" smtClean="0"/>
          </a:p>
        </p:txBody>
      </p:sp>
      <p:pic>
        <p:nvPicPr>
          <p:cNvPr id="307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758825"/>
            <a:ext cx="13684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7" descr="C:\Program Files (x86)\Microsoft Office\MEDIA\CAGCAT10\j0299125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3429000"/>
            <a:ext cx="1100138" cy="14695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dirty="0" smtClean="0"/>
              <a:t>		Obecně k průběhu 	</a:t>
            </a:r>
            <a:br>
              <a:rPr lang="cs-CZ" sz="3600" b="1" dirty="0" smtClean="0"/>
            </a:br>
            <a:r>
              <a:rPr lang="cs-CZ" sz="3600" b="1" dirty="0" smtClean="0"/>
              <a:t>			inspekcí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cs-CZ" sz="2400" dirty="0" smtClean="0"/>
              <a:t>Význam „vedoucího kontrolní skupiny</a:t>
            </a:r>
            <a:r>
              <a:rPr lang="cs-CZ" sz="2400" dirty="0" smtClean="0"/>
              <a:t>“</a:t>
            </a:r>
            <a:r>
              <a:rPr lang="cs-CZ" sz="2000" i="1" dirty="0"/>
              <a:t>(§ </a:t>
            </a:r>
            <a:r>
              <a:rPr lang="cs-CZ" sz="2000" i="1" dirty="0" smtClean="0"/>
              <a:t>4 KŘ)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i="1" dirty="0" smtClean="0"/>
              <a:t>    </a:t>
            </a:r>
            <a:r>
              <a:rPr lang="cs-CZ" sz="2000" dirty="0" smtClean="0"/>
              <a:t>(= </a:t>
            </a:r>
            <a:r>
              <a:rPr lang="cs-CZ" sz="2000" dirty="0" smtClean="0"/>
              <a:t>„vedoucí inspekčního týmu</a:t>
            </a:r>
            <a:r>
              <a:rPr lang="cs-CZ" sz="2000" dirty="0" smtClean="0"/>
              <a:t>“) </a:t>
            </a:r>
            <a:endParaRPr lang="cs-CZ" sz="2000" i="1" dirty="0" smtClean="0"/>
          </a:p>
          <a:p>
            <a:pPr indent="20638">
              <a:spcBef>
                <a:spcPts val="376"/>
              </a:spcBef>
              <a:buFont typeface="Wingdings" pitchFamily="2" charset="2"/>
              <a:buChar char="Ø"/>
            </a:pPr>
            <a:r>
              <a:rPr lang="cs-CZ" sz="2400" dirty="0" smtClean="0"/>
              <a:t> 	</a:t>
            </a:r>
            <a:r>
              <a:rPr lang="cs-CZ" sz="2000" dirty="0" smtClean="0"/>
              <a:t>organizační otázka ve směru dovnitř kontrolní skupiny </a:t>
            </a:r>
            <a:r>
              <a:rPr lang="cs-CZ" sz="2000" dirty="0" smtClean="0">
                <a:sym typeface="Wingdings" pitchFamily="2" charset="2"/>
              </a:rPr>
              <a:t> 	není to povinná náležitost oznamování vůči kontrolovanému</a:t>
            </a:r>
            <a:endParaRPr lang="cs-CZ" sz="2000" dirty="0" smtClean="0"/>
          </a:p>
          <a:p>
            <a:pPr indent="20638">
              <a:spcBef>
                <a:spcPts val="376"/>
              </a:spcBef>
              <a:buFont typeface="Wingdings" pitchFamily="2" charset="2"/>
              <a:buChar char="Ø"/>
            </a:pPr>
            <a:r>
              <a:rPr lang="cs-CZ" sz="2400" dirty="0" smtClean="0"/>
              <a:t> 	</a:t>
            </a:r>
            <a:r>
              <a:rPr lang="cs-CZ" sz="2000" dirty="0" smtClean="0"/>
              <a:t>kontrolovaný může požádat o takové sdělení </a:t>
            </a:r>
            <a:r>
              <a:rPr lang="cs-CZ" sz="2000" dirty="0" smtClean="0">
                <a:sym typeface="Wingdings" pitchFamily="2" charset="2"/>
              </a:rPr>
              <a:t> úřad by měl 	vyhovět v rámci zásad </a:t>
            </a:r>
            <a:r>
              <a:rPr lang="cs-CZ" sz="2000" dirty="0" smtClean="0">
                <a:sym typeface="Wingdings" pitchFamily="2" charset="2"/>
              </a:rPr>
              <a:t>SŘ</a:t>
            </a:r>
          </a:p>
          <a:p>
            <a:pPr indent="20638">
              <a:buFont typeface="Wingdings" pitchFamily="2" charset="2"/>
              <a:buChar char="Ø"/>
            </a:pPr>
            <a:endParaRPr lang="cs-CZ" sz="2000" dirty="0" smtClean="0">
              <a:sym typeface="Wingdings" pitchFamily="2" charset="2"/>
            </a:endParaRP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cs-CZ" sz="2400" dirty="0" smtClean="0">
                <a:sym typeface="Wingdings" pitchFamily="2" charset="2"/>
              </a:rPr>
              <a:t> Identifikace kontrolujících a OP</a:t>
            </a:r>
          </a:p>
          <a:p>
            <a:pPr indent="20638">
              <a:buFont typeface="Wingdings" pitchFamily="2" charset="2"/>
              <a:buChar char="Ø"/>
            </a:pPr>
            <a:r>
              <a:rPr lang="cs-CZ" sz="2400" dirty="0" smtClean="0">
                <a:sym typeface="Wingdings" pitchFamily="2" charset="2"/>
              </a:rPr>
              <a:t> 	</a:t>
            </a:r>
            <a:r>
              <a:rPr lang="cs-CZ" sz="2000" dirty="0" smtClean="0">
                <a:sym typeface="Wingdings" pitchFamily="2" charset="2"/>
              </a:rPr>
              <a:t>právo kontrolovaného na ověření totožnosti všech osob, které 	na kontrolu přijdou (</a:t>
            </a:r>
            <a:r>
              <a:rPr lang="cs-CZ" sz="2000" i="1" dirty="0" smtClean="0">
                <a:sym typeface="Wingdings" pitchFamily="2" charset="2"/>
              </a:rPr>
              <a:t>§ 9 písm. c), § 10 odst. 1 písm. a) KŘ) </a:t>
            </a:r>
          </a:p>
          <a:p>
            <a:pPr indent="20638">
              <a:buNone/>
            </a:pPr>
            <a:r>
              <a:rPr lang="cs-CZ" sz="2000" i="1" dirty="0" smtClean="0">
                <a:sym typeface="Wingdings" pitchFamily="2" charset="2"/>
              </a:rPr>
              <a:t>	</a:t>
            </a:r>
            <a:r>
              <a:rPr lang="cs-CZ" sz="2000" dirty="0" smtClean="0">
                <a:sym typeface="Wingdings" pitchFamily="2" charset="2"/>
              </a:rPr>
              <a:t></a:t>
            </a:r>
            <a:r>
              <a:rPr lang="cs-CZ" sz="2000" i="1" dirty="0" smtClean="0">
                <a:sym typeface="Wingdings" pitchFamily="2" charset="2"/>
              </a:rPr>
              <a:t> </a:t>
            </a:r>
            <a:r>
              <a:rPr lang="cs-CZ" sz="2000" dirty="0" smtClean="0">
                <a:sym typeface="Wingdings" pitchFamily="2" charset="2"/>
              </a:rPr>
              <a:t>např. z </a:t>
            </a:r>
            <a:r>
              <a:rPr lang="cs-CZ" sz="2000" dirty="0" smtClean="0">
                <a:sym typeface="Wingdings" pitchFamily="2" charset="2"/>
              </a:rPr>
              <a:t>průkazu zaměstnance, </a:t>
            </a:r>
            <a:r>
              <a:rPr lang="cs-CZ" sz="2000" dirty="0" smtClean="0">
                <a:sym typeface="Wingdings" pitchFamily="2" charset="2"/>
              </a:rPr>
              <a:t>občanského průkazu </a:t>
            </a:r>
            <a:r>
              <a:rPr lang="cs-CZ" sz="2000" dirty="0" smtClean="0">
                <a:sym typeface="Wingdings" pitchFamily="2" charset="2"/>
              </a:rPr>
              <a:t>se </a:t>
            </a:r>
            <a:r>
              <a:rPr lang="cs-CZ" sz="2000" dirty="0" smtClean="0">
                <a:sym typeface="Wingdings" pitchFamily="2" charset="2"/>
              </a:rPr>
              <a:t>	     zakrytím </a:t>
            </a:r>
            <a:r>
              <a:rPr lang="cs-CZ" sz="2000" dirty="0" smtClean="0">
                <a:sym typeface="Wingdings" pitchFamily="2" charset="2"/>
              </a:rPr>
              <a:t>nerelevantních </a:t>
            </a:r>
            <a:r>
              <a:rPr lang="cs-CZ" sz="2000" dirty="0" smtClean="0">
                <a:sym typeface="Wingdings" pitchFamily="2" charset="2"/>
              </a:rPr>
              <a:t>údajů</a:t>
            </a:r>
            <a:r>
              <a:rPr lang="cs-CZ" sz="2000" dirty="0" smtClean="0">
                <a:sym typeface="Wingdings" pitchFamily="2" charset="2"/>
              </a:rPr>
              <a:t>, v případě pochybností </a:t>
            </a:r>
            <a:r>
              <a:rPr lang="cs-CZ" sz="2000" dirty="0" smtClean="0">
                <a:sym typeface="Wingdings" pitchFamily="2" charset="2"/>
              </a:rPr>
              <a:t>	     kontaktovat </a:t>
            </a:r>
            <a:r>
              <a:rPr lang="cs-CZ" sz="2000" dirty="0" smtClean="0">
                <a:sym typeface="Wingdings" pitchFamily="2" charset="2"/>
              </a:rPr>
              <a:t>vedoucího úřadu, </a:t>
            </a:r>
            <a:r>
              <a:rPr lang="cs-CZ" sz="2000" dirty="0" smtClean="0">
                <a:sym typeface="Wingdings" pitchFamily="2" charset="2"/>
              </a:rPr>
              <a:t>který </a:t>
            </a:r>
            <a:r>
              <a:rPr lang="cs-CZ" sz="2000" dirty="0" smtClean="0">
                <a:sym typeface="Wingdings" pitchFamily="2" charset="2"/>
              </a:rPr>
              <a:t>vydal pověření)</a:t>
            </a:r>
            <a:endParaRPr lang="cs-CZ" sz="20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  <p:pic>
        <p:nvPicPr>
          <p:cNvPr id="4" name="Picture 2" descr="C:\Users\alena.spurkova\AppData\Local\Microsoft\Windows\Temporary Internet Files\Content.IE5\JA4HO485\MC90030135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60647"/>
            <a:ext cx="1512168" cy="112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dirty="0" smtClean="0"/>
              <a:t>		Obecně k průběhu 	</a:t>
            </a:r>
            <a:br>
              <a:rPr lang="cs-CZ" sz="3600" b="1" dirty="0" smtClean="0"/>
            </a:br>
            <a:r>
              <a:rPr lang="cs-CZ" sz="3600" b="1" dirty="0" smtClean="0"/>
              <a:t>			inspekcí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r>
              <a:rPr lang="cs-CZ" sz="2400" dirty="0" smtClean="0"/>
              <a:t>Právo </a:t>
            </a:r>
            <a:r>
              <a:rPr lang="cs-CZ" sz="2400" b="1" dirty="0" smtClean="0"/>
              <a:t>namítat podjatost </a:t>
            </a:r>
            <a:r>
              <a:rPr lang="cs-CZ" sz="2400" dirty="0" smtClean="0"/>
              <a:t>člena/ů inspekčního týmu (tj. kontrolujících i OP)</a:t>
            </a:r>
          </a:p>
          <a:p>
            <a:pPr indent="20638">
              <a:buFont typeface="Wingdings" pitchFamily="2" charset="2"/>
              <a:buChar char="Ø"/>
            </a:pPr>
            <a:r>
              <a:rPr lang="cs-CZ" sz="2400" dirty="0" smtClean="0"/>
              <a:t> 	</a:t>
            </a:r>
            <a:r>
              <a:rPr lang="cs-CZ" sz="2400" i="1" dirty="0" smtClean="0"/>
              <a:t>§ 10 odst. 1 písm. b) KŘ </a:t>
            </a:r>
            <a:r>
              <a:rPr lang="cs-CZ" sz="2400" dirty="0" smtClean="0">
                <a:sym typeface="Wingdings" pitchFamily="2" charset="2"/>
              </a:rPr>
              <a:t> postup podle </a:t>
            </a:r>
            <a:r>
              <a:rPr lang="cs-CZ" sz="2400" i="1" dirty="0" smtClean="0">
                <a:sym typeface="Wingdings" pitchFamily="2" charset="2"/>
              </a:rPr>
              <a:t>§ 14 SŘ</a:t>
            </a:r>
          </a:p>
          <a:p>
            <a:pPr lvl="1" indent="20638">
              <a:buNone/>
            </a:pPr>
            <a:r>
              <a:rPr lang="cs-CZ" sz="2000" dirty="0" smtClean="0">
                <a:sym typeface="Wingdings" pitchFamily="2" charset="2"/>
              </a:rPr>
              <a:t>	- námitka se musí uplatnit co nejdříve (tj. např. při doručení 	  oznámení o zahájení kontroly)</a:t>
            </a:r>
          </a:p>
          <a:p>
            <a:pPr lvl="1" indent="20638">
              <a:buNone/>
            </a:pPr>
            <a:r>
              <a:rPr lang="cs-CZ" sz="2000" dirty="0" smtClean="0">
                <a:sym typeface="Wingdings" pitchFamily="2" charset="2"/>
              </a:rPr>
              <a:t>	- nadřízený kontrolujícího/ch rozhodne bezodkladně 	   	  usnesením</a:t>
            </a:r>
          </a:p>
          <a:p>
            <a:pPr lvl="1" indent="20638">
              <a:buNone/>
            </a:pPr>
            <a:r>
              <a:rPr lang="cs-CZ" sz="2000" dirty="0" smtClean="0">
                <a:sym typeface="Wingdings" pitchFamily="2" charset="2"/>
              </a:rPr>
              <a:t>	- sám člen IT oznamuje svou podjatost (do doby rozhodnutí 	  nadřízeného činí </a:t>
            </a:r>
            <a:r>
              <a:rPr lang="cs-CZ" sz="2000" dirty="0" smtClean="0">
                <a:sym typeface="Wingdings" pitchFamily="2" charset="2"/>
              </a:rPr>
              <a:t>pouze neodkladné </a:t>
            </a:r>
            <a:r>
              <a:rPr lang="cs-CZ" sz="2000" dirty="0" smtClean="0">
                <a:sym typeface="Wingdings" pitchFamily="2" charset="2"/>
              </a:rPr>
              <a:t>úkony)</a:t>
            </a:r>
          </a:p>
          <a:p>
            <a:pPr lvl="1" indent="20638">
              <a:buNone/>
            </a:pPr>
            <a:r>
              <a:rPr lang="cs-CZ" sz="2000" dirty="0" smtClean="0">
                <a:sym typeface="Wingdings" pitchFamily="2" charset="2"/>
              </a:rPr>
              <a:t>  změna se musí projevit v pověření, pokud bude pověřena 	   jiná osoba jako kontrolující</a:t>
            </a:r>
            <a:endParaRPr lang="cs-CZ" sz="2400" dirty="0" smtClean="0"/>
          </a:p>
          <a:p>
            <a:endParaRPr lang="cs-CZ" sz="2400" dirty="0" smtClean="0"/>
          </a:p>
          <a:p>
            <a:pPr>
              <a:buNone/>
            </a:pPr>
            <a:endParaRPr lang="cs-CZ" sz="2400" dirty="0"/>
          </a:p>
        </p:txBody>
      </p:sp>
      <p:pic>
        <p:nvPicPr>
          <p:cNvPr id="4" name="Picture 2" descr="C:\Users\alena.spurkova\AppData\Local\Microsoft\Windows\Temporary Internet Files\Content.IE5\JA4HO485\MC90030135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60647"/>
            <a:ext cx="1512168" cy="112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36104"/>
          </a:xfrm>
        </p:spPr>
        <p:txBody>
          <a:bodyPr/>
          <a:lstStyle/>
          <a:p>
            <a:pPr algn="l"/>
            <a:r>
              <a:rPr lang="cs-CZ" sz="3600" b="1" dirty="0" smtClean="0"/>
              <a:t>	Jak k vám inspektoři </a:t>
            </a:r>
            <a:br>
              <a:rPr lang="cs-CZ" sz="3600" b="1" dirty="0" smtClean="0"/>
            </a:br>
            <a:r>
              <a:rPr lang="cs-CZ" sz="3600" b="1" dirty="0" smtClean="0"/>
              <a:t>		mohou přijít?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996810"/>
          </a:xfrm>
        </p:spPr>
        <p:txBody>
          <a:bodyPr/>
          <a:lstStyle/>
          <a:p>
            <a:pPr marL="571500" indent="-571500">
              <a:spcBef>
                <a:spcPts val="0"/>
              </a:spcBef>
              <a:buFont typeface="+mj-lt"/>
              <a:buAutoNum type="arabicParenR"/>
            </a:pPr>
            <a:r>
              <a:rPr lang="cs-CZ" sz="2400" dirty="0" smtClean="0"/>
              <a:t>Bez oznámení a i bez předchozího zahájení inspekce </a:t>
            </a:r>
          </a:p>
          <a:p>
            <a:pPr marL="620713" indent="0">
              <a:spcBef>
                <a:spcPts val="0"/>
              </a:spcBef>
              <a:buNone/>
            </a:pPr>
            <a:r>
              <a:rPr lang="cs-CZ" sz="2000" i="1" dirty="0" smtClean="0"/>
              <a:t>(§ 3 KŘ)</a:t>
            </a:r>
          </a:p>
          <a:p>
            <a:pPr marL="620713" indent="0">
              <a:spcBef>
                <a:spcPts val="0"/>
              </a:spcBef>
              <a:buNone/>
            </a:pPr>
            <a:r>
              <a:rPr lang="cs-CZ" sz="2000" dirty="0" smtClean="0"/>
              <a:t>–  provedení </a:t>
            </a:r>
            <a:r>
              <a:rPr lang="cs-CZ" sz="2000" dirty="0" smtClean="0"/>
              <a:t>„nekontrolního“ úkonu </a:t>
            </a:r>
            <a:r>
              <a:rPr lang="cs-CZ" sz="2000" dirty="0" smtClean="0"/>
              <a:t>ke zjištění, zda inspekci </a:t>
            </a:r>
            <a:r>
              <a:rPr lang="cs-CZ" sz="2000" dirty="0" smtClean="0"/>
              <a:t>	zahájit </a:t>
            </a:r>
            <a:r>
              <a:rPr lang="cs-CZ" sz="2000" dirty="0" smtClean="0"/>
              <a:t>(např. si  </a:t>
            </a:r>
            <a:r>
              <a:rPr lang="cs-CZ" sz="2000" dirty="0" smtClean="0"/>
              <a:t>vyžádá </a:t>
            </a:r>
            <a:r>
              <a:rPr lang="cs-CZ" sz="2000" dirty="0" smtClean="0"/>
              <a:t>vysvětlení, písemný podklad) </a:t>
            </a:r>
            <a:endParaRPr lang="cs-CZ" sz="2000" dirty="0" smtClean="0"/>
          </a:p>
          <a:p>
            <a:pPr marL="620713" indent="0">
              <a:spcBef>
                <a:spcPts val="0"/>
              </a:spcBef>
              <a:buNone/>
            </a:pPr>
            <a:r>
              <a:rPr lang="cs-CZ" sz="2000" dirty="0" smtClean="0"/>
              <a:t>– 	obvykle </a:t>
            </a:r>
            <a:r>
              <a:rPr lang="cs-CZ" sz="2000" dirty="0" smtClean="0"/>
              <a:t>na základě </a:t>
            </a:r>
            <a:r>
              <a:rPr lang="cs-CZ" sz="2000" dirty="0" smtClean="0"/>
              <a:t>spíše </a:t>
            </a:r>
            <a:r>
              <a:rPr lang="cs-CZ" sz="2000" dirty="0" smtClean="0"/>
              <a:t>nekonkrétního podnětu </a:t>
            </a:r>
            <a:endParaRPr lang="cs-CZ" sz="2000" dirty="0" smtClean="0"/>
          </a:p>
          <a:p>
            <a:pPr marL="571500" indent="-571500">
              <a:spcBef>
                <a:spcPts val="1200"/>
              </a:spcBef>
              <a:buFont typeface="+mj-lt"/>
              <a:buAutoNum type="arabicParenR" startAt="2"/>
            </a:pPr>
            <a:r>
              <a:rPr lang="cs-CZ" sz="2400" dirty="0" smtClean="0"/>
              <a:t>Bez oznámení a s provedením prvního kontrolního úkolu </a:t>
            </a:r>
            <a:r>
              <a:rPr lang="cs-CZ" sz="2000" i="1" dirty="0" smtClean="0"/>
              <a:t>(§ 5 odst. 2 písm. c) KŘ)</a:t>
            </a:r>
          </a:p>
          <a:p>
            <a:pPr marL="623888" indent="-623888">
              <a:spcBef>
                <a:spcPts val="0"/>
              </a:spcBef>
              <a:buNone/>
            </a:pPr>
            <a:r>
              <a:rPr lang="cs-CZ" sz="2800" dirty="0" smtClean="0"/>
              <a:t>	</a:t>
            </a:r>
            <a:r>
              <a:rPr lang="cs-CZ" sz="2000" dirty="0" smtClean="0"/>
              <a:t>–  </a:t>
            </a:r>
            <a:r>
              <a:rPr lang="cs-CZ" sz="2000" dirty="0" err="1" smtClean="0"/>
              <a:t>nejč</a:t>
            </a:r>
            <a:r>
              <a:rPr lang="cs-CZ" sz="2000" dirty="0" smtClean="0"/>
              <a:t>. na základě podnětu spíše konkrétního a z důvodu 	  </a:t>
            </a:r>
            <a:r>
              <a:rPr lang="cs-CZ" sz="2000" dirty="0" smtClean="0"/>
              <a:t> 	okamžitého </a:t>
            </a:r>
            <a:r>
              <a:rPr lang="cs-CZ" sz="2000" dirty="0" smtClean="0"/>
              <a:t>zajištění podkladů, aby nebyl mařen účel kontroly</a:t>
            </a:r>
          </a:p>
          <a:p>
            <a:pPr marL="623888" indent="-623888">
              <a:spcBef>
                <a:spcPts val="0"/>
              </a:spcBef>
              <a:buNone/>
            </a:pPr>
            <a:r>
              <a:rPr lang="cs-CZ" sz="2000" dirty="0" smtClean="0"/>
              <a:t>	</a:t>
            </a:r>
            <a:r>
              <a:rPr lang="cs-CZ" sz="2000" dirty="0" smtClean="0"/>
              <a:t>– </a:t>
            </a:r>
            <a:r>
              <a:rPr lang="cs-CZ" sz="2000" dirty="0" smtClean="0"/>
              <a:t>	</a:t>
            </a:r>
            <a:r>
              <a:rPr lang="cs-CZ" sz="2000" dirty="0" smtClean="0"/>
              <a:t>musí </a:t>
            </a:r>
            <a:r>
              <a:rPr lang="cs-CZ" sz="2000" dirty="0" smtClean="0"/>
              <a:t>následovat předložení originálního pověření</a:t>
            </a:r>
          </a:p>
          <a:p>
            <a:pPr>
              <a:spcBef>
                <a:spcPts val="1200"/>
              </a:spcBef>
              <a:buFont typeface="Wingdings"/>
              <a:buChar char="à"/>
            </a:pPr>
            <a:r>
              <a:rPr lang="cs-CZ" sz="2400" dirty="0" smtClean="0">
                <a:sym typeface="Wingdings" pitchFamily="2" charset="2"/>
              </a:rPr>
              <a:t>Rozdíl </a:t>
            </a:r>
            <a:r>
              <a:rPr lang="cs-CZ" sz="2400" dirty="0" smtClean="0">
                <a:sym typeface="Wingdings" pitchFamily="2" charset="2"/>
              </a:rPr>
              <a:t>mezi 1) a 2</a:t>
            </a:r>
            <a:r>
              <a:rPr lang="cs-CZ" sz="2400" dirty="0" smtClean="0">
                <a:sym typeface="Wingdings" pitchFamily="2" charset="2"/>
              </a:rPr>
              <a:t>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dirty="0" smtClean="0">
                <a:sym typeface="Wingdings" pitchFamily="2" charset="2"/>
              </a:rPr>
              <a:t>     </a:t>
            </a:r>
            <a:r>
              <a:rPr lang="cs-CZ" sz="2000" dirty="0" smtClean="0">
                <a:sym typeface="Wingdings" pitchFamily="2" charset="2"/>
              </a:rPr>
              <a:t>– </a:t>
            </a:r>
            <a:r>
              <a:rPr lang="cs-CZ" sz="2000" dirty="0" smtClean="0">
                <a:sym typeface="Wingdings" pitchFamily="2" charset="2"/>
              </a:rPr>
              <a:t>u 1) inspekce </a:t>
            </a:r>
            <a:r>
              <a:rPr lang="cs-CZ" sz="2000" dirty="0" smtClean="0">
                <a:sym typeface="Wingdings" pitchFamily="2" charset="2"/>
              </a:rPr>
              <a:t>být </a:t>
            </a:r>
            <a:r>
              <a:rPr lang="cs-CZ" sz="2000" dirty="0" smtClean="0">
                <a:sym typeface="Wingdings" pitchFamily="2" charset="2"/>
              </a:rPr>
              <a:t>zahájena nemusí </a:t>
            </a:r>
            <a:endParaRPr lang="cs-CZ" sz="2000" dirty="0" smtClean="0">
              <a:sym typeface="Wingdings" pitchFamily="2" charset="2"/>
            </a:endParaRPr>
          </a:p>
          <a:p>
            <a:pPr marL="363538" indent="0">
              <a:spcBef>
                <a:spcPts val="0"/>
              </a:spcBef>
              <a:buNone/>
            </a:pPr>
            <a:r>
              <a:rPr lang="cs-CZ" sz="2000" dirty="0">
                <a:sym typeface="Wingdings" pitchFamily="2" charset="2"/>
              </a:rPr>
              <a:t> – u </a:t>
            </a:r>
            <a:r>
              <a:rPr lang="cs-CZ" sz="2000" dirty="0" smtClean="0">
                <a:sym typeface="Wingdings" pitchFamily="2" charset="2"/>
              </a:rPr>
              <a:t>2) inspekce být zahájena musí</a:t>
            </a:r>
            <a:endParaRPr lang="cs-CZ" sz="2000" dirty="0" smtClean="0"/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endParaRPr lang="cs-CZ" sz="2800" dirty="0"/>
          </a:p>
        </p:txBody>
      </p:sp>
      <p:pic>
        <p:nvPicPr>
          <p:cNvPr id="9219" name="Picture 3" descr="C:\Users\alena.spurkova\AppData\Local\Microsoft\Windows\Temporary Internet Files\Content.IE5\PDT7PV8R\MC90019654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16632"/>
            <a:ext cx="1408410" cy="134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/>
          <a:lstStyle/>
          <a:p>
            <a:pPr algn="l"/>
            <a:r>
              <a:rPr lang="cs-CZ" sz="3600" b="1" dirty="0" smtClean="0"/>
              <a:t>	Jak </a:t>
            </a:r>
            <a:r>
              <a:rPr lang="cs-CZ" sz="3600" b="1" dirty="0"/>
              <a:t>k vám inspektoři </a:t>
            </a:r>
            <a:br>
              <a:rPr lang="cs-CZ" sz="3600" b="1" dirty="0"/>
            </a:br>
            <a:r>
              <a:rPr lang="cs-CZ" sz="3600" b="1" dirty="0"/>
              <a:t>	</a:t>
            </a:r>
            <a:r>
              <a:rPr lang="cs-CZ" sz="3600" b="1" dirty="0" smtClean="0"/>
              <a:t>	mohou </a:t>
            </a:r>
            <a:r>
              <a:rPr lang="cs-CZ" sz="3600" b="1" dirty="0"/>
              <a:t>přijít</a:t>
            </a:r>
            <a:r>
              <a:rPr lang="cs-CZ" sz="3600" b="1" dirty="0" smtClean="0"/>
              <a:t>?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marL="571500" indent="-571500">
              <a:buAutoNum type="arabicParenR" startAt="3"/>
            </a:pPr>
            <a:r>
              <a:rPr lang="cs-CZ" sz="2400" dirty="0" smtClean="0"/>
              <a:t>Bez předchozího oznámení a s okamžitým zahájením inspekce </a:t>
            </a:r>
            <a:r>
              <a:rPr lang="cs-CZ" sz="2000" dirty="0" smtClean="0"/>
              <a:t>(jako první kontrolní úkon) </a:t>
            </a:r>
            <a:r>
              <a:rPr lang="cs-CZ" sz="2000" i="1" dirty="0" smtClean="0"/>
              <a:t>(§ </a:t>
            </a:r>
            <a:r>
              <a:rPr lang="cs-CZ" sz="2000" i="1" dirty="0" smtClean="0"/>
              <a:t>5 odst. 2 písm. a) KŘ)</a:t>
            </a:r>
          </a:p>
          <a:p>
            <a:pPr marL="620713" indent="-257175">
              <a:spcBef>
                <a:spcPts val="0"/>
              </a:spcBef>
              <a:buNone/>
            </a:pPr>
            <a:r>
              <a:rPr lang="cs-CZ" sz="2800" dirty="0" smtClean="0"/>
              <a:t>	</a:t>
            </a:r>
            <a:r>
              <a:rPr lang="cs-CZ" sz="2000" dirty="0" smtClean="0"/>
              <a:t>-   </a:t>
            </a:r>
            <a:r>
              <a:rPr lang="cs-CZ" sz="2000" dirty="0" smtClean="0"/>
              <a:t>na </a:t>
            </a:r>
            <a:r>
              <a:rPr lang="cs-CZ" sz="2000" dirty="0" smtClean="0"/>
              <a:t>základě podnětu</a:t>
            </a:r>
          </a:p>
          <a:p>
            <a:pPr marL="620713" indent="-257175">
              <a:spcBef>
                <a:spcPts val="0"/>
              </a:spcBef>
              <a:buNone/>
            </a:pPr>
            <a:r>
              <a:rPr lang="cs-CZ" sz="2000" dirty="0" smtClean="0"/>
              <a:t>	-	dostaví se na místo, předloží originální pověření</a:t>
            </a:r>
          </a:p>
          <a:p>
            <a:pPr marL="620713" indent="-257175">
              <a:spcBef>
                <a:spcPts val="0"/>
              </a:spcBef>
              <a:buNone/>
            </a:pPr>
            <a:r>
              <a:rPr lang="cs-CZ" sz="2000" dirty="0" smtClean="0"/>
              <a:t>		</a:t>
            </a:r>
          </a:p>
          <a:p>
            <a:pPr marL="571500" indent="-571500">
              <a:spcBef>
                <a:spcPts val="0"/>
              </a:spcBef>
              <a:buFont typeface="+mj-lt"/>
              <a:buAutoNum type="arabicParenR" startAt="4"/>
            </a:pPr>
            <a:r>
              <a:rPr lang="cs-CZ" sz="2400" dirty="0" smtClean="0"/>
              <a:t>S předchozím oznámením </a:t>
            </a:r>
            <a:r>
              <a:rPr lang="cs-CZ" sz="2000" i="1" dirty="0" smtClean="0"/>
              <a:t>(§ 5 odst. 2 písm. b) KŘ)</a:t>
            </a:r>
          </a:p>
          <a:p>
            <a:pPr marL="620713" indent="0">
              <a:spcBef>
                <a:spcPts val="0"/>
              </a:spcBef>
              <a:buNone/>
            </a:pPr>
            <a:r>
              <a:rPr lang="cs-CZ" sz="2000" dirty="0" smtClean="0"/>
              <a:t>-   standardní postup (obvykle 3-4 týdny dopředu)</a:t>
            </a:r>
          </a:p>
          <a:p>
            <a:pPr marL="620713" indent="0">
              <a:spcBef>
                <a:spcPts val="0"/>
              </a:spcBef>
              <a:buNone/>
            </a:pPr>
            <a:r>
              <a:rPr lang="cs-CZ" sz="2000" dirty="0" smtClean="0"/>
              <a:t>-   zahájení inspekce písemným oznámením s originálním  	pověřením nebo seznamem kontrolujících osob</a:t>
            </a:r>
            <a:endParaRPr lang="cs-CZ" sz="2000" dirty="0" smtClean="0">
              <a:solidFill>
                <a:srgbClr val="FF0000"/>
              </a:solidFill>
            </a:endParaRPr>
          </a:p>
          <a:p>
            <a:pPr marL="620713" indent="0">
              <a:spcBef>
                <a:spcPts val="0"/>
              </a:spcBef>
              <a:buNone/>
            </a:pPr>
            <a:r>
              <a:rPr lang="cs-CZ" sz="2000" dirty="0" smtClean="0"/>
              <a:t>-   (příp. pouze oznámení termínu </a:t>
            </a:r>
            <a:r>
              <a:rPr lang="cs-CZ" sz="2000" dirty="0" smtClean="0">
                <a:sym typeface="Wingdings" pitchFamily="2" charset="2"/>
              </a:rPr>
              <a:t> nevznikají práva ani  	povinnosti kontrolovaným ani kontrolujícím – nejde o první 	kontrolní úkon – dále postup podle bodu 3</a:t>
            </a:r>
            <a:r>
              <a:rPr lang="cs-CZ" sz="2000" dirty="0" smtClean="0">
                <a:sym typeface="Wingdings" pitchFamily="2" charset="2"/>
              </a:rPr>
              <a:t>) </a:t>
            </a:r>
            <a:r>
              <a:rPr lang="cs-CZ" sz="2000" dirty="0" smtClean="0">
                <a:sym typeface="Wingdings" pitchFamily="2" charset="2"/>
              </a:rPr>
              <a:t> kontrolovaný 	nemusí, pokud nechce, posílat </a:t>
            </a:r>
            <a:r>
              <a:rPr lang="cs-CZ" sz="2000" dirty="0" smtClean="0">
                <a:sym typeface="Wingdings" pitchFamily="2" charset="2"/>
              </a:rPr>
              <a:t>metodiky)</a:t>
            </a:r>
            <a:endParaRPr lang="cs-CZ" sz="2000" dirty="0" smtClean="0"/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			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endParaRPr lang="cs-CZ" sz="2800" dirty="0"/>
          </a:p>
        </p:txBody>
      </p:sp>
      <p:pic>
        <p:nvPicPr>
          <p:cNvPr id="4" name="Picture 3" descr="C:\Users\alena.spurkova\AppData\Local\Microsoft\Windows\Temporary Internet Files\Content.IE5\PDT7PV8R\MC90019654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0"/>
            <a:ext cx="1408410" cy="134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dirty="0" smtClean="0"/>
              <a:t>	Důsledky různých </a:t>
            </a:r>
            <a:br>
              <a:rPr lang="cs-CZ" sz="3600" b="1" dirty="0" smtClean="0"/>
            </a:br>
            <a:r>
              <a:rPr lang="cs-CZ" sz="3600" b="1" dirty="0" smtClean="0"/>
              <a:t>způsobů zahájení inspekce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marL="571500" indent="-571500">
              <a:spcAft>
                <a:spcPts val="1200"/>
              </a:spcAft>
              <a:buNone/>
            </a:pPr>
            <a:r>
              <a:rPr lang="cs-CZ" sz="2400" dirty="0" smtClean="0"/>
              <a:t>Ad 1), 2), 3) – možná nepřítomnost osoby oprávněné         		  k jednání za organizaci</a:t>
            </a:r>
          </a:p>
          <a:p>
            <a:pPr marL="571500" indent="-571500">
              <a:spcBef>
                <a:spcPts val="0"/>
              </a:spcBef>
              <a:buNone/>
            </a:pPr>
            <a:r>
              <a:rPr lang="cs-CZ" sz="2800" dirty="0" smtClean="0"/>
              <a:t>	</a:t>
            </a:r>
            <a:r>
              <a:rPr lang="cs-CZ" sz="2000" dirty="0" smtClean="0">
                <a:sym typeface="Wingdings" pitchFamily="2" charset="2"/>
              </a:rPr>
              <a:t> kontrolu lze zahájit také s jinou, tzv. povinnou </a:t>
            </a:r>
            <a:r>
              <a:rPr lang="cs-CZ" sz="2000" dirty="0" smtClean="0">
                <a:sym typeface="Wingdings" pitchFamily="2" charset="2"/>
              </a:rPr>
              <a:t>osobou                 	(v podstatě </a:t>
            </a:r>
            <a:r>
              <a:rPr lang="cs-CZ" sz="2000" dirty="0" smtClean="0">
                <a:sym typeface="Wingdings" pitchFamily="2" charset="2"/>
              </a:rPr>
              <a:t>kdokoliv) - </a:t>
            </a:r>
            <a:r>
              <a:rPr lang="cs-CZ" sz="2000" i="1" dirty="0" smtClean="0">
                <a:sym typeface="Wingdings" pitchFamily="2" charset="2"/>
              </a:rPr>
              <a:t>§ 5 odst. 2 písm. </a:t>
            </a:r>
            <a:r>
              <a:rPr lang="cs-CZ" sz="2000" i="1" dirty="0" smtClean="0">
                <a:sym typeface="Wingdings" pitchFamily="2" charset="2"/>
              </a:rPr>
              <a:t>a) KŘ</a:t>
            </a:r>
            <a:endParaRPr lang="cs-CZ" sz="2000" i="1" dirty="0" smtClean="0">
              <a:sym typeface="Wingdings" pitchFamily="2" charset="2"/>
            </a:endParaRPr>
          </a:p>
          <a:p>
            <a:pPr marL="571500" indent="-571500">
              <a:buNone/>
            </a:pPr>
            <a:r>
              <a:rPr lang="cs-CZ" sz="2000" dirty="0" smtClean="0">
                <a:sym typeface="Wingdings" pitchFamily="2" charset="2"/>
              </a:rPr>
              <a:t>	 organizace má mít stanoveného zástupce k jednání</a:t>
            </a:r>
          </a:p>
          <a:p>
            <a:pPr marL="571500" indent="-571500">
              <a:buNone/>
            </a:pPr>
            <a:r>
              <a:rPr lang="cs-CZ" sz="2000" dirty="0" smtClean="0">
                <a:sym typeface="Wingdings" pitchFamily="2" charset="2"/>
              </a:rPr>
              <a:t>	 povinnost IT informovat o zahájení kontroly </a:t>
            </a:r>
            <a:r>
              <a:rPr lang="cs-CZ" sz="2000" dirty="0" smtClean="0">
                <a:sym typeface="Wingdings" pitchFamily="2" charset="2"/>
              </a:rPr>
              <a:t>statutární </a:t>
            </a:r>
            <a:r>
              <a:rPr lang="cs-CZ" sz="2000" dirty="0" smtClean="0">
                <a:sym typeface="Wingdings" pitchFamily="2" charset="2"/>
              </a:rPr>
              <a:t>orgán </a:t>
            </a:r>
            <a:r>
              <a:rPr lang="cs-CZ" sz="2000" dirty="0" smtClean="0">
                <a:sym typeface="Wingdings" pitchFamily="2" charset="2"/>
              </a:rPr>
              <a:t>	nebo FO </a:t>
            </a:r>
            <a:r>
              <a:rPr lang="cs-CZ" sz="1600" i="1" dirty="0" smtClean="0">
                <a:sym typeface="Wingdings" pitchFamily="2" charset="2"/>
              </a:rPr>
              <a:t>(která má pověření k činnosti) </a:t>
            </a:r>
            <a:r>
              <a:rPr lang="cs-CZ" sz="2000" dirty="0" smtClean="0">
                <a:sym typeface="Wingdings" pitchFamily="2" charset="2"/>
              </a:rPr>
              <a:t>dodatečně</a:t>
            </a:r>
            <a:endParaRPr lang="cs-CZ" sz="2000" dirty="0" smtClean="0">
              <a:sym typeface="Wingdings" pitchFamily="2" charset="2"/>
            </a:endParaRPr>
          </a:p>
          <a:p>
            <a:pPr marL="571500" indent="-571500">
              <a:buNone/>
            </a:pPr>
            <a:r>
              <a:rPr lang="cs-CZ" sz="2000" dirty="0" smtClean="0">
                <a:sym typeface="Wingdings" pitchFamily="2" charset="2"/>
              </a:rPr>
              <a:t>	 příchod bez předchozího oznámení kontroly nemusí 	souviset s plánem kontrol </a:t>
            </a:r>
            <a:r>
              <a:rPr lang="cs-CZ" sz="1600" i="1" dirty="0" smtClean="0">
                <a:sym typeface="Wingdings" pitchFamily="2" charset="2"/>
              </a:rPr>
              <a:t>(tj</a:t>
            </a:r>
            <a:r>
              <a:rPr lang="cs-CZ" sz="1600" i="1" dirty="0" smtClean="0">
                <a:sym typeface="Wingdings" pitchFamily="2" charset="2"/>
              </a:rPr>
              <a:t>. může se stát, že </a:t>
            </a:r>
            <a:r>
              <a:rPr lang="cs-CZ" sz="1600" i="1" dirty="0" smtClean="0">
                <a:sym typeface="Wingdings" pitchFamily="2" charset="2"/>
              </a:rPr>
              <a:t>organizace bude </a:t>
            </a:r>
            <a:r>
              <a:rPr lang="cs-CZ" sz="1600" i="1" dirty="0" smtClean="0">
                <a:sym typeface="Wingdings" pitchFamily="2" charset="2"/>
              </a:rPr>
              <a:t>v plánu </a:t>
            </a:r>
            <a:r>
              <a:rPr lang="cs-CZ" sz="1600" i="1" dirty="0" smtClean="0">
                <a:sym typeface="Wingdings" pitchFamily="2" charset="2"/>
              </a:rPr>
              <a:t>	kontrol</a:t>
            </a:r>
            <a:r>
              <a:rPr lang="cs-CZ" sz="1600" i="1" dirty="0" smtClean="0">
                <a:sym typeface="Wingdings" pitchFamily="2" charset="2"/>
              </a:rPr>
              <a:t>, ale ÚP dostane </a:t>
            </a:r>
            <a:r>
              <a:rPr lang="cs-CZ" sz="1600" i="1" dirty="0" smtClean="0">
                <a:sym typeface="Wingdings" pitchFamily="2" charset="2"/>
              </a:rPr>
              <a:t>i závažný podnět)</a:t>
            </a:r>
            <a:endParaRPr lang="cs-CZ" sz="1600" i="1" dirty="0" smtClean="0">
              <a:sym typeface="Wingdings" pitchFamily="2" charset="2"/>
            </a:endParaRP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endParaRPr lang="cs-CZ" sz="2800" dirty="0"/>
          </a:p>
        </p:txBody>
      </p:sp>
      <p:pic>
        <p:nvPicPr>
          <p:cNvPr id="4" name="Picture 3" descr="C:\Users\alena.spurkova\AppData\Local\Microsoft\Windows\Temporary Internet Files\Content.IE5\PDT7PV8R\MC90019654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6632"/>
            <a:ext cx="1408410" cy="134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1080120"/>
          </a:xfrm>
        </p:spPr>
        <p:txBody>
          <a:bodyPr/>
          <a:lstStyle/>
          <a:p>
            <a:pPr algn="l"/>
            <a:r>
              <a:rPr lang="cs-CZ" sz="3600" b="1" dirty="0" smtClean="0"/>
              <a:t>   Co je nutno inspekci dovolit?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2400" dirty="0" smtClean="0">
                <a:sym typeface="Wingdings" pitchFamily="2" charset="2"/>
              </a:rPr>
              <a:t>Strpět kontrolu </a:t>
            </a:r>
          </a:p>
          <a:p>
            <a:pPr>
              <a:spcBef>
                <a:spcPts val="0"/>
              </a:spcBef>
              <a:buNone/>
            </a:pPr>
            <a:r>
              <a:rPr lang="cs-CZ" sz="2800" dirty="0" smtClean="0">
                <a:sym typeface="Wingdings" pitchFamily="2" charset="2"/>
              </a:rPr>
              <a:t>	</a:t>
            </a:r>
            <a:r>
              <a:rPr lang="cs-CZ" sz="2000" dirty="0" smtClean="0">
                <a:sym typeface="Wingdings" pitchFamily="2" charset="2"/>
              </a:rPr>
              <a:t>-  s ohledem na práva a chráněné zájmy kontrolovaného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>
                <a:sym typeface="Wingdings" pitchFamily="2" charset="2"/>
              </a:rPr>
              <a:t>	   (ale např. včetně pořizování zvukových a obrazových záznamů)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>
                <a:sym typeface="Wingdings" pitchFamily="2" charset="2"/>
              </a:rPr>
              <a:t>	- </a:t>
            </a:r>
            <a:r>
              <a:rPr lang="cs-CZ" sz="2000" dirty="0" smtClean="0">
                <a:sym typeface="Wingdings" pitchFamily="2" charset="2"/>
              </a:rPr>
              <a:t>možné i </a:t>
            </a:r>
            <a:r>
              <a:rPr lang="cs-CZ" sz="2000" dirty="0" smtClean="0">
                <a:sym typeface="Wingdings" pitchFamily="2" charset="2"/>
              </a:rPr>
              <a:t>„došetření“ poté, co odejdou, při námitkách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cs-CZ" sz="2400" dirty="0" smtClean="0">
                <a:sym typeface="Wingdings" pitchFamily="2" charset="2"/>
              </a:rPr>
              <a:t>Vstup do místa poskytování PO nebo ZDVOP </a:t>
            </a:r>
          </a:p>
          <a:p>
            <a:pPr>
              <a:spcBef>
                <a:spcPts val="0"/>
              </a:spcBef>
              <a:buNone/>
            </a:pPr>
            <a:r>
              <a:rPr lang="cs-CZ" sz="2800" dirty="0" smtClean="0">
                <a:sym typeface="Wingdings" pitchFamily="2" charset="2"/>
              </a:rPr>
              <a:t>	</a:t>
            </a:r>
            <a:r>
              <a:rPr lang="cs-CZ" sz="2000" dirty="0" smtClean="0">
                <a:sym typeface="Wingdings" pitchFamily="2" charset="2"/>
              </a:rPr>
              <a:t>- tj. do všech prostor, které souvisejí s poskytováním SPO </a:t>
            </a:r>
            <a:r>
              <a:rPr lang="cs-CZ" sz="2000" i="1" dirty="0" smtClean="0">
                <a:sym typeface="Wingdings" pitchFamily="2" charset="2"/>
              </a:rPr>
              <a:t>(§ 7 KŘ)</a:t>
            </a:r>
          </a:p>
          <a:p>
            <a:pPr>
              <a:spcBef>
                <a:spcPts val="0"/>
              </a:spcBef>
              <a:buNone/>
            </a:pPr>
            <a:r>
              <a:rPr lang="cs-CZ" sz="2000" i="1" dirty="0" smtClean="0">
                <a:sym typeface="Wingdings" pitchFamily="2" charset="2"/>
              </a:rPr>
              <a:t>	</a:t>
            </a:r>
            <a:r>
              <a:rPr lang="cs-CZ" sz="2000" dirty="0" smtClean="0">
                <a:sym typeface="Wingdings" pitchFamily="2" charset="2"/>
              </a:rPr>
              <a:t>- inspektoři se mohou pohybovat po zařízení i bez doprovodu </a:t>
            </a:r>
          </a:p>
          <a:p>
            <a:pPr marL="536575" indent="-536575">
              <a:spcBef>
                <a:spcPts val="0"/>
              </a:spcBef>
              <a:buNone/>
            </a:pPr>
            <a:r>
              <a:rPr lang="cs-CZ" sz="2000" dirty="0">
                <a:sym typeface="Wingdings" pitchFamily="2" charset="2"/>
              </a:rPr>
              <a:t>	</a:t>
            </a:r>
            <a:r>
              <a:rPr lang="cs-CZ" sz="1600" dirty="0" smtClean="0">
                <a:sym typeface="Wingdings" pitchFamily="2" charset="2"/>
              </a:rPr>
              <a:t>(</a:t>
            </a:r>
            <a:r>
              <a:rPr lang="cs-CZ" sz="1600" dirty="0" smtClean="0">
                <a:sym typeface="Wingdings" pitchFamily="2" charset="2"/>
              </a:rPr>
              <a:t>spíš u ZDVOP, s ohledem na </a:t>
            </a:r>
            <a:r>
              <a:rPr lang="cs-CZ" sz="1600" dirty="0" smtClean="0">
                <a:sym typeface="Wingdings" pitchFamily="2" charset="2"/>
              </a:rPr>
              <a:t>klienty, na soukromí klientů, zaměstnanců)</a:t>
            </a:r>
            <a:endParaRPr lang="cs-CZ" sz="1600" dirty="0" smtClean="0">
              <a:sym typeface="Wingdings" pitchFamily="2" charset="2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cs-CZ" sz="2400" dirty="0" smtClean="0">
                <a:sym typeface="Wingdings" pitchFamily="2" charset="2"/>
              </a:rPr>
              <a:t>Identifikovat se </a:t>
            </a:r>
            <a:r>
              <a:rPr lang="cs-CZ" sz="2000" dirty="0" smtClean="0">
                <a:sym typeface="Wingdings" pitchFamily="2" charset="2"/>
              </a:rPr>
              <a:t>(prokázat totožnost)</a:t>
            </a:r>
            <a:r>
              <a:rPr lang="cs-CZ" sz="2000" i="1" dirty="0" smtClean="0">
                <a:sym typeface="Wingdings" pitchFamily="2" charset="2"/>
              </a:rPr>
              <a:t> (§ 8 písm. a) KŘ)</a:t>
            </a:r>
            <a:endParaRPr lang="cs-CZ" sz="2000" dirty="0" smtClean="0">
              <a:sym typeface="Wingdings" pitchFamily="2" charset="2"/>
            </a:endParaRPr>
          </a:p>
          <a:p>
            <a:pPr>
              <a:spcBef>
                <a:spcPts val="600"/>
              </a:spcBef>
              <a:buNone/>
            </a:pPr>
            <a:r>
              <a:rPr lang="cs-CZ" sz="2000" dirty="0" smtClean="0">
                <a:sym typeface="Wingdings" pitchFamily="2" charset="2"/>
              </a:rPr>
              <a:t>	     obecně statutární orgán, jinak každý, kdo plní úkoly    	kontrolovaného, nebo může přispět ke splnění účelu kontroly </a:t>
            </a:r>
          </a:p>
          <a:p>
            <a:pPr>
              <a:spcBef>
                <a:spcPts val="0"/>
              </a:spcBef>
              <a:buNone/>
            </a:pPr>
            <a:r>
              <a:rPr lang="cs-CZ" sz="2000" i="1" dirty="0" smtClean="0">
                <a:sym typeface="Wingdings" pitchFamily="2" charset="2"/>
              </a:rPr>
              <a:t>	</a:t>
            </a:r>
            <a:r>
              <a:rPr lang="cs-CZ" sz="2000" dirty="0" smtClean="0">
                <a:sym typeface="Wingdings" pitchFamily="2" charset="2"/>
              </a:rPr>
              <a:t> 	informovat o této povinnosti zaměstnance!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>
              <a:sym typeface="Wingdings" pitchFamily="2" charset="2"/>
            </a:endParaRPr>
          </a:p>
          <a:p>
            <a:pPr>
              <a:buFontTx/>
              <a:buNone/>
            </a:pPr>
            <a:endParaRPr lang="cs-CZ" dirty="0" smtClean="0"/>
          </a:p>
        </p:txBody>
      </p:sp>
      <p:pic>
        <p:nvPicPr>
          <p:cNvPr id="8" name="Picture 4" descr="C:\Users\USER\AppData\Local\Microsoft\Windows\Temporary Internet Files\Content.IE5\26BPVBN0\MC90005361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260648"/>
            <a:ext cx="1303934" cy="17858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/>
          <a:lstStyle/>
          <a:p>
            <a:pPr algn="l"/>
            <a:r>
              <a:rPr lang="cs-CZ" sz="3600" b="1" dirty="0" smtClean="0"/>
              <a:t>   Co je nutno inspekci dovolit?</a:t>
            </a:r>
            <a:endParaRPr lang="cs-CZ" sz="36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6654" y="980728"/>
            <a:ext cx="8229600" cy="5167443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cs-CZ" sz="2400" dirty="0" smtClean="0">
                <a:sym typeface="Wingdings" pitchFamily="2" charset="2"/>
              </a:rPr>
              <a:t>Poskytnout originální dokumenty </a:t>
            </a:r>
            <a:r>
              <a:rPr lang="cs-CZ" sz="2000" i="1" dirty="0" smtClean="0">
                <a:sym typeface="Wingdings" pitchFamily="2" charset="2"/>
              </a:rPr>
              <a:t>(§ 8 písm. c) KŘ)</a:t>
            </a:r>
          </a:p>
          <a:p>
            <a:pPr marL="901700" lvl="1" indent="-444500">
              <a:spcBef>
                <a:spcPts val="600"/>
              </a:spcBef>
              <a:buFont typeface="Wingdings"/>
              <a:buChar char="à"/>
            </a:pPr>
            <a:r>
              <a:rPr lang="cs-CZ" sz="2000" dirty="0" smtClean="0">
                <a:sym typeface="Wingdings" pitchFamily="2" charset="2"/>
              </a:rPr>
              <a:t>všechny, které souvisí s předmětem inspekce</a:t>
            </a:r>
          </a:p>
          <a:p>
            <a:pPr marL="901700" lvl="1" indent="-444500">
              <a:spcBef>
                <a:spcPts val="0"/>
              </a:spcBef>
              <a:buFont typeface="Wingdings"/>
              <a:buChar char="à"/>
            </a:pPr>
            <a:r>
              <a:rPr lang="cs-CZ" sz="2000" dirty="0" smtClean="0">
                <a:sym typeface="Wingdings" pitchFamily="2" charset="2"/>
              </a:rPr>
              <a:t>kontrola si i může odnést originální dokumenty (na základě potvrzení o převzetí IT)</a:t>
            </a:r>
          </a:p>
          <a:p>
            <a:pPr marL="363538" lvl="1" indent="-363538">
              <a:spcBef>
                <a:spcPts val="1200"/>
              </a:spcBef>
              <a:buFont typeface="Wingdings" pitchFamily="2" charset="2"/>
              <a:buChar char="§"/>
            </a:pPr>
            <a:r>
              <a:rPr lang="cs-CZ" sz="2400" dirty="0" smtClean="0">
                <a:sym typeface="Wingdings" pitchFamily="2" charset="2"/>
              </a:rPr>
              <a:t>Poskytovat údaje</a:t>
            </a:r>
          </a:p>
          <a:p>
            <a:pPr marL="363538" lvl="1" indent="-363538">
              <a:spcBef>
                <a:spcPts val="0"/>
              </a:spcBef>
              <a:buNone/>
            </a:pPr>
            <a:r>
              <a:rPr lang="cs-CZ" sz="2400" dirty="0" smtClean="0">
                <a:sym typeface="Wingdings" pitchFamily="2" charset="2"/>
              </a:rPr>
              <a:t>	</a:t>
            </a:r>
            <a:r>
              <a:rPr lang="cs-CZ" sz="2000" dirty="0" smtClean="0">
                <a:sym typeface="Wingdings" pitchFamily="2" charset="2"/>
              </a:rPr>
              <a:t>-   jde také o tzv. podklady  </a:t>
            </a:r>
            <a:r>
              <a:rPr lang="cs-CZ" sz="2000" dirty="0" smtClean="0">
                <a:sym typeface="Wingdings" pitchFamily="2" charset="2"/>
              </a:rPr>
              <a:t>údaje </a:t>
            </a:r>
            <a:r>
              <a:rPr lang="cs-CZ" sz="2000" dirty="0" smtClean="0">
                <a:sym typeface="Wingdings" pitchFamily="2" charset="2"/>
              </a:rPr>
              <a:t>získané také v rozhovoru</a:t>
            </a:r>
          </a:p>
          <a:p>
            <a:pPr marL="363538" lvl="1" indent="-363538">
              <a:spcBef>
                <a:spcPts val="0"/>
              </a:spcBef>
              <a:buNone/>
            </a:pPr>
            <a:r>
              <a:rPr lang="cs-CZ" sz="2000" dirty="0" smtClean="0">
                <a:sym typeface="Wingdings" pitchFamily="2" charset="2"/>
              </a:rPr>
              <a:t>	-   ALE! rozdíl mezi údaji od zaměstnanců a klientů</a:t>
            </a:r>
          </a:p>
          <a:p>
            <a:pPr marL="363538" lvl="1" indent="-363538">
              <a:spcBef>
                <a:spcPts val="0"/>
              </a:spcBef>
              <a:buNone/>
            </a:pPr>
            <a:r>
              <a:rPr lang="cs-CZ" sz="2000" dirty="0" smtClean="0">
                <a:sym typeface="Wingdings" pitchFamily="2" charset="2"/>
              </a:rPr>
              <a:t>	    (otázka důkaznosti)</a:t>
            </a:r>
          </a:p>
          <a:p>
            <a:pPr marL="363538" lvl="1" indent="-363538">
              <a:spcBef>
                <a:spcPts val="0"/>
              </a:spcBef>
              <a:buNone/>
            </a:pPr>
            <a:r>
              <a:rPr lang="cs-CZ" sz="2000" dirty="0" smtClean="0">
                <a:sym typeface="Wingdings" pitchFamily="2" charset="2"/>
              </a:rPr>
              <a:t>	-   i na základě písemných </a:t>
            </a:r>
            <a:r>
              <a:rPr lang="cs-CZ" sz="2000" dirty="0" smtClean="0">
                <a:sym typeface="Wingdings" pitchFamily="2" charset="2"/>
              </a:rPr>
              <a:t>výzev, v/po </a:t>
            </a:r>
            <a:r>
              <a:rPr lang="cs-CZ" sz="2000" dirty="0" smtClean="0">
                <a:sym typeface="Wingdings" pitchFamily="2" charset="2"/>
              </a:rPr>
              <a:t>ukončení inspekce v místě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cs-CZ" sz="2400" dirty="0" smtClean="0">
                <a:sym typeface="Wingdings" pitchFamily="2" charset="2"/>
              </a:rPr>
              <a:t>Předložit dokumenty ve stanovených lhůtách </a:t>
            </a:r>
          </a:p>
          <a:p>
            <a:pPr>
              <a:spcBef>
                <a:spcPts val="0"/>
              </a:spcBef>
              <a:buNone/>
            </a:pPr>
            <a:r>
              <a:rPr lang="cs-CZ" sz="2400" dirty="0" smtClean="0">
                <a:sym typeface="Wingdings" pitchFamily="2" charset="2"/>
              </a:rPr>
              <a:t>	</a:t>
            </a:r>
            <a:r>
              <a:rPr lang="cs-CZ" sz="2000" dirty="0" smtClean="0">
                <a:sym typeface="Wingdings" pitchFamily="2" charset="2"/>
              </a:rPr>
              <a:t>(příp. požádat o odůvodněný odklad)</a:t>
            </a:r>
          </a:p>
          <a:p>
            <a:pPr>
              <a:spcBef>
                <a:spcPts val="0"/>
              </a:spcBef>
              <a:buNone/>
            </a:pPr>
            <a:r>
              <a:rPr lang="cs-CZ" sz="2400" dirty="0" smtClean="0">
                <a:sym typeface="Wingdings" pitchFamily="2" charset="2"/>
              </a:rPr>
              <a:t>	</a:t>
            </a:r>
            <a:r>
              <a:rPr lang="cs-CZ" sz="2000" dirty="0" smtClean="0">
                <a:sym typeface="Wingdings" pitchFamily="2" charset="2"/>
              </a:rPr>
              <a:t>!!! včetně podání zprávy o odstranění nebo prevenci nedostatků zjištěných kontrolou </a:t>
            </a:r>
            <a:r>
              <a:rPr lang="cs-CZ" sz="2000" i="1" dirty="0" smtClean="0">
                <a:sym typeface="Wingdings" pitchFamily="2" charset="2"/>
              </a:rPr>
              <a:t>(§ 10 odst. 2 KŘ) </a:t>
            </a:r>
            <a:r>
              <a:rPr lang="cs-CZ" sz="2000" dirty="0" smtClean="0">
                <a:sym typeface="Wingdings" pitchFamily="2" charset="2"/>
              </a:rPr>
              <a:t> pokud o to kontrola požádá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>
                <a:sym typeface="Wingdings" pitchFamily="2" charset="2"/>
              </a:rPr>
              <a:t>	 -   i na základě písemných </a:t>
            </a:r>
            <a:r>
              <a:rPr lang="cs-CZ" sz="2000" dirty="0" smtClean="0">
                <a:sym typeface="Wingdings" pitchFamily="2" charset="2"/>
              </a:rPr>
              <a:t>výzev, v/po </a:t>
            </a:r>
            <a:r>
              <a:rPr lang="cs-CZ" sz="2000" dirty="0" smtClean="0">
                <a:sym typeface="Wingdings" pitchFamily="2" charset="2"/>
              </a:rPr>
              <a:t>ukončení inspekce v místě</a:t>
            </a:r>
          </a:p>
          <a:p>
            <a:pPr marL="363538" lvl="1" indent="-363538">
              <a:spcBef>
                <a:spcPts val="0"/>
              </a:spcBef>
              <a:buNone/>
            </a:pPr>
            <a:endParaRPr lang="cs-CZ" sz="2000" dirty="0" smtClean="0">
              <a:sym typeface="Wingdings" pitchFamily="2" charset="2"/>
            </a:endParaRPr>
          </a:p>
          <a:p>
            <a:pPr marL="363538" lvl="1" indent="-363538">
              <a:spcBef>
                <a:spcPts val="1200"/>
              </a:spcBef>
              <a:buFont typeface="Wingdings" pitchFamily="2" charset="2"/>
              <a:buChar char="§"/>
            </a:pPr>
            <a:endParaRPr lang="cs-CZ" sz="2000" dirty="0" smtClean="0">
              <a:sym typeface="Wingdings" pitchFamily="2" charset="2"/>
            </a:endParaRPr>
          </a:p>
          <a:p>
            <a:pPr>
              <a:spcBef>
                <a:spcPts val="0"/>
              </a:spcBef>
              <a:buNone/>
            </a:pPr>
            <a:r>
              <a:rPr lang="cs-CZ" sz="2800" dirty="0" smtClean="0">
                <a:sym typeface="Wingdings" pitchFamily="2" charset="2"/>
              </a:rPr>
              <a:t>	</a:t>
            </a:r>
            <a:endParaRPr lang="cs-CZ" sz="2000" i="1" dirty="0" smtClean="0">
              <a:sym typeface="Wingdings" pitchFamily="2" charset="2"/>
            </a:endParaRPr>
          </a:p>
          <a:p>
            <a:pPr>
              <a:buFontTx/>
              <a:buNone/>
            </a:pPr>
            <a:endParaRPr lang="cs-CZ" dirty="0" smtClean="0"/>
          </a:p>
        </p:txBody>
      </p:sp>
      <p:pic>
        <p:nvPicPr>
          <p:cNvPr id="5" name="Picture 4" descr="C:\Users\USER\AppData\Local\Microsoft\Windows\Temporary Internet Files\Content.IE5\26BPVBN0\MC90005361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81079" y="-1"/>
            <a:ext cx="1303934" cy="17008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/>
          <a:lstStyle/>
          <a:p>
            <a:pPr algn="l"/>
            <a:r>
              <a:rPr lang="cs-CZ" sz="3600" b="1" dirty="0" smtClean="0"/>
              <a:t>   Co je nutno inspekci dovolit?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112568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cs-CZ" sz="2400" dirty="0" smtClean="0"/>
              <a:t>Dotazovat se cílové skupiny </a:t>
            </a:r>
            <a:r>
              <a:rPr lang="cs-CZ" sz="2000" i="1" dirty="0" smtClean="0"/>
              <a:t>(§ 98 odst. 4 ZSS)</a:t>
            </a:r>
          </a:p>
          <a:p>
            <a:pPr>
              <a:spcBef>
                <a:spcPts val="0"/>
              </a:spcBef>
              <a:buNone/>
            </a:pPr>
            <a:r>
              <a:rPr lang="cs-CZ" sz="2400" dirty="0" smtClean="0"/>
              <a:t>	</a:t>
            </a:r>
            <a:r>
              <a:rPr lang="cs-CZ" sz="2000" dirty="0" smtClean="0">
                <a:sym typeface="Wingdings" pitchFamily="2" charset="2"/>
              </a:rPr>
              <a:t>	</a:t>
            </a:r>
            <a:r>
              <a:rPr lang="cs-CZ" sz="2000" dirty="0" smtClean="0"/>
              <a:t>pouze na záležitosti související s poskytováním SPO, které 	jsou předmětem inspekce </a:t>
            </a:r>
          </a:p>
          <a:p>
            <a:pPr>
              <a:spcBef>
                <a:spcPts val="300"/>
              </a:spcBef>
              <a:buNone/>
            </a:pPr>
            <a:r>
              <a:rPr lang="cs-CZ" sz="2000" i="1" dirty="0" smtClean="0">
                <a:sym typeface="Wingdings" pitchFamily="2" charset="2"/>
              </a:rPr>
              <a:t>	</a:t>
            </a:r>
            <a:r>
              <a:rPr lang="cs-CZ" sz="2000" dirty="0" smtClean="0">
                <a:sym typeface="Wingdings" pitchFamily="2" charset="2"/>
              </a:rPr>
              <a:t> </a:t>
            </a:r>
            <a:r>
              <a:rPr lang="cs-CZ" sz="2000" i="1" dirty="0" smtClean="0">
                <a:sym typeface="Wingdings" pitchFamily="2" charset="2"/>
              </a:rPr>
              <a:t>	</a:t>
            </a:r>
            <a:r>
              <a:rPr lang="cs-CZ" sz="2000" dirty="0" smtClean="0">
                <a:sym typeface="Wingdings" pitchFamily="2" charset="2"/>
              </a:rPr>
              <a:t>za současného splnění podmínky – klient vyjádří souhlas před 	kontrolovaným (nejde o právní úkon, ale projev vůle – tudíž            	i děti)</a:t>
            </a:r>
          </a:p>
          <a:p>
            <a:pPr>
              <a:spcBef>
                <a:spcPts val="300"/>
              </a:spcBef>
              <a:buNone/>
            </a:pPr>
            <a:r>
              <a:rPr lang="cs-CZ" sz="2000" dirty="0" smtClean="0">
                <a:sym typeface="Wingdings" pitchFamily="2" charset="2"/>
              </a:rPr>
              <a:t>		rozhovory možné u dětí i s přítomností zákonného zástupce</a:t>
            </a:r>
          </a:p>
          <a:p>
            <a:pPr>
              <a:spcBef>
                <a:spcPts val="300"/>
              </a:spcBef>
              <a:buNone/>
            </a:pPr>
            <a:r>
              <a:rPr lang="cs-CZ" sz="2000" dirty="0" smtClean="0">
                <a:sym typeface="Wingdings" pitchFamily="2" charset="2"/>
              </a:rPr>
              <a:t>		v praxi to znamená i např. poskytnout kontaktní údaje na 	klienty, příp. jim zatelefonovat</a:t>
            </a:r>
          </a:p>
          <a:p>
            <a:pPr>
              <a:spcBef>
                <a:spcPts val="300"/>
              </a:spcBef>
              <a:buNone/>
            </a:pPr>
            <a:r>
              <a:rPr lang="cs-CZ" sz="2000" dirty="0" smtClean="0">
                <a:sym typeface="Wingdings" pitchFamily="2" charset="2"/>
              </a:rPr>
              <a:t>		u PO se lze i domluvit předem, kteří klienti budou osloveni         	a přijdou (</a:t>
            </a:r>
            <a:r>
              <a:rPr lang="cs-CZ" sz="2000" dirty="0" smtClean="0">
                <a:sym typeface="Wingdings" pitchFamily="2" charset="2"/>
              </a:rPr>
              <a:t>zajištění předběžného souhlasu)</a:t>
            </a:r>
            <a:endParaRPr lang="cs-CZ" sz="2000" dirty="0" smtClean="0">
              <a:sym typeface="Wingdings" pitchFamily="2" charset="2"/>
            </a:endParaRPr>
          </a:p>
          <a:p>
            <a:pPr>
              <a:spcBef>
                <a:spcPts val="0"/>
              </a:spcBef>
              <a:buNone/>
            </a:pPr>
            <a:endParaRPr lang="cs-CZ" sz="2000" dirty="0" smtClean="0">
              <a:sym typeface="Wingdings" pitchFamily="2" charset="2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cs-CZ" sz="2400" dirty="0" smtClean="0">
                <a:sym typeface="Wingdings" pitchFamily="2" charset="2"/>
              </a:rPr>
              <a:t>Dotazovat se dalších osob </a:t>
            </a:r>
            <a:r>
              <a:rPr lang="cs-CZ" sz="2000" dirty="0" smtClean="0">
                <a:sym typeface="Wingdings" pitchFamily="2" charset="2"/>
              </a:rPr>
              <a:t>– zákonní zástupci, osoby blízké</a:t>
            </a:r>
          </a:p>
          <a:p>
            <a:pPr>
              <a:spcBef>
                <a:spcPts val="300"/>
              </a:spcBef>
              <a:buNone/>
            </a:pPr>
            <a:r>
              <a:rPr lang="cs-CZ" sz="2000" dirty="0" smtClean="0">
                <a:sym typeface="Wingdings" pitchFamily="2" charset="2"/>
              </a:rPr>
              <a:t>	- otázka </a:t>
            </a:r>
            <a:r>
              <a:rPr lang="cs-CZ" sz="2000" dirty="0" smtClean="0">
                <a:sym typeface="Wingdings" pitchFamily="2" charset="2"/>
              </a:rPr>
              <a:t>důkaznosti</a:t>
            </a:r>
          </a:p>
          <a:p>
            <a:pPr>
              <a:spcBef>
                <a:spcPts val="300"/>
              </a:spcBef>
              <a:buNone/>
            </a:pPr>
            <a:r>
              <a:rPr lang="cs-CZ" sz="2000" dirty="0">
                <a:sym typeface="Wingdings" pitchFamily="2" charset="2"/>
              </a:rPr>
              <a:t>	</a:t>
            </a:r>
            <a:r>
              <a:rPr lang="cs-CZ" sz="2000" dirty="0" smtClean="0">
                <a:sym typeface="Wingdings" pitchFamily="2" charset="2"/>
              </a:rPr>
              <a:t>- není povinnost zajistit</a:t>
            </a:r>
            <a:endParaRPr lang="cs-CZ" sz="2000" dirty="0" smtClean="0">
              <a:sym typeface="Wingdings" pitchFamily="2" charset="2"/>
            </a:endParaRPr>
          </a:p>
          <a:p>
            <a:pPr>
              <a:spcBef>
                <a:spcPts val="600"/>
              </a:spcBef>
              <a:buNone/>
            </a:pPr>
            <a:endParaRPr lang="cs-CZ" sz="2400" dirty="0" smtClean="0">
              <a:sym typeface="Wingdings" pitchFamily="2" charset="2"/>
            </a:endParaRPr>
          </a:p>
          <a:p>
            <a:pPr>
              <a:spcBef>
                <a:spcPts val="0"/>
              </a:spcBef>
              <a:buNone/>
            </a:pPr>
            <a:endParaRPr lang="cs-CZ" sz="2000" i="1" dirty="0" smtClean="0">
              <a:sym typeface="Wingdings" pitchFamily="2" charset="2"/>
            </a:endParaRPr>
          </a:p>
          <a:p>
            <a:pPr indent="20638">
              <a:spcBef>
                <a:spcPts val="0"/>
              </a:spcBef>
              <a:buNone/>
            </a:pPr>
            <a:endParaRPr lang="cs-CZ" sz="2000" dirty="0" smtClean="0"/>
          </a:p>
          <a:p>
            <a:pPr>
              <a:buFontTx/>
              <a:buNone/>
            </a:pPr>
            <a:endParaRPr lang="cs-CZ" dirty="0" smtClean="0"/>
          </a:p>
        </p:txBody>
      </p:sp>
      <p:pic>
        <p:nvPicPr>
          <p:cNvPr id="5" name="Picture 4" descr="C:\Users\USER\AppData\Local\Microsoft\Windows\Temporary Internet Files\Content.IE5\26BPVBN0\MC90005361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1"/>
            <a:ext cx="1303934" cy="15567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/>
          <a:lstStyle/>
          <a:p>
            <a:pPr algn="l"/>
            <a:r>
              <a:rPr lang="cs-CZ" sz="3600" b="1" dirty="0" smtClean="0"/>
              <a:t>   Co je nutno inspekci dovolit?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2400" dirty="0" smtClean="0">
                <a:sym typeface="Wingdings" pitchFamily="2" charset="2"/>
              </a:rPr>
              <a:t>Obecně umožnit výkon oprávnění kontrolujících              a zajištění součinnosti </a:t>
            </a:r>
            <a:r>
              <a:rPr lang="cs-CZ" sz="2000" i="1" dirty="0" smtClean="0">
                <a:sym typeface="Wingdings" pitchFamily="2" charset="2"/>
              </a:rPr>
              <a:t>(viz § 10 odst. 2 KŘ)</a:t>
            </a:r>
          </a:p>
          <a:p>
            <a:pPr indent="20638">
              <a:buFont typeface="Wingdings" pitchFamily="2" charset="2"/>
              <a:buChar char="Ø"/>
            </a:pPr>
            <a:r>
              <a:rPr lang="cs-CZ" sz="2400" dirty="0" smtClean="0">
                <a:sym typeface="Wingdings" pitchFamily="2" charset="2"/>
              </a:rPr>
              <a:t>	</a:t>
            </a:r>
            <a:r>
              <a:rPr lang="cs-CZ" sz="2000" dirty="0" smtClean="0">
                <a:sym typeface="Wingdings" pitchFamily="2" charset="2"/>
              </a:rPr>
              <a:t>podmínky pro výkon kontroly (např. studená a horká voda - 	souvisí se zák. práce, pracovní prostor podle svých 	možností - např. posadit je někam, v případě dokumentace 	zvážit její zabezpečení při odchodu inspektorů např. na oběd)</a:t>
            </a:r>
          </a:p>
          <a:p>
            <a:pPr indent="20638">
              <a:buFont typeface="Wingdings" pitchFamily="2" charset="2"/>
              <a:buChar char="Ø"/>
            </a:pPr>
            <a:r>
              <a:rPr lang="cs-CZ" sz="2000" dirty="0" smtClean="0">
                <a:sym typeface="Wingdings" pitchFamily="2" charset="2"/>
              </a:rPr>
              <a:t>	užívat technických prostředků kontrolované osoby – </a:t>
            </a:r>
            <a:r>
              <a:rPr lang="cs-CZ" sz="2000" dirty="0" smtClean="0">
                <a:sym typeface="Wingdings" pitchFamily="2" charset="2"/>
              </a:rPr>
              <a:t>pouze po </a:t>
            </a:r>
            <a:r>
              <a:rPr lang="cs-CZ" sz="2000" dirty="0" smtClean="0">
                <a:sym typeface="Wingdings" pitchFamily="2" charset="2"/>
              </a:rPr>
              <a:t>	domluvě (např. kopírka, PC při nahlížení do evidencí, při 	nutnosti podívat se na zveřejněné webové stránky, výjimečně 	tel., přístup k zásuvce)</a:t>
            </a:r>
          </a:p>
          <a:p>
            <a:pPr>
              <a:spcBef>
                <a:spcPts val="1200"/>
              </a:spcBef>
              <a:buFont typeface="Wingdings"/>
              <a:buChar char="à"/>
            </a:pPr>
            <a:r>
              <a:rPr lang="cs-CZ" sz="2400" dirty="0" smtClean="0">
                <a:sym typeface="Wingdings" pitchFamily="2" charset="2"/>
              </a:rPr>
              <a:t>Návaznost na správní delikt (příp. přestupek)</a:t>
            </a:r>
          </a:p>
          <a:p>
            <a:pPr>
              <a:spcBef>
                <a:spcPts val="0"/>
              </a:spcBef>
              <a:buNone/>
            </a:pPr>
            <a:r>
              <a:rPr lang="cs-CZ" sz="2400" dirty="0" smtClean="0">
                <a:sym typeface="Wingdings" pitchFamily="2" charset="2"/>
              </a:rPr>
              <a:t>	</a:t>
            </a:r>
            <a:r>
              <a:rPr lang="cs-CZ" sz="2000" dirty="0" smtClean="0">
                <a:sym typeface="Wingdings" pitchFamily="2" charset="2"/>
              </a:rPr>
              <a:t>- do 500 tis</a:t>
            </a:r>
            <a:r>
              <a:rPr lang="cs-CZ" sz="2000" i="1" dirty="0" smtClean="0">
                <a:sym typeface="Wingdings" pitchFamily="2" charset="2"/>
              </a:rPr>
              <a:t>. (§ 15 a 16 KŘ)</a:t>
            </a:r>
          </a:p>
          <a:p>
            <a:pPr>
              <a:spcBef>
                <a:spcPts val="0"/>
              </a:spcBef>
              <a:buNone/>
            </a:pPr>
            <a:endParaRPr lang="cs-CZ" sz="2000" i="1" dirty="0" smtClean="0">
              <a:sym typeface="Wingdings" pitchFamily="2" charset="2"/>
            </a:endParaRPr>
          </a:p>
          <a:p>
            <a:pPr indent="20638">
              <a:spcBef>
                <a:spcPts val="0"/>
              </a:spcBef>
              <a:buNone/>
            </a:pPr>
            <a:endParaRPr lang="cs-CZ" sz="2000" dirty="0" smtClean="0"/>
          </a:p>
          <a:p>
            <a:pPr>
              <a:buFontTx/>
              <a:buNone/>
            </a:pPr>
            <a:endParaRPr lang="cs-CZ" dirty="0" smtClean="0"/>
          </a:p>
        </p:txBody>
      </p:sp>
      <p:pic>
        <p:nvPicPr>
          <p:cNvPr id="5" name="Picture 4" descr="C:\Users\USER\AppData\Local\Microsoft\Windows\Temporary Internet Files\Content.IE5\26BPVBN0\MC90005361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260648"/>
            <a:ext cx="1303934" cy="17858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dirty="0" smtClean="0"/>
              <a:t>		Oč jde vzájemně? 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14554"/>
            <a:ext cx="8229600" cy="4511609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 smtClean="0"/>
              <a:t>Inspektoři prokazují skutečný stav věci – posouzení důkazů na základě podkladů </a:t>
            </a:r>
            <a:r>
              <a:rPr lang="cs-CZ" sz="2000" dirty="0" smtClean="0"/>
              <a:t>(mohou být i sdělené informace)</a:t>
            </a:r>
          </a:p>
          <a:p>
            <a:pPr>
              <a:spcBef>
                <a:spcPts val="0"/>
              </a:spcBef>
              <a:buNone/>
            </a:pPr>
            <a:r>
              <a:rPr lang="cs-CZ" sz="2400" dirty="0" smtClean="0"/>
              <a:t>					</a:t>
            </a:r>
            <a:r>
              <a:rPr lang="cs-CZ" sz="2400" b="1" dirty="0" smtClean="0"/>
              <a:t>X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cs-CZ" sz="2400" dirty="0" smtClean="0"/>
              <a:t>Kontrolovaní prokazují, že kritéria standardů naplňují </a:t>
            </a:r>
          </a:p>
          <a:p>
            <a:pPr>
              <a:spcBef>
                <a:spcPts val="0"/>
              </a:spcBef>
              <a:buNone/>
            </a:pPr>
            <a:r>
              <a:rPr lang="cs-CZ" sz="2400" dirty="0" smtClean="0"/>
              <a:t>	(a </a:t>
            </a:r>
            <a:r>
              <a:rPr lang="cs-CZ" sz="2400" dirty="0" smtClean="0"/>
              <a:t>předkládají, čím </a:t>
            </a:r>
            <a:r>
              <a:rPr lang="cs-CZ" sz="2400" dirty="0" smtClean="0"/>
              <a:t>je naplňují)</a:t>
            </a:r>
          </a:p>
          <a:p>
            <a:pPr>
              <a:spcBef>
                <a:spcPts val="1200"/>
              </a:spcBef>
              <a:buFont typeface="Wingdings"/>
              <a:buChar char="à"/>
            </a:pPr>
            <a:r>
              <a:rPr lang="cs-CZ" sz="2400" dirty="0" smtClean="0">
                <a:sym typeface="Wingdings" pitchFamily="2" charset="2"/>
              </a:rPr>
              <a:t>Každá strana o tom může mít jiné představy</a:t>
            </a:r>
          </a:p>
          <a:p>
            <a:pPr indent="20638">
              <a:spcBef>
                <a:spcPts val="0"/>
              </a:spcBef>
              <a:buFont typeface="Wingdings" pitchFamily="2" charset="2"/>
              <a:buChar char="ü"/>
            </a:pPr>
            <a:r>
              <a:rPr lang="cs-CZ" sz="2000" dirty="0" smtClean="0">
                <a:sym typeface="Wingdings" pitchFamily="2" charset="2"/>
              </a:rPr>
              <a:t>	jde o obecné „správní“ dokazování, nikoliv jako </a:t>
            </a:r>
          </a:p>
          <a:p>
            <a:pPr indent="20638">
              <a:spcBef>
                <a:spcPts val="0"/>
              </a:spcBef>
              <a:buNone/>
            </a:pPr>
            <a:r>
              <a:rPr lang="cs-CZ" sz="2000" dirty="0" smtClean="0">
                <a:sym typeface="Wingdings" pitchFamily="2" charset="2"/>
              </a:rPr>
              <a:t>	u soudu nebo u policie – zde postačí i „měkčí“ </a:t>
            </a:r>
            <a:r>
              <a:rPr lang="cs-CZ" sz="2000" dirty="0" smtClean="0">
                <a:sym typeface="Wingdings" pitchFamily="2" charset="2"/>
              </a:rPr>
              <a:t>důkazy, jde o 	hodnocení kvality) </a:t>
            </a:r>
            <a:r>
              <a:rPr lang="cs-CZ" sz="2000" dirty="0" smtClean="0">
                <a:sym typeface="Wingdings" pitchFamily="2" charset="2"/>
              </a:rPr>
              <a:t>– ale 	obvykle nestačí to, co sdělí pouze </a:t>
            </a:r>
            <a:r>
              <a:rPr lang="cs-CZ" sz="2000" dirty="0" smtClean="0">
                <a:sym typeface="Wingdings" pitchFamily="2" charset="2"/>
              </a:rPr>
              <a:t>	klient </a:t>
            </a:r>
            <a:r>
              <a:rPr lang="cs-CZ" sz="2000" dirty="0" smtClean="0">
                <a:sym typeface="Wingdings" pitchFamily="2" charset="2"/>
              </a:rPr>
              <a:t>PO</a:t>
            </a:r>
          </a:p>
          <a:p>
            <a:pPr indent="20638">
              <a:spcBef>
                <a:spcPts val="600"/>
              </a:spcBef>
              <a:buFont typeface="Wingdings" pitchFamily="2" charset="2"/>
              <a:buChar char="ü"/>
            </a:pPr>
            <a:r>
              <a:rPr lang="cs-CZ" sz="2000" dirty="0" smtClean="0">
                <a:sym typeface="Wingdings" pitchFamily="2" charset="2"/>
              </a:rPr>
              <a:t>	vychází se ze znění kritérií a jejich výkladu ve smyslu záměru 	zákona o SPOD</a:t>
            </a:r>
            <a:endParaRPr lang="cs-CZ" sz="2000" dirty="0" smtClean="0"/>
          </a:p>
          <a:p>
            <a:pPr>
              <a:buFont typeface="Wingdings" pitchFamily="2" charset="2"/>
              <a:buChar char="Ø"/>
            </a:pPr>
            <a:endParaRPr lang="cs-CZ" sz="2800" dirty="0" smtClean="0"/>
          </a:p>
          <a:p>
            <a:pPr lvl="7">
              <a:buNone/>
            </a:pPr>
            <a:r>
              <a:rPr lang="cs-CZ" dirty="0" smtClean="0"/>
              <a:t>	</a:t>
            </a:r>
            <a:endParaRPr lang="cs-CZ" dirty="0"/>
          </a:p>
        </p:txBody>
      </p:sp>
      <p:pic>
        <p:nvPicPr>
          <p:cNvPr id="2051" name="Picture 3" descr="C:\Users\alena.spurkova\AppData\Local\Microsoft\Windows\Temporary Internet Files\Content.IE5\1HVONDXA\MC9002934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645024"/>
            <a:ext cx="1203804" cy="780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USER\AppData\Local\Microsoft\Windows\Temporary Internet Files\Content.IE5\N7ZD4XZQ\MC90029257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238161"/>
            <a:ext cx="1291127" cy="13763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 b="1" dirty="0" smtClean="0"/>
              <a:t>Proč inspekce?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cs-CZ" sz="2400" dirty="0" smtClean="0"/>
              <a:t> kontrola nemá pouze restriktivní záměr</a:t>
            </a:r>
          </a:p>
          <a:p>
            <a:pPr>
              <a:buFont typeface="Wingdings" pitchFamily="2" charset="2"/>
              <a:buChar char="ü"/>
            </a:pPr>
            <a:r>
              <a:rPr lang="cs-CZ" sz="2400" dirty="0" smtClean="0"/>
              <a:t> nastavení procesu a způsobu poskytování SPO </a:t>
            </a:r>
            <a:r>
              <a:rPr lang="cs-CZ" sz="2400" dirty="0" smtClean="0">
                <a:sym typeface="Wingdings" pitchFamily="2" charset="2"/>
              </a:rPr>
              <a:t></a:t>
            </a:r>
          </a:p>
          <a:p>
            <a:pPr>
              <a:spcBef>
                <a:spcPts val="0"/>
              </a:spcBef>
              <a:buNone/>
            </a:pPr>
            <a:r>
              <a:rPr lang="cs-CZ" sz="2400" dirty="0" smtClean="0">
                <a:sym typeface="Wingdings" pitchFamily="2" charset="2"/>
              </a:rPr>
              <a:t>	 nastavení povinnosti, minima  „standardizace“ výkonu</a:t>
            </a:r>
            <a:endParaRPr lang="cs-CZ" sz="2400" dirty="0" smtClean="0"/>
          </a:p>
          <a:p>
            <a:pPr>
              <a:buFont typeface="Wingdings" pitchFamily="2" charset="2"/>
              <a:buChar char="ü"/>
            </a:pPr>
            <a:r>
              <a:rPr lang="cs-CZ" sz="2400" dirty="0" smtClean="0"/>
              <a:t> vyjasňování záměru zákona (metodologická</a:t>
            </a:r>
          </a:p>
          <a:p>
            <a:pPr>
              <a:spcBef>
                <a:spcPts val="0"/>
              </a:spcBef>
              <a:buNone/>
            </a:pPr>
            <a:r>
              <a:rPr lang="cs-CZ" sz="2400" dirty="0" smtClean="0"/>
              <a:t>	 podpora)</a:t>
            </a:r>
          </a:p>
          <a:p>
            <a:pPr>
              <a:spcBef>
                <a:spcPts val="0"/>
              </a:spcBef>
              <a:buFont typeface="Wingdings" pitchFamily="2" charset="2"/>
              <a:buChar char="ü"/>
            </a:pPr>
            <a:r>
              <a:rPr lang="cs-CZ" sz="2400" dirty="0" smtClean="0"/>
              <a:t> nástroj ke zlepšení systému práce</a:t>
            </a:r>
          </a:p>
          <a:p>
            <a:pPr>
              <a:spcBef>
                <a:spcPts val="0"/>
              </a:spcBef>
              <a:buNone/>
            </a:pPr>
            <a:r>
              <a:rPr lang="cs-CZ" sz="2400" dirty="0" smtClean="0"/>
              <a:t>		</a:t>
            </a:r>
            <a:r>
              <a:rPr lang="cs-CZ" sz="2400" dirty="0" smtClean="0">
                <a:sym typeface="Wingdings" pitchFamily="2" charset="2"/>
              </a:rPr>
              <a:t> </a:t>
            </a:r>
            <a:r>
              <a:rPr lang="cs-CZ" sz="2400" dirty="0" smtClean="0"/>
              <a:t>vede k zamýšlení se nad účelností své práce</a:t>
            </a:r>
          </a:p>
          <a:p>
            <a:pPr>
              <a:spcBef>
                <a:spcPts val="0"/>
              </a:spcBef>
              <a:buNone/>
            </a:pPr>
            <a:r>
              <a:rPr lang="cs-CZ" sz="2400" dirty="0" smtClean="0"/>
              <a:t>		</a:t>
            </a:r>
            <a:r>
              <a:rPr lang="cs-CZ" sz="2400" dirty="0" smtClean="0">
                <a:sym typeface="Wingdings" pitchFamily="2" charset="2"/>
              </a:rPr>
              <a:t> řízení činnosti (</a:t>
            </a:r>
            <a:r>
              <a:rPr lang="cs-CZ" sz="2400" dirty="0" smtClean="0"/>
              <a:t>nepostupovat pouze intuitivně)</a:t>
            </a:r>
          </a:p>
          <a:p>
            <a:pPr>
              <a:spcBef>
                <a:spcPts val="0"/>
              </a:spcBef>
              <a:buNone/>
            </a:pPr>
            <a:r>
              <a:rPr lang="cs-CZ" sz="2400" dirty="0" smtClean="0"/>
              <a:t>		</a:t>
            </a:r>
            <a:r>
              <a:rPr lang="cs-CZ" sz="2400" dirty="0" smtClean="0">
                <a:sym typeface="Wingdings" pitchFamily="2" charset="2"/>
              </a:rPr>
              <a:t> </a:t>
            </a:r>
            <a:r>
              <a:rPr lang="cs-CZ" sz="2400" dirty="0" smtClean="0"/>
              <a:t>jednotný postup zaměstnanců</a:t>
            </a:r>
          </a:p>
          <a:p>
            <a:pPr>
              <a:buFont typeface="Wingdings" pitchFamily="2" charset="2"/>
              <a:buChar char="ü"/>
            </a:pPr>
            <a:r>
              <a:rPr lang="cs-CZ" sz="2400" dirty="0" smtClean="0"/>
              <a:t> profesionalizace činnosti</a:t>
            </a:r>
          </a:p>
          <a:p>
            <a:pPr>
              <a:buFont typeface="Wingdings" pitchFamily="2" charset="2"/>
              <a:buChar char="ü"/>
            </a:pPr>
            <a:r>
              <a:rPr lang="cs-CZ" sz="2400" dirty="0" smtClean="0"/>
              <a:t> zajistit kvalitu také z hlediska klientů (PO se posunují</a:t>
            </a:r>
          </a:p>
          <a:p>
            <a:pPr>
              <a:spcBef>
                <a:spcPts val="0"/>
              </a:spcBef>
              <a:buNone/>
            </a:pPr>
            <a:r>
              <a:rPr lang="cs-CZ" sz="2400" dirty="0" smtClean="0"/>
              <a:t>	 více k sociálním službám)</a:t>
            </a:r>
          </a:p>
        </p:txBody>
      </p:sp>
      <p:pic>
        <p:nvPicPr>
          <p:cNvPr id="3074" name="Picture 2" descr="C:\Users\alena.spurkova\AppData\Local\Microsoft\Windows\Temporary Internet Files\Content.IE5\9X4IFSD9\MC90019577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16632"/>
            <a:ext cx="1296144" cy="1463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672"/>
            <a:ext cx="8229600" cy="1152128"/>
          </a:xfrm>
        </p:spPr>
        <p:txBody>
          <a:bodyPr/>
          <a:lstStyle/>
          <a:p>
            <a:pPr algn="l"/>
            <a:r>
              <a:rPr lang="cs-CZ" sz="3600" b="1" dirty="0" smtClean="0"/>
              <a:t>Průběh inspekce před </a:t>
            </a:r>
            <a:br>
              <a:rPr lang="cs-CZ" sz="3600" b="1" dirty="0" smtClean="0"/>
            </a:br>
            <a:r>
              <a:rPr lang="cs-CZ" sz="3600" b="1" dirty="0" smtClean="0"/>
              <a:t>oficiálním zahájením kontroly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marL="363538" lvl="1" indent="-363538">
              <a:buFont typeface="Wingdings" pitchFamily="2" charset="2"/>
              <a:buChar char="ü"/>
            </a:pPr>
            <a:r>
              <a:rPr lang="cs-CZ" sz="2400" dirty="0" smtClean="0">
                <a:sym typeface="Wingdings" pitchFamily="2" charset="2"/>
              </a:rPr>
              <a:t>??? Telefonické oznámení termínu </a:t>
            </a:r>
          </a:p>
          <a:p>
            <a:pPr marL="363538" lvl="1" indent="-363538">
              <a:spcBef>
                <a:spcPts val="0"/>
              </a:spcBef>
              <a:buNone/>
            </a:pPr>
            <a:r>
              <a:rPr lang="cs-CZ" sz="2400" dirty="0" smtClean="0">
                <a:sym typeface="Wingdings" pitchFamily="2" charset="2"/>
              </a:rPr>
              <a:t>	</a:t>
            </a:r>
            <a:r>
              <a:rPr lang="cs-CZ" sz="2000" dirty="0" smtClean="0">
                <a:sym typeface="Wingdings" pitchFamily="2" charset="2"/>
              </a:rPr>
              <a:t>(možnost v závažných případech požádat o odklad – např. technická pohroma, hromadná </a:t>
            </a:r>
            <a:r>
              <a:rPr lang="cs-CZ" sz="2000" dirty="0" smtClean="0">
                <a:sym typeface="Wingdings" pitchFamily="2" charset="2"/>
              </a:rPr>
              <a:t>akce s klienty, </a:t>
            </a:r>
            <a:r>
              <a:rPr lang="cs-CZ" sz="2000" dirty="0" smtClean="0">
                <a:sym typeface="Wingdings" pitchFamily="2" charset="2"/>
              </a:rPr>
              <a:t>příp. </a:t>
            </a:r>
            <a:r>
              <a:rPr lang="cs-CZ" sz="2000" dirty="0" smtClean="0">
                <a:sym typeface="Wingdings" pitchFamily="2" charset="2"/>
              </a:rPr>
              <a:t>žádost také </a:t>
            </a:r>
            <a:r>
              <a:rPr lang="cs-CZ" sz="2000" dirty="0" smtClean="0">
                <a:sym typeface="Wingdings" pitchFamily="2" charset="2"/>
              </a:rPr>
              <a:t>písemně)</a:t>
            </a:r>
          </a:p>
          <a:p>
            <a:pPr marL="363538" lvl="1" indent="-363538">
              <a:spcBef>
                <a:spcPts val="0"/>
              </a:spcBef>
              <a:buNone/>
            </a:pPr>
            <a:endParaRPr lang="cs-CZ" sz="2400" dirty="0" smtClean="0">
              <a:sym typeface="Wingdings" pitchFamily="2" charset="2"/>
            </a:endParaRPr>
          </a:p>
          <a:p>
            <a:pPr marL="363538" lvl="1" indent="-363538">
              <a:spcBef>
                <a:spcPts val="0"/>
              </a:spcBef>
              <a:buFont typeface="Wingdings" pitchFamily="2" charset="2"/>
              <a:buChar char="ü"/>
            </a:pPr>
            <a:r>
              <a:rPr lang="cs-CZ" sz="2400" dirty="0" smtClean="0">
                <a:sym typeface="Wingdings" pitchFamily="2" charset="2"/>
              </a:rPr>
              <a:t>Písemné oznámení o zahájení inspekce + žádost (výzva) k předložení podkladů se stanovením lhůty       (+ vyplnit tabulku - </a:t>
            </a:r>
            <a:r>
              <a:rPr lang="cs-CZ" sz="2000" dirty="0" smtClean="0">
                <a:sym typeface="Wingdings" pitchFamily="2" charset="2"/>
              </a:rPr>
              <a:t>zasílá se i elektronicky) </a:t>
            </a:r>
            <a:endParaRPr lang="cs-CZ" sz="2000" i="1" dirty="0" smtClean="0">
              <a:sym typeface="Wingdings" pitchFamily="2" charset="2"/>
            </a:endParaRPr>
          </a:p>
          <a:p>
            <a:pPr marL="363538" lvl="1" indent="-363538">
              <a:spcBef>
                <a:spcPts val="0"/>
              </a:spcBef>
              <a:buNone/>
            </a:pPr>
            <a:r>
              <a:rPr lang="cs-CZ" sz="2400" i="1" dirty="0" smtClean="0">
                <a:sym typeface="Wingdings" pitchFamily="2" charset="2"/>
              </a:rPr>
              <a:t>	</a:t>
            </a:r>
          </a:p>
          <a:p>
            <a:pPr marL="363538" lvl="1" indent="-363538">
              <a:spcBef>
                <a:spcPts val="0"/>
              </a:spcBef>
              <a:buNone/>
            </a:pPr>
            <a:endParaRPr lang="cs-CZ" sz="2400" i="1" dirty="0" smtClean="0">
              <a:sym typeface="Wingdings" pitchFamily="2" charset="2"/>
            </a:endParaRPr>
          </a:p>
          <a:p>
            <a:pPr marL="363538" lvl="1" indent="-363538">
              <a:spcBef>
                <a:spcPts val="0"/>
              </a:spcBef>
              <a:buNone/>
            </a:pPr>
            <a:r>
              <a:rPr lang="cs-CZ" sz="2400" i="1" dirty="0" smtClean="0">
                <a:sym typeface="Wingdings" pitchFamily="2" charset="2"/>
              </a:rPr>
              <a:t>	</a:t>
            </a:r>
            <a:r>
              <a:rPr lang="cs-CZ" sz="2400" dirty="0" smtClean="0">
                <a:sym typeface="Wingdings" pitchFamily="2" charset="2"/>
              </a:rPr>
              <a:t>!!! Nutno dodržet lhůtu, příp. písemně požádat o odklad, po zahájení kontroly vznikají kontrolovanému povinnosti</a:t>
            </a:r>
          </a:p>
          <a:p>
            <a:pPr>
              <a:buNone/>
            </a:pPr>
            <a:r>
              <a:rPr lang="cs-CZ" sz="2800" dirty="0" smtClean="0">
                <a:sym typeface="Wingdings" pitchFamily="2" charset="2"/>
              </a:rPr>
              <a:t>	</a:t>
            </a:r>
          </a:p>
          <a:p>
            <a:pPr>
              <a:buFontTx/>
              <a:buNone/>
            </a:pPr>
            <a:endParaRPr lang="cs-CZ" sz="2400" dirty="0" smtClean="0"/>
          </a:p>
          <a:p>
            <a:pPr>
              <a:buFontTx/>
              <a:buNone/>
            </a:pPr>
            <a:endParaRPr lang="cs-CZ" dirty="0" smtClean="0"/>
          </a:p>
        </p:txBody>
      </p:sp>
      <p:pic>
        <p:nvPicPr>
          <p:cNvPr id="1027" name="Picture 3" descr="C:\Program Files (x86)\Microsoft Office\MEDIA\CAGCAT10\j0293236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293785"/>
            <a:ext cx="638711" cy="433427"/>
          </a:xfrm>
          <a:prstGeom prst="rect">
            <a:avLst/>
          </a:prstGeom>
          <a:noFill/>
        </p:spPr>
      </p:pic>
      <p:sp>
        <p:nvSpPr>
          <p:cNvPr id="5" name="Šipka dolů 4"/>
          <p:cNvSpPr/>
          <p:nvPr/>
        </p:nvSpPr>
        <p:spPr>
          <a:xfrm>
            <a:off x="1348124" y="4855652"/>
            <a:ext cx="21602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102" name="Picture 6" descr="C:\Users\USER\AppData\Local\Microsoft\Windows\Temporary Internet Files\Content.IE5\26BPVBN0\MC90029797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260648"/>
            <a:ext cx="1465328" cy="1403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672"/>
            <a:ext cx="8229600" cy="1152128"/>
          </a:xfrm>
        </p:spPr>
        <p:txBody>
          <a:bodyPr/>
          <a:lstStyle/>
          <a:p>
            <a:pPr algn="l"/>
            <a:r>
              <a:rPr lang="cs-CZ" sz="3600" b="1" dirty="0" smtClean="0"/>
              <a:t>Průběh inspekce po oficiálním 			zahájení kontroly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363538" lvl="1" indent="-363538">
              <a:buFont typeface="Wingdings" pitchFamily="2" charset="2"/>
              <a:buChar char="ü"/>
            </a:pPr>
            <a:r>
              <a:rPr lang="cs-CZ" sz="2400" dirty="0" smtClean="0">
                <a:sym typeface="Wingdings" pitchFamily="2" charset="2"/>
              </a:rPr>
              <a:t>Nastavení harmonogramu </a:t>
            </a:r>
          </a:p>
          <a:p>
            <a:pPr marL="363538" lvl="1" indent="-363538">
              <a:spcBef>
                <a:spcPts val="0"/>
              </a:spcBef>
              <a:buNone/>
            </a:pPr>
            <a:r>
              <a:rPr lang="cs-CZ" sz="3200" dirty="0" smtClean="0">
                <a:sym typeface="Wingdings" pitchFamily="2" charset="2"/>
              </a:rPr>
              <a:t>	</a:t>
            </a:r>
            <a:r>
              <a:rPr lang="cs-CZ" sz="2000" dirty="0" smtClean="0">
                <a:sym typeface="Wingdings" pitchFamily="2" charset="2"/>
              </a:rPr>
              <a:t></a:t>
            </a:r>
            <a:r>
              <a:rPr lang="cs-CZ" sz="3200" dirty="0" smtClean="0">
                <a:sym typeface="Wingdings" pitchFamily="2" charset="2"/>
              </a:rPr>
              <a:t>	</a:t>
            </a:r>
            <a:r>
              <a:rPr lang="cs-CZ" sz="2000" dirty="0" smtClean="0">
                <a:sym typeface="Wingdings" pitchFamily="2" charset="2"/>
              </a:rPr>
              <a:t>měla by se např. respektovat provozní doba, čas klientů                    	a zaměstnanců pro rozhovory)</a:t>
            </a:r>
          </a:p>
          <a:p>
            <a:pPr marL="363538" lvl="1" indent="-363538">
              <a:spcBef>
                <a:spcPts val="1800"/>
              </a:spcBef>
              <a:buFont typeface="Wingdings" pitchFamily="2" charset="2"/>
              <a:buChar char="ü"/>
            </a:pPr>
            <a:r>
              <a:rPr lang="cs-CZ" sz="2400" dirty="0" smtClean="0">
                <a:sym typeface="Wingdings" pitchFamily="2" charset="2"/>
              </a:rPr>
              <a:t>Domluva technických a jiných podmínek </a:t>
            </a:r>
          </a:p>
          <a:p>
            <a:pPr marL="363538" lvl="1" indent="-363538">
              <a:spcBef>
                <a:spcPts val="0"/>
              </a:spcBef>
              <a:buNone/>
            </a:pPr>
            <a:r>
              <a:rPr lang="cs-CZ" sz="3200" dirty="0" smtClean="0">
                <a:sym typeface="Wingdings" pitchFamily="2" charset="2"/>
              </a:rPr>
              <a:t>	</a:t>
            </a:r>
            <a:r>
              <a:rPr lang="cs-CZ" sz="2000" dirty="0" smtClean="0">
                <a:sym typeface="Wingdings" pitchFamily="2" charset="2"/>
              </a:rPr>
              <a:t></a:t>
            </a:r>
            <a:r>
              <a:rPr lang="cs-CZ" sz="3200" dirty="0" smtClean="0">
                <a:sym typeface="Wingdings" pitchFamily="2" charset="2"/>
              </a:rPr>
              <a:t> </a:t>
            </a:r>
            <a:r>
              <a:rPr lang="cs-CZ" sz="2000" dirty="0" smtClean="0">
                <a:sym typeface="Wingdings" pitchFamily="2" charset="2"/>
              </a:rPr>
              <a:t>místnost, zásuvky, zabezpečení místnosti, </a:t>
            </a:r>
            <a:r>
              <a:rPr lang="cs-CZ" sz="2000" dirty="0" smtClean="0">
                <a:sym typeface="Wingdings" pitchFamily="2" charset="2"/>
              </a:rPr>
              <a:t>zda možnost </a:t>
            </a:r>
          </a:p>
          <a:p>
            <a:pPr marL="363538" lvl="1" indent="-363538">
              <a:spcBef>
                <a:spcPts val="0"/>
              </a:spcBef>
              <a:buNone/>
            </a:pPr>
            <a:r>
              <a:rPr lang="cs-CZ" sz="2000" dirty="0">
                <a:sym typeface="Wingdings" pitchFamily="2" charset="2"/>
              </a:rPr>
              <a:t> </a:t>
            </a:r>
            <a:r>
              <a:rPr lang="cs-CZ" sz="2000" dirty="0" smtClean="0">
                <a:sym typeface="Wingdings" pitchFamily="2" charset="2"/>
              </a:rPr>
              <a:t>          </a:t>
            </a:r>
            <a:r>
              <a:rPr lang="cs-CZ" sz="2000" dirty="0" smtClean="0">
                <a:sym typeface="Wingdings" pitchFamily="2" charset="2"/>
              </a:rPr>
              <a:t>využití kopírky</a:t>
            </a:r>
            <a:r>
              <a:rPr lang="cs-CZ" sz="2000" dirty="0" smtClean="0">
                <a:sym typeface="Wingdings" pitchFamily="2" charset="2"/>
              </a:rPr>
              <a:t>, zapůjčení prodlužovačky, hrnku )</a:t>
            </a:r>
          </a:p>
          <a:p>
            <a:pPr marL="363538" lvl="1" indent="-363538">
              <a:spcBef>
                <a:spcPts val="1800"/>
              </a:spcBef>
              <a:buFont typeface="Wingdings" pitchFamily="2" charset="2"/>
              <a:buChar char="ü"/>
            </a:pPr>
            <a:r>
              <a:rPr lang="cs-CZ" sz="2400" dirty="0" smtClean="0">
                <a:sym typeface="Wingdings" pitchFamily="2" charset="2"/>
              </a:rPr>
              <a:t>Příp. nabídka konzultace na úřadě nebo v místě poskytování SPO</a:t>
            </a:r>
          </a:p>
          <a:p>
            <a:pPr>
              <a:buNone/>
            </a:pPr>
            <a:r>
              <a:rPr lang="cs-CZ" sz="2800" dirty="0" smtClean="0">
                <a:sym typeface="Wingdings" pitchFamily="2" charset="2"/>
              </a:rPr>
              <a:t>	</a:t>
            </a:r>
          </a:p>
          <a:p>
            <a:pPr>
              <a:buFontTx/>
              <a:buNone/>
            </a:pPr>
            <a:endParaRPr lang="cs-CZ" sz="2400" dirty="0" smtClean="0"/>
          </a:p>
          <a:p>
            <a:pPr>
              <a:buFontTx/>
              <a:buNone/>
            </a:pPr>
            <a:endParaRPr lang="cs-CZ" dirty="0" smtClean="0"/>
          </a:p>
        </p:txBody>
      </p:sp>
      <p:pic>
        <p:nvPicPr>
          <p:cNvPr id="4" name="Picture 3" descr="C:\Program Files (x86)\Microsoft Office\MEDIA\CAGCAT10\j0293236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27632" y="1988838"/>
            <a:ext cx="638711" cy="433427"/>
          </a:xfrm>
          <a:prstGeom prst="rect">
            <a:avLst/>
          </a:prstGeom>
          <a:noFill/>
        </p:spPr>
      </p:pic>
      <p:pic>
        <p:nvPicPr>
          <p:cNvPr id="5" name="Picture 4" descr="C:\Users\USER\AppData\Local\Microsoft\Windows\Temporary Internet Files\Content.IE5\C933WBLG\MC90038359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6" y="476672"/>
            <a:ext cx="936104" cy="1296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/>
          <a:lstStyle/>
          <a:p>
            <a:pPr algn="l"/>
            <a:r>
              <a:rPr lang="cs-CZ" sz="3600" b="1" dirty="0" smtClean="0"/>
              <a:t>     Průběh </a:t>
            </a:r>
            <a:r>
              <a:rPr lang="cs-CZ" sz="3600" b="1" dirty="0" smtClean="0"/>
              <a:t>inspekce v místě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752528"/>
          </a:xfrm>
        </p:spPr>
        <p:txBody>
          <a:bodyPr/>
          <a:lstStyle/>
          <a:p>
            <a:pPr marL="363538" lvl="1" indent="-363538">
              <a:spcBef>
                <a:spcPts val="0"/>
              </a:spcBef>
              <a:buFont typeface="Wingdings" pitchFamily="2" charset="2"/>
              <a:buChar char="ü"/>
            </a:pPr>
            <a:r>
              <a:rPr lang="cs-CZ" sz="2400" dirty="0" smtClean="0">
                <a:sym typeface="Wingdings" pitchFamily="2" charset="2"/>
              </a:rPr>
              <a:t>Délka inspekce: v plném rozsahu všech standardů </a:t>
            </a:r>
          </a:p>
          <a:p>
            <a:pPr marL="363538" lvl="1" indent="-363538">
              <a:spcBef>
                <a:spcPts val="0"/>
              </a:spcBef>
              <a:buNone/>
            </a:pPr>
            <a:r>
              <a:rPr lang="cs-CZ" sz="2400" dirty="0" smtClean="0">
                <a:sym typeface="Wingdings" pitchFamily="2" charset="2"/>
              </a:rPr>
              <a:t>	i 3-4 dny</a:t>
            </a:r>
          </a:p>
          <a:p>
            <a:pPr marL="363538" lvl="1" indent="-363538">
              <a:spcBef>
                <a:spcPts val="0"/>
              </a:spcBef>
              <a:buNone/>
            </a:pPr>
            <a:endParaRPr lang="cs-CZ" sz="2400" dirty="0" smtClean="0">
              <a:sym typeface="Wingdings" pitchFamily="2" charset="2"/>
            </a:endParaRPr>
          </a:p>
          <a:p>
            <a:pPr marL="363538" lvl="1" indent="-363538">
              <a:spcBef>
                <a:spcPts val="0"/>
              </a:spcBef>
              <a:buFont typeface="Wingdings" pitchFamily="2" charset="2"/>
              <a:buChar char="ü"/>
            </a:pPr>
            <a:r>
              <a:rPr lang="cs-CZ" sz="2400" dirty="0" smtClean="0">
                <a:sym typeface="Wingdings" pitchFamily="2" charset="2"/>
              </a:rPr>
              <a:t>Úvodní setkání</a:t>
            </a:r>
          </a:p>
          <a:p>
            <a:pPr marL="714375" lvl="1" indent="-450850">
              <a:spcBef>
                <a:spcPts val="0"/>
              </a:spcBef>
              <a:buFont typeface="Wingdings" pitchFamily="2" charset="2"/>
              <a:buChar char="§"/>
            </a:pPr>
            <a:r>
              <a:rPr lang="cs-CZ" sz="2000" dirty="0" smtClean="0">
                <a:sym typeface="Wingdings" pitchFamily="2" charset="2"/>
              </a:rPr>
              <a:t>představení </a:t>
            </a:r>
            <a:r>
              <a:rPr lang="cs-CZ" sz="2000" dirty="0" smtClean="0">
                <a:sym typeface="Wingdings" pitchFamily="2" charset="2"/>
              </a:rPr>
              <a:t>se, příp. identifikace</a:t>
            </a:r>
            <a:endParaRPr lang="cs-CZ" sz="2000" dirty="0" smtClean="0">
              <a:sym typeface="Wingdings" pitchFamily="2" charset="2"/>
            </a:endParaRPr>
          </a:p>
          <a:p>
            <a:pPr marL="714375" lvl="1" indent="-450850">
              <a:spcBef>
                <a:spcPts val="0"/>
              </a:spcBef>
              <a:buFont typeface="Wingdings" pitchFamily="2" charset="2"/>
              <a:buChar char="§"/>
            </a:pPr>
            <a:r>
              <a:rPr lang="cs-CZ" sz="2000" dirty="0" smtClean="0">
                <a:sym typeface="Wingdings" pitchFamily="2" charset="2"/>
              </a:rPr>
              <a:t>předložení dalších dokumentů podle soupisu podkladů, příp. vyžádání dalších na základě studia pravidel</a:t>
            </a:r>
          </a:p>
          <a:p>
            <a:pPr marL="714375" lvl="1" indent="-450850">
              <a:spcBef>
                <a:spcPts val="0"/>
              </a:spcBef>
              <a:buFont typeface="Wingdings" pitchFamily="2" charset="2"/>
              <a:buChar char="§"/>
            </a:pPr>
            <a:r>
              <a:rPr lang="cs-CZ" sz="2000" dirty="0" smtClean="0">
                <a:sym typeface="Wingdings" pitchFamily="2" charset="2"/>
              </a:rPr>
              <a:t>stvrzení harmonogramu</a:t>
            </a:r>
          </a:p>
          <a:p>
            <a:pPr marL="714375" lvl="1" indent="-450850">
              <a:spcBef>
                <a:spcPts val="0"/>
              </a:spcBef>
              <a:buFont typeface="Wingdings" pitchFamily="2" charset="2"/>
              <a:buChar char="§"/>
            </a:pPr>
            <a:r>
              <a:rPr lang="cs-CZ" sz="2000" dirty="0" smtClean="0">
                <a:sym typeface="Wingdings" pitchFamily="2" charset="2"/>
              </a:rPr>
              <a:t>výběr klientů k rozhovorům (pokud v PO nebylo domluveno předem)</a:t>
            </a:r>
          </a:p>
          <a:p>
            <a:pPr marL="714375" lvl="1" indent="-450850">
              <a:spcBef>
                <a:spcPts val="0"/>
              </a:spcBef>
              <a:buFont typeface="Wingdings" pitchFamily="2" charset="2"/>
              <a:buChar char="§"/>
            </a:pPr>
            <a:r>
              <a:rPr lang="cs-CZ" sz="2000" dirty="0" smtClean="0">
                <a:sym typeface="Wingdings" pitchFamily="2" charset="2"/>
              </a:rPr>
              <a:t>výběr zaměstnance, před kterým bude učiněn souhlas klienta</a:t>
            </a:r>
          </a:p>
          <a:p>
            <a:pPr marL="714375" lvl="1" indent="-450850">
              <a:spcBef>
                <a:spcPts val="0"/>
              </a:spcBef>
              <a:buFont typeface="Wingdings" pitchFamily="2" charset="2"/>
              <a:buChar char="§"/>
            </a:pPr>
            <a:r>
              <a:rPr lang="cs-CZ" sz="2000" dirty="0" smtClean="0">
                <a:sym typeface="Wingdings" pitchFamily="2" charset="2"/>
              </a:rPr>
              <a:t>příp. poučení o právech a povinnostech kontrolovaného </a:t>
            </a:r>
          </a:p>
          <a:p>
            <a:pPr marL="714375" lvl="1" indent="-450850">
              <a:spcBef>
                <a:spcPts val="0"/>
              </a:spcBef>
              <a:buNone/>
            </a:pPr>
            <a:r>
              <a:rPr lang="cs-CZ" sz="2000" dirty="0" smtClean="0">
                <a:sym typeface="Wingdings" pitchFamily="2" charset="2"/>
              </a:rPr>
              <a:t>	a kontrolované osoby</a:t>
            </a:r>
          </a:p>
          <a:p>
            <a:pPr marL="363538" lvl="1" indent="-363538">
              <a:spcBef>
                <a:spcPts val="600"/>
              </a:spcBef>
              <a:buFont typeface="Wingdings" pitchFamily="2" charset="2"/>
              <a:buChar char="ü"/>
            </a:pPr>
            <a:endParaRPr lang="cs-CZ" sz="2000" dirty="0" smtClean="0">
              <a:sym typeface="Wingdings" pitchFamily="2" charset="2"/>
            </a:endParaRPr>
          </a:p>
          <a:p>
            <a:pPr marL="363538" lvl="1" indent="-363538">
              <a:buFont typeface="Arial" pitchFamily="34" charset="0"/>
              <a:buChar char="•"/>
            </a:pPr>
            <a:endParaRPr lang="cs-CZ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cs-CZ" sz="2800" dirty="0" smtClean="0">
                <a:sym typeface="Wingdings" pitchFamily="2" charset="2"/>
              </a:rPr>
              <a:t>	</a:t>
            </a:r>
          </a:p>
          <a:p>
            <a:pPr>
              <a:buFontTx/>
              <a:buNone/>
            </a:pPr>
            <a:endParaRPr lang="cs-CZ" sz="2400" dirty="0" smtClean="0"/>
          </a:p>
          <a:p>
            <a:pPr>
              <a:buFontTx/>
              <a:buNone/>
            </a:pPr>
            <a:endParaRPr lang="cs-CZ" dirty="0" smtClean="0"/>
          </a:p>
        </p:txBody>
      </p:sp>
      <p:pic>
        <p:nvPicPr>
          <p:cNvPr id="5122" name="Picture 2" descr="C:\Users\USER\AppData\Local\Microsoft\Windows\Temporary Internet Files\Content.IE5\WFH1MONJ\MC90033495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4282" y="332656"/>
            <a:ext cx="1296144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l"/>
            <a:r>
              <a:rPr lang="cs-CZ" sz="3600" b="1" dirty="0" smtClean="0"/>
              <a:t>Průběh inspekce v místě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256584"/>
          </a:xfrm>
        </p:spPr>
        <p:txBody>
          <a:bodyPr/>
          <a:lstStyle/>
          <a:p>
            <a:pPr marL="363538" lvl="1" indent="-363538">
              <a:spcBef>
                <a:spcPts val="600"/>
              </a:spcBef>
              <a:buFont typeface="Wingdings" pitchFamily="2" charset="2"/>
              <a:buChar char="ü"/>
            </a:pPr>
            <a:r>
              <a:rPr lang="cs-CZ" sz="2400" dirty="0" smtClean="0">
                <a:sym typeface="Wingdings" pitchFamily="2" charset="2"/>
              </a:rPr>
              <a:t>Dále dle harmonogramu:</a:t>
            </a:r>
          </a:p>
          <a:p>
            <a:pPr marL="363538" lvl="1" indent="0">
              <a:spcBef>
                <a:spcPts val="600"/>
              </a:spcBef>
              <a:buFont typeface="Wingdings" pitchFamily="2" charset="2"/>
              <a:buChar char="§"/>
            </a:pPr>
            <a:r>
              <a:rPr lang="cs-CZ" sz="2000" i="1" dirty="0" smtClean="0">
                <a:sym typeface="Wingdings" pitchFamily="2" charset="2"/>
              </a:rPr>
              <a:t>	</a:t>
            </a:r>
            <a:r>
              <a:rPr lang="cs-CZ" sz="2000" b="1" dirty="0" smtClean="0">
                <a:sym typeface="Wingdings" pitchFamily="2" charset="2"/>
              </a:rPr>
              <a:t>rozhovory s „vedoucími“ </a:t>
            </a:r>
            <a:r>
              <a:rPr lang="cs-CZ" sz="2000" b="1" dirty="0" smtClean="0">
                <a:sym typeface="Wingdings" pitchFamily="2" charset="2"/>
              </a:rPr>
              <a:t>zaměstnanci“ </a:t>
            </a:r>
            <a:r>
              <a:rPr lang="cs-CZ" sz="2000" dirty="0" smtClean="0">
                <a:sym typeface="Wingdings" pitchFamily="2" charset="2"/>
              </a:rPr>
              <a:t>(obvykle včetně 	metodiků)</a:t>
            </a:r>
          </a:p>
          <a:p>
            <a:pPr marL="363538" lvl="1" indent="0">
              <a:spcBef>
                <a:spcPts val="0"/>
              </a:spcBef>
              <a:buNone/>
            </a:pPr>
            <a:r>
              <a:rPr lang="cs-CZ" sz="2000" i="1" dirty="0" smtClean="0">
                <a:sym typeface="Wingdings" pitchFamily="2" charset="2"/>
              </a:rPr>
              <a:t>	- </a:t>
            </a:r>
            <a:r>
              <a:rPr lang="cs-CZ" sz="2000" i="1" dirty="0" smtClean="0">
                <a:sym typeface="Wingdings" pitchFamily="2" charset="2"/>
              </a:rPr>
              <a:t>dohromady</a:t>
            </a:r>
            <a:endParaRPr lang="cs-CZ" sz="2000" i="1" dirty="0" smtClean="0">
              <a:sym typeface="Wingdings" pitchFamily="2" charset="2"/>
            </a:endParaRPr>
          </a:p>
          <a:p>
            <a:pPr marL="363538" lvl="1" indent="0">
              <a:spcBef>
                <a:spcPts val="0"/>
              </a:spcBef>
              <a:buNone/>
            </a:pPr>
            <a:r>
              <a:rPr lang="cs-CZ" sz="2000" i="1" dirty="0" smtClean="0">
                <a:sym typeface="Wingdings" pitchFamily="2" charset="2"/>
              </a:rPr>
              <a:t>	- otázky spíše k provozním a personálním standardům</a:t>
            </a:r>
          </a:p>
          <a:p>
            <a:pPr marL="363538" lvl="1" indent="0">
              <a:spcBef>
                <a:spcPts val="600"/>
              </a:spcBef>
              <a:buFont typeface="Wingdings" pitchFamily="2" charset="2"/>
              <a:buChar char="§"/>
            </a:pPr>
            <a:r>
              <a:rPr lang="cs-CZ" sz="2000" dirty="0" smtClean="0">
                <a:sym typeface="Wingdings" pitchFamily="2" charset="2"/>
              </a:rPr>
              <a:t> 	</a:t>
            </a:r>
            <a:r>
              <a:rPr lang="cs-CZ" sz="2000" b="1" dirty="0" smtClean="0">
                <a:sym typeface="Wingdings" pitchFamily="2" charset="2"/>
              </a:rPr>
              <a:t>rozhovory s řadovými zaměstnanci </a:t>
            </a:r>
            <a:r>
              <a:rPr lang="cs-CZ" sz="2000" dirty="0" smtClean="0">
                <a:sym typeface="Wingdings" pitchFamily="2" charset="2"/>
              </a:rPr>
              <a:t>(přímo pečujícími o děti,         	s „klíčovými pracovníky“, sociálními pracovníky)</a:t>
            </a:r>
          </a:p>
          <a:p>
            <a:pPr marL="363538" lvl="1" indent="0">
              <a:spcBef>
                <a:spcPts val="0"/>
              </a:spcBef>
              <a:buNone/>
            </a:pPr>
            <a:r>
              <a:rPr lang="cs-CZ" sz="2000" i="1" dirty="0" smtClean="0">
                <a:sym typeface="Wingdings" pitchFamily="2" charset="2"/>
              </a:rPr>
              <a:t>	- obvykle zvlášť pro každou skupinou, ale lépe vždy více osob</a:t>
            </a:r>
          </a:p>
          <a:p>
            <a:pPr marL="363538" lvl="1" indent="0">
              <a:spcBef>
                <a:spcPts val="0"/>
              </a:spcBef>
              <a:buNone/>
            </a:pPr>
            <a:r>
              <a:rPr lang="cs-CZ" sz="2000" i="1" dirty="0" smtClean="0">
                <a:sym typeface="Wingdings" pitchFamily="2" charset="2"/>
              </a:rPr>
              <a:t>	- možnost i náhodného oslovení</a:t>
            </a:r>
          </a:p>
          <a:p>
            <a:pPr marL="363538" lvl="1" indent="0">
              <a:spcBef>
                <a:spcPts val="0"/>
              </a:spcBef>
              <a:buNone/>
            </a:pPr>
            <a:r>
              <a:rPr lang="cs-CZ" sz="2000" i="1" dirty="0" smtClean="0">
                <a:sym typeface="Wingdings" pitchFamily="2" charset="2"/>
              </a:rPr>
              <a:t>	- otázky k pracovním postupům při poskytování osobní péče 	  nebo doprovázení pěstounů – podle jejich kompetencí</a:t>
            </a:r>
          </a:p>
          <a:p>
            <a:pPr marL="363538" lvl="1" indent="0">
              <a:spcBef>
                <a:spcPts val="600"/>
              </a:spcBef>
              <a:buFont typeface="Wingdings" pitchFamily="2" charset="2"/>
              <a:buChar char="§"/>
            </a:pPr>
            <a:r>
              <a:rPr lang="cs-CZ" sz="2000" i="1" dirty="0" smtClean="0">
                <a:sym typeface="Wingdings" pitchFamily="2" charset="2"/>
              </a:rPr>
              <a:t> 	</a:t>
            </a:r>
            <a:r>
              <a:rPr lang="cs-CZ" sz="2000" b="1" dirty="0" smtClean="0">
                <a:sym typeface="Wingdings" pitchFamily="2" charset="2"/>
              </a:rPr>
              <a:t>prohlídka zařízení </a:t>
            </a:r>
          </a:p>
          <a:p>
            <a:pPr marL="363538" lvl="1" indent="0">
              <a:spcBef>
                <a:spcPts val="0"/>
              </a:spcBef>
              <a:buNone/>
            </a:pPr>
            <a:r>
              <a:rPr lang="cs-CZ" sz="2000" i="1" dirty="0" smtClean="0">
                <a:sym typeface="Wingdings" pitchFamily="2" charset="2"/>
              </a:rPr>
              <a:t>	</a:t>
            </a:r>
            <a:r>
              <a:rPr lang="cs-CZ" sz="2000" dirty="0" smtClean="0">
                <a:sym typeface="Wingdings" pitchFamily="2" charset="2"/>
              </a:rPr>
              <a:t>– s komentovaným doprovodem kontrolovaného</a:t>
            </a:r>
          </a:p>
          <a:p>
            <a:pPr marL="363538" lvl="1" indent="0">
              <a:spcBef>
                <a:spcPts val="600"/>
              </a:spcBef>
              <a:buFont typeface="Wingdings" pitchFamily="2" charset="2"/>
              <a:buChar char="§"/>
            </a:pPr>
            <a:r>
              <a:rPr lang="cs-CZ" sz="2000" dirty="0" smtClean="0">
                <a:sym typeface="Wingdings" pitchFamily="2" charset="2"/>
              </a:rPr>
              <a:t> 	</a:t>
            </a:r>
            <a:r>
              <a:rPr lang="cs-CZ" sz="2000" b="1" dirty="0" smtClean="0">
                <a:sym typeface="Wingdings" pitchFamily="2" charset="2"/>
              </a:rPr>
              <a:t>pozorování</a:t>
            </a:r>
            <a:r>
              <a:rPr lang="cs-CZ" sz="2000" dirty="0" smtClean="0">
                <a:sym typeface="Wingdings" pitchFamily="2" charset="2"/>
              </a:rPr>
              <a:t> společných aktivit, chodu zařízení</a:t>
            </a:r>
          </a:p>
          <a:p>
            <a:pPr marL="363538" lvl="1" indent="0">
              <a:spcBef>
                <a:spcPts val="600"/>
              </a:spcBef>
              <a:buFont typeface="Wingdings" pitchFamily="2" charset="2"/>
              <a:buChar char="§"/>
            </a:pPr>
            <a:r>
              <a:rPr lang="cs-CZ" sz="2000" dirty="0" smtClean="0">
                <a:sym typeface="Wingdings" pitchFamily="2" charset="2"/>
              </a:rPr>
              <a:t> 	</a:t>
            </a:r>
            <a:r>
              <a:rPr lang="cs-CZ" sz="2000" b="1" dirty="0" smtClean="0">
                <a:sym typeface="Wingdings" pitchFamily="2" charset="2"/>
              </a:rPr>
              <a:t>rozhovory s klienty </a:t>
            </a:r>
            <a:r>
              <a:rPr lang="cs-CZ" sz="2000" dirty="0" smtClean="0">
                <a:sym typeface="Wingdings" pitchFamily="2" charset="2"/>
              </a:rPr>
              <a:t>(viz výše) nebo dalšími osobami</a:t>
            </a:r>
          </a:p>
          <a:p>
            <a:pPr marL="363538" lvl="1" indent="-363538">
              <a:buFont typeface="Arial" pitchFamily="34" charset="0"/>
              <a:buChar char="•"/>
            </a:pPr>
            <a:endParaRPr lang="cs-CZ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cs-CZ" sz="2800" dirty="0" smtClean="0">
                <a:sym typeface="Wingdings" pitchFamily="2" charset="2"/>
              </a:rPr>
              <a:t>	</a:t>
            </a:r>
          </a:p>
          <a:p>
            <a:pPr>
              <a:buFontTx/>
              <a:buNone/>
            </a:pPr>
            <a:endParaRPr lang="cs-CZ" sz="2400" dirty="0" smtClean="0"/>
          </a:p>
          <a:p>
            <a:pPr>
              <a:buFontTx/>
              <a:buNone/>
            </a:pPr>
            <a:endParaRPr lang="cs-CZ" dirty="0" smtClean="0"/>
          </a:p>
        </p:txBody>
      </p:sp>
      <p:pic>
        <p:nvPicPr>
          <p:cNvPr id="5122" name="Picture 2" descr="C:\Users\USER\AppData\Local\Microsoft\Windows\Temporary Internet Files\Content.IE5\WFH1MONJ\MC90033495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260648"/>
            <a:ext cx="1296144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1080120"/>
          </a:xfrm>
        </p:spPr>
        <p:txBody>
          <a:bodyPr/>
          <a:lstStyle/>
          <a:p>
            <a:pPr algn="l"/>
            <a:r>
              <a:rPr lang="cs-CZ" sz="3600" b="1" dirty="0" smtClean="0"/>
              <a:t>Na co se před inspekcí </a:t>
            </a:r>
            <a:br>
              <a:rPr lang="cs-CZ" sz="3600" b="1" dirty="0" smtClean="0"/>
            </a:br>
            <a:r>
              <a:rPr lang="cs-CZ" sz="3600" b="1" dirty="0" smtClean="0"/>
              <a:t>		zaměřit?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363538" lvl="1" indent="-363538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000" dirty="0" smtClean="0">
                <a:sym typeface="Wingdings" pitchFamily="2" charset="2"/>
              </a:rPr>
              <a:t>Sledovat plán inspekcí na daný půlrok</a:t>
            </a:r>
          </a:p>
          <a:p>
            <a:pPr marL="363538" lvl="1" indent="-363538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000" dirty="0" smtClean="0">
                <a:sym typeface="Wingdings" pitchFamily="2" charset="2"/>
              </a:rPr>
              <a:t>Seznámit zaměstnance s pojmy zákona a standardů </a:t>
            </a:r>
          </a:p>
          <a:p>
            <a:pPr marL="363538" lvl="1" indent="-363538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000" dirty="0">
                <a:sym typeface="Wingdings" pitchFamily="2" charset="2"/>
              </a:rPr>
              <a:t>Znovu si přečíst znění kritérií</a:t>
            </a:r>
          </a:p>
          <a:p>
            <a:pPr marL="363538" lvl="1" indent="-363538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000" dirty="0" smtClean="0">
                <a:sym typeface="Wingdings" pitchFamily="2" charset="2"/>
              </a:rPr>
              <a:t>Kontrola spisů</a:t>
            </a:r>
          </a:p>
          <a:p>
            <a:pPr marL="363538" lvl="1" indent="-363538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000" dirty="0" smtClean="0">
                <a:sym typeface="Wingdings" pitchFamily="2" charset="2"/>
              </a:rPr>
              <a:t>Aktualizace </a:t>
            </a:r>
            <a:r>
              <a:rPr lang="cs-CZ" sz="2000" dirty="0" smtClean="0">
                <a:sym typeface="Wingdings" pitchFamily="2" charset="2"/>
              </a:rPr>
              <a:t>vnitřních předpisů</a:t>
            </a:r>
          </a:p>
          <a:p>
            <a:pPr marL="363538" lvl="1" indent="-363538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000" dirty="0" smtClean="0">
                <a:sym typeface="Wingdings" pitchFamily="2" charset="2"/>
              </a:rPr>
              <a:t>Analyzovat sám, zda kritérium splňuji</a:t>
            </a:r>
          </a:p>
          <a:p>
            <a:pPr marL="363538" lvl="1" indent="-363538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000" dirty="0" smtClean="0">
                <a:sym typeface="Wingdings" pitchFamily="2" charset="2"/>
              </a:rPr>
              <a:t>Zjistit, zda zaměstnanci znají naše předpisy</a:t>
            </a:r>
          </a:p>
          <a:p>
            <a:pPr marL="363538" lvl="1" indent="-363538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000" dirty="0" smtClean="0">
                <a:sym typeface="Wingdings" pitchFamily="2" charset="2"/>
              </a:rPr>
              <a:t>Zjistit, zda zaměstnanci podle předpisů postupují</a:t>
            </a:r>
          </a:p>
          <a:p>
            <a:pPr marL="363538" lvl="1" indent="-363538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000" dirty="0" smtClean="0">
                <a:sym typeface="Wingdings" pitchFamily="2" charset="2"/>
              </a:rPr>
              <a:t>Seznámit </a:t>
            </a:r>
            <a:r>
              <a:rPr lang="cs-CZ" sz="2000" dirty="0" smtClean="0">
                <a:sym typeface="Wingdings" pitchFamily="2" charset="2"/>
              </a:rPr>
              <a:t>se s manuálem pro PO</a:t>
            </a:r>
          </a:p>
          <a:p>
            <a:pPr marL="363538" lvl="1" indent="-363538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000" dirty="0" smtClean="0">
                <a:sym typeface="Wingdings" pitchFamily="2" charset="2"/>
              </a:rPr>
              <a:t>Pokud si něčím nejsem jistý  oslovit MPSV, jiné PO</a:t>
            </a:r>
          </a:p>
          <a:p>
            <a:pPr marL="363538" lvl="1" indent="-363538">
              <a:spcBef>
                <a:spcPts val="600"/>
              </a:spcBef>
              <a:buFont typeface="Wingdings" pitchFamily="2" charset="2"/>
              <a:buChar char="Ø"/>
            </a:pPr>
            <a:endParaRPr lang="cs-CZ" sz="2000" dirty="0" smtClean="0">
              <a:sym typeface="Wingdings" pitchFamily="2" charset="2"/>
            </a:endParaRPr>
          </a:p>
          <a:p>
            <a:pPr>
              <a:buFontTx/>
              <a:buNone/>
            </a:pPr>
            <a:endParaRPr lang="cs-CZ" sz="2400" dirty="0" smtClean="0"/>
          </a:p>
          <a:p>
            <a:pPr>
              <a:buFontTx/>
              <a:buNone/>
            </a:pPr>
            <a:endParaRPr lang="cs-CZ" dirty="0" smtClean="0"/>
          </a:p>
        </p:txBody>
      </p:sp>
      <p:pic>
        <p:nvPicPr>
          <p:cNvPr id="6146" name="Picture 2" descr="C:\Users\USER\AppData\Local\Microsoft\Windows\Temporary Internet Files\Content.IE5\26BPVBN0\MC90005501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88640"/>
            <a:ext cx="1656184" cy="1800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4704"/>
            <a:ext cx="8229600" cy="1080120"/>
          </a:xfrm>
        </p:spPr>
        <p:txBody>
          <a:bodyPr/>
          <a:lstStyle/>
          <a:p>
            <a:pPr algn="l"/>
            <a:r>
              <a:rPr lang="cs-CZ" sz="3600" b="1" dirty="0" smtClean="0"/>
              <a:t>	Na </a:t>
            </a:r>
            <a:r>
              <a:rPr lang="cs-CZ" sz="3600" b="1" dirty="0" smtClean="0"/>
              <a:t>co se připravit před </a:t>
            </a:r>
            <a:br>
              <a:rPr lang="cs-CZ" sz="3600" b="1" dirty="0" smtClean="0"/>
            </a:br>
            <a:r>
              <a:rPr lang="cs-CZ" sz="3600" b="1" dirty="0" smtClean="0"/>
              <a:t>	inspekci </a:t>
            </a:r>
            <a:r>
              <a:rPr lang="cs-CZ" sz="3600" b="1" dirty="0" smtClean="0"/>
              <a:t>v místě 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 marL="363538" lvl="1" indent="-363538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000" dirty="0" smtClean="0">
                <a:sym typeface="Wingdings" pitchFamily="2" charset="2"/>
              </a:rPr>
              <a:t>Důsledně vyplnit tabulku (soupis podkladů) k naplňování kritérií standardů </a:t>
            </a:r>
          </a:p>
          <a:p>
            <a:pPr marL="363538" lvl="1" indent="-363538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000" dirty="0" smtClean="0">
                <a:sym typeface="Wingdings" pitchFamily="2" charset="2"/>
              </a:rPr>
              <a:t>Vědět, jaké důkazy mám k naplnění kritérií</a:t>
            </a:r>
          </a:p>
          <a:p>
            <a:pPr marL="363538" lvl="1" indent="-363538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000" dirty="0" smtClean="0">
                <a:sym typeface="Wingdings" pitchFamily="2" charset="2"/>
              </a:rPr>
              <a:t>Připravit si dokumenty předem, než přijdou</a:t>
            </a:r>
          </a:p>
          <a:p>
            <a:pPr marL="363538" lvl="1" indent="-363538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000" dirty="0" smtClean="0">
                <a:sym typeface="Wingdings" pitchFamily="2" charset="2"/>
              </a:rPr>
              <a:t>Znát, co mám v metodikách (třeba i prozkoušet zaměstnance)</a:t>
            </a:r>
          </a:p>
          <a:p>
            <a:pPr marL="363538" lvl="1" indent="-363538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000" dirty="0" smtClean="0">
                <a:sym typeface="Wingdings" pitchFamily="2" charset="2"/>
              </a:rPr>
              <a:t>Připravit se psychicky!! - inspekce je náročná pro obě strany </a:t>
            </a:r>
            <a:endParaRPr lang="cs-CZ" sz="2000" dirty="0" smtClean="0">
              <a:sym typeface="Wingdings" pitchFamily="2" charset="2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cs-CZ" sz="2000" dirty="0" smtClean="0">
                <a:sym typeface="Wingdings" pitchFamily="2" charset="2"/>
              </a:rPr>
              <a:t>     (</a:t>
            </a:r>
            <a:r>
              <a:rPr lang="cs-CZ" sz="2000" dirty="0" smtClean="0">
                <a:sym typeface="Wingdings" pitchFamily="2" charset="2"/>
              </a:rPr>
              <a:t>na čas, koncentraci, psychiku)</a:t>
            </a:r>
          </a:p>
          <a:p>
            <a:pPr marL="363538" lvl="1" indent="-363538">
              <a:spcBef>
                <a:spcPts val="600"/>
              </a:spcBef>
              <a:buFont typeface="Wingdings" pitchFamily="2" charset="2"/>
              <a:buChar char="Ø"/>
            </a:pPr>
            <a:r>
              <a:rPr lang="cs-CZ" sz="2000" dirty="0" smtClean="0">
                <a:sym typeface="Wingdings" pitchFamily="2" charset="2"/>
              </a:rPr>
              <a:t>Sledovat aktuální stanoviska MPSV</a:t>
            </a:r>
          </a:p>
          <a:p>
            <a:pPr>
              <a:buNone/>
            </a:pPr>
            <a:r>
              <a:rPr lang="cs-CZ" sz="2000" dirty="0" smtClean="0">
                <a:sym typeface="Wingdings" pitchFamily="2" charset="2"/>
              </a:rPr>
              <a:t>	</a:t>
            </a:r>
          </a:p>
          <a:p>
            <a:pPr>
              <a:buFontTx/>
              <a:buNone/>
            </a:pPr>
            <a:endParaRPr lang="cs-CZ" sz="2400" dirty="0" smtClean="0"/>
          </a:p>
          <a:p>
            <a:pPr>
              <a:buFontTx/>
              <a:buNone/>
            </a:pPr>
            <a:endParaRPr lang="cs-CZ" dirty="0" smtClean="0"/>
          </a:p>
        </p:txBody>
      </p:sp>
      <p:pic>
        <p:nvPicPr>
          <p:cNvPr id="6146" name="Picture 2" descr="C:\Users\USER\AppData\Local\Microsoft\Windows\Temporary Internet Files\Content.IE5\26BPVBN0\MC90005501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1656184" cy="1800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936104"/>
          </a:xfrm>
        </p:spPr>
        <p:txBody>
          <a:bodyPr/>
          <a:lstStyle/>
          <a:p>
            <a:pPr algn="l"/>
            <a:r>
              <a:rPr lang="cs-CZ" sz="3600" b="1" dirty="0" smtClean="0"/>
              <a:t>Co dělat při inspekci v místě ?</a:t>
            </a:r>
            <a:endParaRPr lang="cs-CZ" sz="36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8229600" cy="5145435"/>
          </a:xfrm>
        </p:spPr>
        <p:txBody>
          <a:bodyPr/>
          <a:lstStyle/>
          <a:p>
            <a:pPr marL="363538" lvl="1" indent="-363538">
              <a:buFont typeface="Wingdings" pitchFamily="2" charset="2"/>
              <a:buChar char="Ø"/>
            </a:pPr>
            <a:r>
              <a:rPr lang="cs-CZ" sz="2000" dirty="0" smtClean="0">
                <a:sym typeface="Wingdings" pitchFamily="2" charset="2"/>
              </a:rPr>
              <a:t>Nebát se argumentovat, proč to máme takto a děláme to takto      (ale v rámci zákona)</a:t>
            </a:r>
          </a:p>
          <a:p>
            <a:pPr marL="363538" lvl="1" indent="-363538">
              <a:buFont typeface="Wingdings" pitchFamily="2" charset="2"/>
              <a:buChar char="Ø"/>
            </a:pPr>
            <a:r>
              <a:rPr lang="cs-CZ" sz="2000" dirty="0" smtClean="0">
                <a:sym typeface="Wingdings" pitchFamily="2" charset="2"/>
              </a:rPr>
              <a:t>Spolupracovat, tj. přinést to, co požadují (pokud to není v rozporu </a:t>
            </a:r>
          </a:p>
          <a:p>
            <a:pPr marL="363538" lvl="1" indent="-363538">
              <a:buNone/>
            </a:pPr>
            <a:r>
              <a:rPr lang="cs-CZ" sz="2000" dirty="0" smtClean="0">
                <a:sym typeface="Wingdings" pitchFamily="2" charset="2"/>
              </a:rPr>
              <a:t>	s předmětem inspekce)</a:t>
            </a:r>
          </a:p>
          <a:p>
            <a:pPr marL="363538" lvl="1" indent="-363538">
              <a:buFont typeface="Wingdings" pitchFamily="2" charset="2"/>
              <a:buChar char="Ø"/>
            </a:pPr>
            <a:r>
              <a:rPr lang="cs-CZ" sz="2000" dirty="0" smtClean="0">
                <a:sym typeface="Wingdings" pitchFamily="2" charset="2"/>
              </a:rPr>
              <a:t>Neděsit se, když se inspektoři často zavírají sami</a:t>
            </a:r>
          </a:p>
          <a:p>
            <a:pPr marL="714375" lvl="1" indent="-714375">
              <a:spcBef>
                <a:spcPts val="0"/>
              </a:spcBef>
              <a:buNone/>
            </a:pPr>
            <a:r>
              <a:rPr lang="cs-CZ" sz="2000" dirty="0" smtClean="0">
                <a:sym typeface="Wingdings" pitchFamily="2" charset="2"/>
              </a:rPr>
              <a:t>	 potřebují se domluvit např. na dalším průběhu, příp. „kalibrují“  	  názory  jde o týmovou práci  nic to neznamená</a:t>
            </a:r>
          </a:p>
          <a:p>
            <a:pPr marL="714375" lvl="1" indent="-714375">
              <a:spcBef>
                <a:spcPts val="0"/>
              </a:spcBef>
              <a:buNone/>
            </a:pPr>
            <a:r>
              <a:rPr lang="cs-CZ" sz="2000" dirty="0" smtClean="0">
                <a:sym typeface="Wingdings" pitchFamily="2" charset="2"/>
              </a:rPr>
              <a:t>	 potřebují také čas na prohlížení dokumentace</a:t>
            </a:r>
          </a:p>
          <a:p>
            <a:pPr marL="363538" lvl="1" indent="-363538">
              <a:spcBef>
                <a:spcPts val="1200"/>
              </a:spcBef>
              <a:buFont typeface="Wingdings" pitchFamily="2" charset="2"/>
              <a:buChar char="Ø"/>
            </a:pPr>
            <a:r>
              <a:rPr lang="cs-CZ" sz="2000" dirty="0" smtClean="0">
                <a:sym typeface="Wingdings" pitchFamily="2" charset="2"/>
              </a:rPr>
              <a:t>Nebát se sdělit, že si potřebuji odskočit, že potřebuji pauzu, že nerozumím </a:t>
            </a:r>
            <a:r>
              <a:rPr lang="cs-CZ" sz="2000" dirty="0" smtClean="0">
                <a:sym typeface="Wingdings" pitchFamily="2" charset="2"/>
              </a:rPr>
              <a:t>dotazu, </a:t>
            </a:r>
            <a:r>
              <a:rPr lang="cs-CZ" sz="2000" dirty="0" smtClean="0">
                <a:sym typeface="Wingdings" pitchFamily="2" charset="2"/>
              </a:rPr>
              <a:t>požádat o zopakování</a:t>
            </a:r>
          </a:p>
          <a:p>
            <a:pPr marL="363538" lvl="1" indent="-363538">
              <a:spcBef>
                <a:spcPts val="1200"/>
              </a:spcBef>
              <a:buFont typeface="Wingdings" pitchFamily="2" charset="2"/>
              <a:buChar char="Ø"/>
            </a:pPr>
            <a:r>
              <a:rPr lang="cs-CZ" sz="2000" dirty="0" smtClean="0">
                <a:sym typeface="Wingdings" pitchFamily="2" charset="2"/>
              </a:rPr>
              <a:t>Neobávat se, že nic nemáme a všechno vypadá špatně  není to tak, je na to zaměřená pozornost (kontrolovaný vůbec neslyší nebo nebere vážně pochvaly, ocenění, zaměřuje se jen na výtky a pak upadá zbytečně do rozladu  počkat na protokol, často se probírá víc věcí, než tam pak je uvedeno)</a:t>
            </a:r>
          </a:p>
          <a:p>
            <a:pPr marL="363538" lvl="1" indent="-363538">
              <a:spcBef>
                <a:spcPts val="1200"/>
              </a:spcBef>
              <a:buFont typeface="Wingdings" pitchFamily="2" charset="2"/>
              <a:buChar char="Ø"/>
            </a:pPr>
            <a:endParaRPr lang="cs-CZ" sz="2400" dirty="0" smtClean="0">
              <a:sym typeface="Wingdings" pitchFamily="2" charset="2"/>
            </a:endParaRPr>
          </a:p>
          <a:p>
            <a:pPr marL="0" lvl="1" indent="0">
              <a:buNone/>
            </a:pPr>
            <a:endParaRPr lang="cs-CZ" sz="2400" dirty="0" smtClean="0">
              <a:sym typeface="Wingdings" pitchFamily="2" charset="2"/>
            </a:endParaRPr>
          </a:p>
          <a:p>
            <a:pPr marL="363538" lvl="1" indent="-363538">
              <a:buFont typeface="Wingdings" pitchFamily="2" charset="2"/>
              <a:buChar char="Ø"/>
            </a:pPr>
            <a:endParaRPr lang="cs-CZ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cs-CZ" sz="2800" dirty="0" smtClean="0">
                <a:sym typeface="Wingdings" pitchFamily="2" charset="2"/>
              </a:rPr>
              <a:t>	</a:t>
            </a:r>
          </a:p>
          <a:p>
            <a:pPr>
              <a:buFontTx/>
              <a:buNone/>
            </a:pPr>
            <a:endParaRPr lang="cs-CZ" sz="2400" dirty="0" smtClean="0"/>
          </a:p>
          <a:p>
            <a:pPr>
              <a:buFontTx/>
              <a:buNone/>
            </a:pPr>
            <a:endParaRPr lang="cs-CZ" dirty="0" smtClean="0"/>
          </a:p>
        </p:txBody>
      </p:sp>
      <p:pic>
        <p:nvPicPr>
          <p:cNvPr id="4" name="Picture 2" descr="C:\Users\USER\AppData\Local\Microsoft\Windows\Temporary Internet Files\Content.IE5\26BPVBN0\MC90005501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0"/>
            <a:ext cx="1512168" cy="13681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672"/>
            <a:ext cx="8229600" cy="1080120"/>
          </a:xfrm>
        </p:spPr>
        <p:txBody>
          <a:bodyPr/>
          <a:lstStyle/>
          <a:p>
            <a:r>
              <a:rPr lang="cs-CZ" sz="3600" b="1" dirty="0" smtClean="0"/>
              <a:t>Co při inspekci především?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229600" cy="4497363"/>
          </a:xfrm>
        </p:spPr>
        <p:txBody>
          <a:bodyPr/>
          <a:lstStyle/>
          <a:p>
            <a:pPr marL="363538" lvl="1" indent="-363538" algn="ctr">
              <a:spcBef>
                <a:spcPts val="1200"/>
              </a:spcBef>
              <a:buNone/>
            </a:pPr>
            <a:endParaRPr lang="cs-CZ" sz="2400" dirty="0" smtClean="0">
              <a:sym typeface="Wingdings" pitchFamily="2" charset="2"/>
            </a:endParaRPr>
          </a:p>
          <a:p>
            <a:pPr marL="363538" lvl="1" indent="-363538" algn="ctr">
              <a:spcBef>
                <a:spcPts val="1200"/>
              </a:spcBef>
              <a:buNone/>
            </a:pPr>
            <a:r>
              <a:rPr lang="cs-CZ" dirty="0" smtClean="0">
                <a:sym typeface="Wingdings" pitchFamily="2" charset="2"/>
              </a:rPr>
              <a:t>Snažit </a:t>
            </a:r>
            <a:r>
              <a:rPr lang="cs-CZ" dirty="0" smtClean="0">
                <a:sym typeface="Wingdings" pitchFamily="2" charset="2"/>
              </a:rPr>
              <a:t>se zachovat klid !!!</a:t>
            </a:r>
          </a:p>
          <a:p>
            <a:pPr marL="363538" lvl="1" indent="-363538">
              <a:buFont typeface="Wingdings" pitchFamily="2" charset="2"/>
              <a:buChar char="Ø"/>
            </a:pPr>
            <a:endParaRPr lang="cs-CZ" sz="2400" dirty="0" smtClean="0">
              <a:sym typeface="Wingdings" pitchFamily="2" charset="2"/>
            </a:endParaRPr>
          </a:p>
          <a:p>
            <a:pPr marL="363538" lvl="1" indent="-363538">
              <a:buNone/>
            </a:pPr>
            <a:endParaRPr lang="cs-CZ" sz="2400" dirty="0" smtClean="0">
              <a:sym typeface="Wingdings" pitchFamily="2" charset="2"/>
            </a:endParaRPr>
          </a:p>
          <a:p>
            <a:pPr marL="363538" lvl="1" indent="-363538">
              <a:buNone/>
            </a:pPr>
            <a:r>
              <a:rPr lang="cs-CZ" sz="2400" dirty="0" smtClean="0">
                <a:sym typeface="Wingdings" pitchFamily="2" charset="2"/>
              </a:rPr>
              <a:t>	</a:t>
            </a:r>
            <a:r>
              <a:rPr lang="cs-CZ" dirty="0" smtClean="0">
                <a:sym typeface="Wingdings" pitchFamily="2" charset="2"/>
              </a:rPr>
              <a:t>Neublížit </a:t>
            </a:r>
            <a:r>
              <a:rPr lang="cs-CZ" dirty="0" smtClean="0">
                <a:sym typeface="Wingdings" pitchFamily="2" charset="2"/>
              </a:rPr>
              <a:t>si kvůli myšlenkám</a:t>
            </a:r>
          </a:p>
          <a:p>
            <a:pPr marL="363538" lvl="1" indent="-363538">
              <a:buNone/>
            </a:pPr>
            <a:r>
              <a:rPr lang="cs-CZ" dirty="0" smtClean="0">
                <a:sym typeface="Wingdings" pitchFamily="2" charset="2"/>
              </a:rPr>
              <a:t>	na inspekci !!!</a:t>
            </a:r>
          </a:p>
          <a:p>
            <a:pPr>
              <a:buNone/>
            </a:pPr>
            <a:r>
              <a:rPr lang="cs-CZ" sz="2400" dirty="0" smtClean="0">
                <a:sym typeface="Wingdings" pitchFamily="2" charset="2"/>
              </a:rPr>
              <a:t>	</a:t>
            </a:r>
          </a:p>
          <a:p>
            <a:pPr>
              <a:buFontTx/>
              <a:buNone/>
            </a:pPr>
            <a:endParaRPr lang="cs-CZ" sz="2400" dirty="0" smtClean="0"/>
          </a:p>
          <a:p>
            <a:pPr>
              <a:buFontTx/>
              <a:buNone/>
            </a:pPr>
            <a:endParaRPr lang="cs-CZ" dirty="0" smtClean="0"/>
          </a:p>
        </p:txBody>
      </p:sp>
      <p:pic>
        <p:nvPicPr>
          <p:cNvPr id="3074" name="Picture 2" descr="C:\Program Files (x86)\Microsoft Office\MEDIA\CAGCAT10\j030091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772816"/>
            <a:ext cx="1512168" cy="1440160"/>
          </a:xfrm>
          <a:prstGeom prst="rect">
            <a:avLst/>
          </a:prstGeom>
          <a:noFill/>
        </p:spPr>
      </p:pic>
      <p:pic>
        <p:nvPicPr>
          <p:cNvPr id="2" name="Picture 2" descr="C:\Program Files (x86)\Microsoft Office\MEDIA\CAGCAT10\j0211949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3429000"/>
            <a:ext cx="1900123" cy="11658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algn="l"/>
            <a:r>
              <a:rPr lang="cs-CZ" sz="3600" b="1" dirty="0" smtClean="0"/>
              <a:t>…. průběh inspekce v místě</a:t>
            </a:r>
            <a:endParaRPr lang="cs-CZ" sz="3600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400600"/>
          </a:xfrm>
        </p:spPr>
        <p:txBody>
          <a:bodyPr/>
          <a:lstStyle/>
          <a:p>
            <a:pPr marL="363538" lvl="1" indent="-363538">
              <a:buFont typeface="Wingdings" pitchFamily="2" charset="2"/>
              <a:buChar char="ü"/>
            </a:pPr>
            <a:r>
              <a:rPr lang="cs-CZ" dirty="0" smtClean="0">
                <a:sym typeface="Wingdings" pitchFamily="2" charset="2"/>
              </a:rPr>
              <a:t>Závěrečné rozloučení s informováním o:</a:t>
            </a:r>
          </a:p>
          <a:p>
            <a:pPr marL="363538" lvl="1" indent="-276225">
              <a:spcBef>
                <a:spcPts val="1200"/>
              </a:spcBef>
              <a:buFont typeface="Wingdings" pitchFamily="2" charset="2"/>
              <a:buChar char="Ø"/>
            </a:pPr>
            <a:r>
              <a:rPr lang="cs-CZ" sz="2400" dirty="0" smtClean="0">
                <a:sym typeface="Wingdings" pitchFamily="2" charset="2"/>
              </a:rPr>
              <a:t> </a:t>
            </a:r>
            <a:r>
              <a:rPr lang="cs-CZ" sz="2400" dirty="0" smtClean="0">
                <a:sym typeface="Wingdings" pitchFamily="2" charset="2"/>
              </a:rPr>
              <a:t>Kdy bude </a:t>
            </a:r>
            <a:r>
              <a:rPr lang="cs-CZ" sz="2400" b="1" dirty="0" smtClean="0">
                <a:sym typeface="Wingdings" pitchFamily="2" charset="2"/>
              </a:rPr>
              <a:t>protokol </a:t>
            </a:r>
          </a:p>
          <a:p>
            <a:pPr marL="879475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dirty="0" smtClean="0">
                <a:sym typeface="Wingdings" pitchFamily="2" charset="2"/>
              </a:rPr>
              <a:t>lhůta</a:t>
            </a:r>
            <a:r>
              <a:rPr lang="cs-CZ" sz="2400" dirty="0" smtClean="0">
                <a:sym typeface="Wingdings" pitchFamily="2" charset="2"/>
              </a:rPr>
              <a:t> </a:t>
            </a:r>
            <a:r>
              <a:rPr lang="cs-CZ" sz="2000" dirty="0" smtClean="0">
                <a:sym typeface="Wingdings" pitchFamily="2" charset="2"/>
              </a:rPr>
              <a:t>30, 60 dní – poštou, originální podpisy, příp. </a:t>
            </a:r>
            <a:endParaRPr lang="cs-CZ" sz="2000" dirty="0" smtClean="0">
              <a:sym typeface="Wingdings" pitchFamily="2" charset="2"/>
            </a:endParaRPr>
          </a:p>
          <a:p>
            <a:pPr marL="342900" lvl="1" indent="-342900">
              <a:spcBef>
                <a:spcPts val="0"/>
              </a:spcBef>
              <a:buNone/>
            </a:pPr>
            <a:r>
              <a:rPr lang="cs-CZ" sz="2000" dirty="0">
                <a:sym typeface="Wingdings" pitchFamily="2" charset="2"/>
              </a:rPr>
              <a:t>	</a:t>
            </a:r>
            <a:r>
              <a:rPr lang="cs-CZ" sz="2000" dirty="0" smtClean="0">
                <a:sym typeface="Wingdings" pitchFamily="2" charset="2"/>
              </a:rPr>
              <a:t>	</a:t>
            </a:r>
            <a:r>
              <a:rPr lang="cs-CZ" sz="2000" dirty="0" smtClean="0">
                <a:sym typeface="Wingdings" pitchFamily="2" charset="2"/>
              </a:rPr>
              <a:t>elektronicky zaručené </a:t>
            </a:r>
            <a:r>
              <a:rPr lang="cs-CZ" sz="2000" dirty="0" smtClean="0">
                <a:sym typeface="Wingdings" pitchFamily="2" charset="2"/>
              </a:rPr>
              <a:t>podpisy všech kontrolujících </a:t>
            </a:r>
            <a:r>
              <a:rPr lang="cs-CZ" sz="2000" i="1" dirty="0" smtClean="0">
                <a:sym typeface="Wingdings" pitchFamily="2" charset="2"/>
              </a:rPr>
              <a:t>(§ 12 KŘ)</a:t>
            </a:r>
          </a:p>
          <a:p>
            <a:pPr marL="449263" lvl="1" indent="-361950">
              <a:spcBef>
                <a:spcPts val="1200"/>
              </a:spcBef>
              <a:buFont typeface="Wingdings" pitchFamily="2" charset="2"/>
              <a:buChar char="Ø"/>
            </a:pPr>
            <a:r>
              <a:rPr lang="cs-CZ" sz="2400" dirty="0" smtClean="0">
                <a:sym typeface="Wingdings" pitchFamily="2" charset="2"/>
              </a:rPr>
              <a:t>Poučení </a:t>
            </a:r>
            <a:r>
              <a:rPr lang="cs-CZ" sz="2400" b="1" dirty="0" smtClean="0">
                <a:sym typeface="Wingdings" pitchFamily="2" charset="2"/>
              </a:rPr>
              <a:t>o možnosti podat námitky, </a:t>
            </a:r>
            <a:r>
              <a:rPr lang="cs-CZ" sz="2400" dirty="0" smtClean="0">
                <a:sym typeface="Wingdings" pitchFamily="2" charset="2"/>
              </a:rPr>
              <a:t>kam je poslat  </a:t>
            </a:r>
            <a:r>
              <a:rPr lang="cs-CZ" sz="2400" dirty="0" smtClean="0">
                <a:sym typeface="Wingdings" pitchFamily="2" charset="2"/>
              </a:rPr>
              <a:t>     a </a:t>
            </a:r>
            <a:r>
              <a:rPr lang="cs-CZ" sz="2400" dirty="0" smtClean="0">
                <a:sym typeface="Wingdings" pitchFamily="2" charset="2"/>
              </a:rPr>
              <a:t>jak budou vyřizovány </a:t>
            </a:r>
            <a:r>
              <a:rPr lang="cs-CZ" sz="2000" i="1" dirty="0" smtClean="0">
                <a:sym typeface="Wingdings" pitchFamily="2" charset="2"/>
              </a:rPr>
              <a:t>(§ 13, 14 KŘ)</a:t>
            </a:r>
          </a:p>
          <a:p>
            <a:pPr marL="900113" lvl="1" indent="-36353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dirty="0" smtClean="0">
                <a:sym typeface="Wingdings" pitchFamily="2" charset="2"/>
              </a:rPr>
              <a:t>obvykle </a:t>
            </a:r>
            <a:r>
              <a:rPr lang="cs-CZ" sz="2000" dirty="0" smtClean="0">
                <a:sym typeface="Wingdings" pitchFamily="2" charset="2"/>
              </a:rPr>
              <a:t>lhůta 15 dnů </a:t>
            </a:r>
            <a:r>
              <a:rPr lang="cs-CZ" sz="1600" i="1" dirty="0" smtClean="0">
                <a:sym typeface="Wingdings" pitchFamily="2" charset="2"/>
              </a:rPr>
              <a:t>(jde o kalendářní dny, </a:t>
            </a:r>
            <a:r>
              <a:rPr lang="cs-CZ" sz="1600" i="1" dirty="0">
                <a:sym typeface="Wingdings" pitchFamily="2" charset="2"/>
              </a:rPr>
              <a:t>počítá se podle § 40 </a:t>
            </a:r>
            <a:r>
              <a:rPr lang="cs-CZ" sz="1600" i="1" dirty="0" smtClean="0">
                <a:sym typeface="Wingdings" pitchFamily="2" charset="2"/>
              </a:rPr>
              <a:t>SŘ;</a:t>
            </a:r>
          </a:p>
          <a:p>
            <a:pPr marL="536575" lvl="1" indent="0">
              <a:spcBef>
                <a:spcPts val="0"/>
              </a:spcBef>
              <a:buNone/>
            </a:pPr>
            <a:r>
              <a:rPr lang="cs-CZ" sz="1600" i="1" dirty="0">
                <a:sym typeface="Wingdings" pitchFamily="2" charset="2"/>
              </a:rPr>
              <a:t>	</a:t>
            </a:r>
            <a:r>
              <a:rPr lang="cs-CZ" sz="1600" i="1" dirty="0" smtClean="0">
                <a:sym typeface="Wingdings" pitchFamily="2" charset="2"/>
              </a:rPr>
              <a:t>lhůta </a:t>
            </a:r>
            <a:r>
              <a:rPr lang="cs-CZ" sz="1600" i="1" dirty="0" smtClean="0">
                <a:sym typeface="Wingdings" pitchFamily="2" charset="2"/>
              </a:rPr>
              <a:t>začíná od dalšího dne po </a:t>
            </a:r>
            <a:r>
              <a:rPr lang="cs-CZ" sz="1600" i="1" dirty="0" smtClean="0">
                <a:sym typeface="Wingdings" pitchFamily="2" charset="2"/>
              </a:rPr>
              <a:t>doručení; so </a:t>
            </a:r>
            <a:r>
              <a:rPr lang="cs-CZ" sz="1600" i="1" dirty="0" smtClean="0">
                <a:sym typeface="Wingdings" pitchFamily="2" charset="2"/>
              </a:rPr>
              <a:t>+ ne  poslední den je po)</a:t>
            </a:r>
          </a:p>
          <a:p>
            <a:pPr marL="900113" lvl="1" indent="-36353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dirty="0" smtClean="0">
                <a:sym typeface="Wingdings" pitchFamily="2" charset="2"/>
              </a:rPr>
              <a:t>námitky musí být </a:t>
            </a:r>
            <a:r>
              <a:rPr lang="cs-CZ" sz="2000" dirty="0" smtClean="0">
                <a:sym typeface="Wingdings" pitchFamily="2" charset="2"/>
              </a:rPr>
              <a:t>písemné, </a:t>
            </a:r>
            <a:r>
              <a:rPr lang="cs-CZ" sz="2000" dirty="0" smtClean="0">
                <a:sym typeface="Wingdings" pitchFamily="2" charset="2"/>
              </a:rPr>
              <a:t>odůvodněné, označené proti čemu </a:t>
            </a:r>
            <a:r>
              <a:rPr lang="cs-CZ" sz="2000" dirty="0" smtClean="0">
                <a:sym typeface="Wingdings" pitchFamily="2" charset="2"/>
              </a:rPr>
              <a:t>	směřují konkrétně; příp</a:t>
            </a:r>
            <a:r>
              <a:rPr lang="cs-CZ" sz="2000" dirty="0" smtClean="0">
                <a:sym typeface="Wingdings" pitchFamily="2" charset="2"/>
              </a:rPr>
              <a:t>. doložit </a:t>
            </a:r>
            <a:r>
              <a:rPr lang="cs-CZ" sz="2000" dirty="0" smtClean="0">
                <a:sym typeface="Wingdings" pitchFamily="2" charset="2"/>
              </a:rPr>
              <a:t>dokumenty</a:t>
            </a:r>
          </a:p>
          <a:p>
            <a:pPr marL="900113" lvl="1" indent="-36353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dirty="0" smtClean="0">
                <a:sym typeface="Wingdings" pitchFamily="2" charset="2"/>
              </a:rPr>
              <a:t>do </a:t>
            </a:r>
            <a:r>
              <a:rPr lang="cs-CZ" sz="2000" dirty="0" smtClean="0">
                <a:sym typeface="Wingdings" pitchFamily="2" charset="2"/>
              </a:rPr>
              <a:t>7 dnů vyřizuje </a:t>
            </a:r>
            <a:r>
              <a:rPr lang="cs-CZ" sz="2000" dirty="0" smtClean="0">
                <a:sym typeface="Wingdings" pitchFamily="2" charset="2"/>
              </a:rPr>
              <a:t>tým </a:t>
            </a:r>
            <a:r>
              <a:rPr lang="cs-CZ" sz="1600" i="1" dirty="0" smtClean="0">
                <a:sym typeface="Wingdings" pitchFamily="2" charset="2"/>
              </a:rPr>
              <a:t>(pokud jim plně vyhoví)</a:t>
            </a:r>
            <a:r>
              <a:rPr lang="cs-CZ" sz="2000" dirty="0" smtClean="0">
                <a:sym typeface="Wingdings" pitchFamily="2" charset="2"/>
              </a:rPr>
              <a:t>, jinak </a:t>
            </a:r>
            <a:r>
              <a:rPr lang="cs-CZ" sz="2000" dirty="0" smtClean="0">
                <a:sym typeface="Wingdings" pitchFamily="2" charset="2"/>
              </a:rPr>
              <a:t>se </a:t>
            </a:r>
            <a:r>
              <a:rPr lang="cs-CZ" sz="2000" dirty="0" smtClean="0">
                <a:sym typeface="Wingdings" pitchFamily="2" charset="2"/>
              </a:rPr>
              <a:t>předávají</a:t>
            </a:r>
          </a:p>
          <a:p>
            <a:pPr marL="900113" lvl="1" indent="-36353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dirty="0" smtClean="0">
                <a:sym typeface="Wingdings" pitchFamily="2" charset="2"/>
              </a:rPr>
              <a:t>řediteli úřadu k vyřízení </a:t>
            </a:r>
            <a:r>
              <a:rPr lang="cs-CZ" sz="2000" dirty="0" smtClean="0">
                <a:sym typeface="Wingdings" pitchFamily="2" charset="2"/>
              </a:rPr>
              <a:t>– 30, 60 dnů; závěr – vyhoví se plně, částečně, zamítne se</a:t>
            </a:r>
          </a:p>
          <a:p>
            <a:pPr marL="900113" lvl="1" indent="-36353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dirty="0" smtClean="0">
                <a:sym typeface="Wingdings" pitchFamily="2" charset="2"/>
              </a:rPr>
              <a:t>podává pouze oprávněná osoba</a:t>
            </a:r>
          </a:p>
          <a:p>
            <a:pPr marL="900113" lvl="1" indent="-363538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dirty="0" smtClean="0">
                <a:sym typeface="Wingdings" pitchFamily="2" charset="2"/>
              </a:rPr>
              <a:t>adresa </a:t>
            </a:r>
            <a:r>
              <a:rPr lang="cs-CZ" sz="2000" dirty="0" smtClean="0">
                <a:sym typeface="Wingdings" pitchFamily="2" charset="2"/>
              </a:rPr>
              <a:t>v protokolu (jméno až za názvem úřadu)</a:t>
            </a:r>
          </a:p>
          <a:p>
            <a:pPr marL="363538" lvl="1" indent="0">
              <a:spcBef>
                <a:spcPts val="1200"/>
              </a:spcBef>
              <a:buNone/>
            </a:pPr>
            <a:endParaRPr lang="cs-CZ" sz="2000" dirty="0" smtClean="0">
              <a:sym typeface="Wingdings" pitchFamily="2" charset="2"/>
            </a:endParaRPr>
          </a:p>
          <a:p>
            <a:pPr marL="363538" lvl="1" indent="0">
              <a:spcBef>
                <a:spcPts val="1200"/>
              </a:spcBef>
              <a:buNone/>
            </a:pPr>
            <a:endParaRPr lang="cs-CZ" sz="2000" dirty="0" smtClean="0">
              <a:sym typeface="Wingdings" pitchFamily="2" charset="2"/>
            </a:endParaRPr>
          </a:p>
          <a:p>
            <a:pPr marL="363538" lvl="1" indent="0">
              <a:spcBef>
                <a:spcPts val="1200"/>
              </a:spcBef>
              <a:buNone/>
            </a:pPr>
            <a:r>
              <a:rPr lang="cs-CZ" sz="2400" dirty="0" smtClean="0">
                <a:sym typeface="Wingdings" pitchFamily="2" charset="2"/>
              </a:rPr>
              <a:t>	</a:t>
            </a:r>
            <a:endParaRPr lang="cs-CZ" sz="2000" dirty="0" smtClean="0">
              <a:sym typeface="Wingdings" pitchFamily="2" charset="2"/>
            </a:endParaRPr>
          </a:p>
          <a:p>
            <a:pPr marL="363538" lvl="1" indent="-363538">
              <a:spcBef>
                <a:spcPts val="0"/>
              </a:spcBef>
              <a:buNone/>
            </a:pPr>
            <a:endParaRPr lang="cs-CZ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cs-CZ" sz="2800" dirty="0" smtClean="0">
                <a:sym typeface="Wingdings" pitchFamily="2" charset="2"/>
              </a:rPr>
              <a:t>	</a:t>
            </a:r>
          </a:p>
          <a:p>
            <a:pPr>
              <a:buFontTx/>
              <a:buNone/>
            </a:pPr>
            <a:endParaRPr lang="cs-CZ" sz="2400" dirty="0" smtClean="0"/>
          </a:p>
          <a:p>
            <a:pPr>
              <a:buFontTx/>
              <a:buNone/>
            </a:pPr>
            <a:endParaRPr lang="cs-CZ" dirty="0" smtClean="0"/>
          </a:p>
        </p:txBody>
      </p:sp>
      <p:pic>
        <p:nvPicPr>
          <p:cNvPr id="5" name="Picture 6" descr="C:\Users\USER\AppData\Local\Microsoft\Windows\Temporary Internet Files\Content.IE5\26BPVBN0\MC90028645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956026"/>
            <a:ext cx="1152128" cy="1152128"/>
          </a:xfrm>
          <a:prstGeom prst="rect">
            <a:avLst/>
          </a:prstGeom>
          <a:noFill/>
        </p:spPr>
      </p:pic>
      <p:pic>
        <p:nvPicPr>
          <p:cNvPr id="6" name="Picture 3" descr="C:\Program Files (x86)\Microsoft Office\MEDIA\CAGCAT10\j029323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1316066"/>
            <a:ext cx="504056" cy="4320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l"/>
            <a:r>
              <a:rPr lang="cs-CZ" sz="3600" b="1" dirty="0" smtClean="0"/>
              <a:t>… průběh inspekce v místě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268760"/>
            <a:ext cx="8784976" cy="4857403"/>
          </a:xfrm>
        </p:spPr>
        <p:txBody>
          <a:bodyPr/>
          <a:lstStyle/>
          <a:p>
            <a:pPr marL="363538" lvl="1" indent="0">
              <a:spcBef>
                <a:spcPts val="1200"/>
              </a:spcBef>
              <a:buNone/>
            </a:pPr>
            <a:r>
              <a:rPr lang="cs-CZ" dirty="0" smtClean="0">
                <a:sym typeface="Wingdings" pitchFamily="2" charset="2"/>
              </a:rPr>
              <a:t>….závěrečné informování o:</a:t>
            </a:r>
          </a:p>
          <a:p>
            <a:pPr marL="363538" lvl="1" indent="0">
              <a:spcBef>
                <a:spcPts val="1200"/>
              </a:spcBef>
              <a:buFont typeface="Wingdings" pitchFamily="2" charset="2"/>
              <a:buChar char="Ø"/>
            </a:pPr>
            <a:r>
              <a:rPr lang="cs-CZ" sz="2400" dirty="0" smtClean="0">
                <a:sym typeface="Wingdings" pitchFamily="2" charset="2"/>
              </a:rPr>
              <a:t>  	(možnosti uložení </a:t>
            </a:r>
            <a:r>
              <a:rPr lang="cs-CZ" sz="2400" b="1" dirty="0" smtClean="0">
                <a:sym typeface="Wingdings" pitchFamily="2" charset="2"/>
              </a:rPr>
              <a:t>opatření ke zjištěným nedostatkům</a:t>
            </a:r>
            <a:r>
              <a:rPr lang="cs-CZ" sz="2400" dirty="0" smtClean="0">
                <a:sym typeface="Wingdings" pitchFamily="2" charset="2"/>
              </a:rPr>
              <a:t> 	</a:t>
            </a:r>
            <a:r>
              <a:rPr lang="cs-CZ" sz="2400" dirty="0" smtClean="0">
                <a:sym typeface="Wingdings" pitchFamily="2" charset="2"/>
              </a:rPr>
              <a:t> a </a:t>
            </a:r>
            <a:r>
              <a:rPr lang="cs-CZ" sz="2400" dirty="0" smtClean="0">
                <a:sym typeface="Wingdings" pitchFamily="2" charset="2"/>
              </a:rPr>
              <a:t>lhůtách pro jejich splnění)</a:t>
            </a:r>
          </a:p>
          <a:p>
            <a:pPr marL="363538" lvl="1" indent="0">
              <a:spcBef>
                <a:spcPts val="0"/>
              </a:spcBef>
              <a:buNone/>
            </a:pPr>
            <a:r>
              <a:rPr lang="cs-CZ" sz="2000" dirty="0" smtClean="0">
                <a:sym typeface="Wingdings" pitchFamily="2" charset="2"/>
              </a:rPr>
              <a:t>	 - upraveno </a:t>
            </a:r>
            <a:r>
              <a:rPr lang="cs-CZ" sz="2000" dirty="0" smtClean="0">
                <a:sym typeface="Wingdings" pitchFamily="2" charset="2"/>
              </a:rPr>
              <a:t>v § 98 ZSS (ne podle KŘ</a:t>
            </a:r>
            <a:r>
              <a:rPr lang="cs-CZ" sz="2000" dirty="0" smtClean="0">
                <a:sym typeface="Wingdings" pitchFamily="2" charset="2"/>
              </a:rPr>
              <a:t>)</a:t>
            </a:r>
          </a:p>
          <a:p>
            <a:pPr marL="363538" lvl="1" indent="0">
              <a:spcBef>
                <a:spcPts val="0"/>
              </a:spcBef>
              <a:buNone/>
            </a:pPr>
            <a:r>
              <a:rPr lang="cs-CZ" sz="2000" dirty="0">
                <a:sym typeface="Wingdings" pitchFamily="2" charset="2"/>
              </a:rPr>
              <a:t>	</a:t>
            </a:r>
            <a:r>
              <a:rPr lang="cs-CZ" sz="2000" dirty="0" smtClean="0">
                <a:sym typeface="Wingdings" pitchFamily="2" charset="2"/>
              </a:rPr>
              <a:t> - opatření</a:t>
            </a:r>
            <a:r>
              <a:rPr lang="cs-CZ" sz="2000" dirty="0" smtClean="0">
                <a:sym typeface="Wingdings" pitchFamily="2" charset="2"/>
              </a:rPr>
              <a:t> </a:t>
            </a:r>
            <a:r>
              <a:rPr lang="cs-CZ" sz="2000" dirty="0" smtClean="0">
                <a:sym typeface="Wingdings" pitchFamily="2" charset="2"/>
              </a:rPr>
              <a:t>přímo </a:t>
            </a:r>
            <a:r>
              <a:rPr lang="cs-CZ" sz="2000" dirty="0" smtClean="0">
                <a:sym typeface="Wingdings" pitchFamily="2" charset="2"/>
              </a:rPr>
              <a:t>v </a:t>
            </a:r>
            <a:r>
              <a:rPr lang="cs-CZ" sz="2000" dirty="0" smtClean="0">
                <a:sym typeface="Wingdings" pitchFamily="2" charset="2"/>
              </a:rPr>
              <a:t>protokolu</a:t>
            </a:r>
          </a:p>
          <a:p>
            <a:pPr marL="363538" lvl="1" indent="0">
              <a:spcBef>
                <a:spcPts val="0"/>
              </a:spcBef>
              <a:buNone/>
            </a:pPr>
            <a:r>
              <a:rPr lang="cs-CZ" sz="2000" dirty="0" smtClean="0">
                <a:sym typeface="Wingdings" pitchFamily="2" charset="2"/>
              </a:rPr>
              <a:t>	 - lze </a:t>
            </a:r>
            <a:r>
              <a:rPr lang="cs-CZ" sz="2000" dirty="0" smtClean="0">
                <a:sym typeface="Wingdings" pitchFamily="2" charset="2"/>
              </a:rPr>
              <a:t>se proti nim také odvolat, příp. proti stanoveným lhůtám</a:t>
            </a:r>
          </a:p>
          <a:p>
            <a:pPr marL="363538" lvl="1" indent="0">
              <a:spcBef>
                <a:spcPts val="1200"/>
              </a:spcBef>
              <a:buFont typeface="Wingdings" pitchFamily="2" charset="2"/>
              <a:buChar char="Ø"/>
            </a:pPr>
            <a:r>
              <a:rPr lang="cs-CZ" sz="2400" dirty="0" smtClean="0">
                <a:sym typeface="Wingdings" pitchFamily="2" charset="2"/>
              </a:rPr>
              <a:t> 	(možném stanovení povinnosti zaslat </a:t>
            </a:r>
            <a:r>
              <a:rPr lang="cs-CZ" sz="2400" b="1" dirty="0" smtClean="0">
                <a:sym typeface="Wingdings" pitchFamily="2" charset="2"/>
              </a:rPr>
              <a:t>zprávu o plnění 	</a:t>
            </a:r>
            <a:r>
              <a:rPr lang="cs-CZ" sz="2400" b="1" dirty="0" smtClean="0">
                <a:sym typeface="Wingdings" pitchFamily="2" charset="2"/>
              </a:rPr>
              <a:t> opatření</a:t>
            </a:r>
            <a:r>
              <a:rPr lang="cs-CZ" sz="2400" dirty="0" smtClean="0">
                <a:sym typeface="Wingdings" pitchFamily="2" charset="2"/>
              </a:rPr>
              <a:t>)</a:t>
            </a:r>
          </a:p>
          <a:p>
            <a:pPr marL="363538" lvl="1" indent="0">
              <a:spcBef>
                <a:spcPts val="0"/>
              </a:spcBef>
              <a:buNone/>
            </a:pPr>
            <a:r>
              <a:rPr lang="cs-CZ" sz="2000" dirty="0" smtClean="0">
                <a:sym typeface="Wingdings" pitchFamily="2" charset="2"/>
              </a:rPr>
              <a:t>	 - upraveno </a:t>
            </a:r>
            <a:r>
              <a:rPr lang="cs-CZ" sz="2000" dirty="0" smtClean="0">
                <a:sym typeface="Wingdings" pitchFamily="2" charset="2"/>
              </a:rPr>
              <a:t>v § 98 ZSS, také v protokolu</a:t>
            </a:r>
          </a:p>
          <a:p>
            <a:pPr marL="363538" lvl="1" indent="0">
              <a:spcBef>
                <a:spcPts val="1200"/>
              </a:spcBef>
              <a:buFont typeface="Wingdings" pitchFamily="2" charset="2"/>
              <a:buChar char="Ø"/>
            </a:pPr>
            <a:r>
              <a:rPr lang="cs-CZ" sz="2400" dirty="0" smtClean="0">
                <a:sym typeface="Wingdings" pitchFamily="2" charset="2"/>
              </a:rPr>
              <a:t> </a:t>
            </a:r>
            <a:r>
              <a:rPr lang="cs-CZ" sz="2400" dirty="0" smtClean="0">
                <a:sym typeface="Wingdings" pitchFamily="2" charset="2"/>
              </a:rPr>
              <a:t>	(příp. o možnosti </a:t>
            </a:r>
            <a:r>
              <a:rPr lang="cs-CZ" sz="2400" b="1" dirty="0" smtClean="0">
                <a:sym typeface="Wingdings" pitchFamily="2" charset="2"/>
              </a:rPr>
              <a:t>následné inspekce)</a:t>
            </a:r>
          </a:p>
          <a:p>
            <a:pPr marL="363538" lvl="1" indent="0">
              <a:spcBef>
                <a:spcPts val="0"/>
              </a:spcBef>
              <a:buNone/>
            </a:pPr>
            <a:r>
              <a:rPr lang="cs-CZ" sz="2400" dirty="0" smtClean="0">
                <a:sym typeface="Wingdings" pitchFamily="2" charset="2"/>
              </a:rPr>
              <a:t>	</a:t>
            </a:r>
            <a:r>
              <a:rPr lang="cs-CZ" sz="2000" dirty="0" smtClean="0">
                <a:sym typeface="Wingdings" pitchFamily="2" charset="2"/>
              </a:rPr>
              <a:t>vždy až po zaslání zprávy</a:t>
            </a:r>
          </a:p>
          <a:p>
            <a:pPr marL="363538" lvl="1" indent="-363538">
              <a:spcBef>
                <a:spcPts val="600"/>
              </a:spcBef>
              <a:buNone/>
            </a:pPr>
            <a:r>
              <a:rPr lang="cs-CZ" sz="2400" dirty="0" smtClean="0">
                <a:sym typeface="Wingdings" pitchFamily="2" charset="2"/>
              </a:rPr>
              <a:t>	</a:t>
            </a:r>
            <a:r>
              <a:rPr lang="cs-CZ" sz="2000" i="1" dirty="0" smtClean="0">
                <a:sym typeface="Wingdings" pitchFamily="2" charset="2"/>
              </a:rPr>
              <a:t>(některé tyto informace také součástí protokolu o inspekci)</a:t>
            </a:r>
          </a:p>
          <a:p>
            <a:pPr marL="363538" lvl="1" indent="-363538">
              <a:spcBef>
                <a:spcPts val="0"/>
              </a:spcBef>
              <a:buNone/>
            </a:pPr>
            <a:endParaRPr lang="cs-CZ" sz="2000" dirty="0" smtClean="0">
              <a:sym typeface="Wingdings" pitchFamily="2" charset="2"/>
            </a:endParaRPr>
          </a:p>
          <a:p>
            <a:pPr marL="363538" lvl="1" indent="-363538">
              <a:spcBef>
                <a:spcPts val="0"/>
              </a:spcBef>
              <a:buNone/>
            </a:pPr>
            <a:endParaRPr lang="cs-CZ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cs-CZ" sz="2800" dirty="0" smtClean="0">
                <a:sym typeface="Wingdings" pitchFamily="2" charset="2"/>
              </a:rPr>
              <a:t>	</a:t>
            </a:r>
          </a:p>
          <a:p>
            <a:pPr>
              <a:buFontTx/>
              <a:buNone/>
            </a:pPr>
            <a:endParaRPr lang="cs-CZ" sz="2400" dirty="0" smtClean="0"/>
          </a:p>
          <a:p>
            <a:pPr>
              <a:buFontTx/>
              <a:buNone/>
            </a:pPr>
            <a:endParaRPr lang="cs-CZ" dirty="0" smtClean="0"/>
          </a:p>
        </p:txBody>
      </p:sp>
      <p:pic>
        <p:nvPicPr>
          <p:cNvPr id="4" name="Picture 2" descr="C:\Users\alena.spurkova\AppData\Local\Microsoft\Windows\Temporary Internet Files\Content.IE5\JA4HO485\MC90030135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60647"/>
            <a:ext cx="1512168" cy="112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dirty="0" smtClean="0"/>
              <a:t>	Právní rámec inspekcí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>
              <a:buFontTx/>
              <a:buNone/>
            </a:pPr>
            <a:r>
              <a:rPr lang="cs-CZ" dirty="0" smtClean="0"/>
              <a:t>Základní zmocnění k inspekcím: </a:t>
            </a:r>
            <a:r>
              <a:rPr lang="cs-CZ" b="1" dirty="0" smtClean="0"/>
              <a:t>§ 50a </a:t>
            </a:r>
          </a:p>
          <a:p>
            <a:pPr>
              <a:buFontTx/>
              <a:buNone/>
            </a:pPr>
            <a:r>
              <a:rPr lang="cs-CZ" sz="2000" i="1" dirty="0" smtClean="0"/>
              <a:t>(zák. č. 359/1999 Sb., o SPOD)</a:t>
            </a:r>
          </a:p>
          <a:p>
            <a:pPr lvl="1">
              <a:buFont typeface="Wingdings" pitchFamily="2" charset="2"/>
              <a:buChar char="ü"/>
            </a:pPr>
            <a:r>
              <a:rPr lang="cs-CZ" dirty="0" smtClean="0">
                <a:sym typeface="Wingdings" pitchFamily="2" charset="2"/>
              </a:rPr>
              <a:t>	Kdo se musí inspekci podřídit? 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cs-CZ" sz="2800" dirty="0" smtClean="0">
                <a:sym typeface="Wingdings" pitchFamily="2" charset="2"/>
              </a:rPr>
              <a:t>		</a:t>
            </a:r>
            <a:r>
              <a:rPr lang="cs-CZ" sz="2400" dirty="0" smtClean="0">
                <a:sym typeface="Wingdings" pitchFamily="2" charset="2"/>
              </a:rPr>
              <a:t>(obecně „pověřené osoby“)</a:t>
            </a:r>
          </a:p>
          <a:p>
            <a:pPr lvl="1">
              <a:buFont typeface="Wingdings" pitchFamily="2" charset="2"/>
              <a:buChar char="ü"/>
            </a:pPr>
            <a:r>
              <a:rPr lang="cs-CZ" dirty="0" smtClean="0">
                <a:sym typeface="Wingdings" pitchFamily="2" charset="2"/>
              </a:rPr>
              <a:t> 	Co se bude kontrolovat? </a:t>
            </a:r>
          </a:p>
          <a:p>
            <a:pPr lvl="1">
              <a:spcBef>
                <a:spcPts val="0"/>
              </a:spcBef>
              <a:buNone/>
            </a:pPr>
            <a:r>
              <a:rPr lang="cs-CZ" sz="2400" dirty="0" smtClean="0">
                <a:sym typeface="Wingdings" pitchFamily="2" charset="2"/>
              </a:rPr>
              <a:t>		(předmět kontroly - „kvalita poskytování SPO“)</a:t>
            </a:r>
          </a:p>
          <a:p>
            <a:pPr lvl="1">
              <a:buFont typeface="Wingdings" pitchFamily="2" charset="2"/>
              <a:buChar char="ü"/>
            </a:pPr>
            <a:r>
              <a:rPr lang="cs-CZ" dirty="0" smtClean="0">
                <a:sym typeface="Wingdings" pitchFamily="2" charset="2"/>
              </a:rPr>
              <a:t> 	Kdo bude inspekce provádět? </a:t>
            </a:r>
          </a:p>
          <a:p>
            <a:pPr lvl="1">
              <a:spcBef>
                <a:spcPts val="0"/>
              </a:spcBef>
              <a:buNone/>
            </a:pPr>
            <a:r>
              <a:rPr lang="cs-CZ" dirty="0" smtClean="0">
                <a:sym typeface="Wingdings" pitchFamily="2" charset="2"/>
              </a:rPr>
              <a:t>	</a:t>
            </a:r>
            <a:r>
              <a:rPr lang="cs-CZ" sz="2400" dirty="0" smtClean="0">
                <a:sym typeface="Wingdings" pitchFamily="2" charset="2"/>
              </a:rPr>
              <a:t>	(„krajské pobočky Úřadu práce“)</a:t>
            </a:r>
          </a:p>
          <a:p>
            <a:pPr lvl="1">
              <a:buFont typeface="Wingdings" pitchFamily="2" charset="2"/>
              <a:buChar char="ü"/>
            </a:pPr>
            <a:r>
              <a:rPr lang="cs-CZ" dirty="0" smtClean="0">
                <a:sym typeface="Wingdings" pitchFamily="2" charset="2"/>
              </a:rPr>
              <a:t> 	Jaký je postup při inspekci? </a:t>
            </a:r>
          </a:p>
          <a:p>
            <a:pPr lvl="1">
              <a:spcBef>
                <a:spcPts val="0"/>
              </a:spcBef>
              <a:buNone/>
            </a:pPr>
            <a:r>
              <a:rPr lang="cs-CZ" sz="2400" dirty="0" smtClean="0">
                <a:sym typeface="Wingdings" pitchFamily="2" charset="2"/>
              </a:rPr>
              <a:t>		(odkaz na zák. č. 108/2006 Sb., o sociálních 		 službách)</a:t>
            </a:r>
            <a:endParaRPr lang="cs-CZ" sz="2400" dirty="0" smtClean="0"/>
          </a:p>
          <a:p>
            <a:pPr>
              <a:buFontTx/>
              <a:buNone/>
            </a:pPr>
            <a:endParaRPr lang="cs-CZ" dirty="0" smtClean="0"/>
          </a:p>
        </p:txBody>
      </p:sp>
      <p:pic>
        <p:nvPicPr>
          <p:cNvPr id="2" name="Picture 2" descr="C:\Users\alena.spurkova\AppData\Local\Microsoft\Windows\Temporary Internet Files\Content.IE5\OCHYM0XE\MP90040886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00926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4982"/>
          </a:xfrm>
        </p:spPr>
        <p:txBody>
          <a:bodyPr/>
          <a:lstStyle/>
          <a:p>
            <a:pPr algn="l"/>
            <a:r>
              <a:rPr lang="cs-CZ" sz="3600" b="1" dirty="0" smtClean="0"/>
              <a:t>Co naopak musí inspektoři?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cs-CZ" sz="2400" dirty="0" smtClean="0"/>
              <a:t>Chovat se slušně</a:t>
            </a:r>
          </a:p>
          <a:p>
            <a:pPr>
              <a:buFont typeface="Wingdings" pitchFamily="2" charset="2"/>
              <a:buChar char="ü"/>
            </a:pPr>
            <a:r>
              <a:rPr lang="cs-CZ" sz="2400" dirty="0" smtClean="0"/>
              <a:t>Odložit kontrolu, pokud je nahlášená jiná kontrola</a:t>
            </a:r>
          </a:p>
          <a:p>
            <a:pPr>
              <a:buFont typeface="Wingdings" pitchFamily="2" charset="2"/>
              <a:buChar char="ü"/>
            </a:pPr>
            <a:r>
              <a:rPr lang="cs-CZ" sz="2400" dirty="0" smtClean="0"/>
              <a:t>Poučit o právech a povinnostech při kontrole</a:t>
            </a:r>
          </a:p>
          <a:p>
            <a:pPr>
              <a:buFont typeface="Wingdings" pitchFamily="2" charset="2"/>
              <a:buChar char="ü"/>
            </a:pPr>
            <a:r>
              <a:rPr lang="cs-CZ" sz="2400" dirty="0" smtClean="0"/>
              <a:t>Ponechat kopii všeho, co kontrolovaný podepíše</a:t>
            </a:r>
          </a:p>
          <a:p>
            <a:pPr>
              <a:buFont typeface="Wingdings" pitchFamily="2" charset="2"/>
              <a:buChar char="ü"/>
            </a:pPr>
            <a:r>
              <a:rPr lang="cs-CZ" sz="2400" dirty="0" smtClean="0"/>
              <a:t>Objasnit, proč co chtějí a na základě čeho to chtějí</a:t>
            </a:r>
          </a:p>
          <a:p>
            <a:pPr>
              <a:buFont typeface="Wingdings" pitchFamily="2" charset="2"/>
              <a:buChar char="ü"/>
            </a:pPr>
            <a:r>
              <a:rPr lang="cs-CZ" sz="2400" dirty="0" smtClean="0"/>
              <a:t>Svolit při inspekci nahrávání průběhu (ale nutno inspekci na to upozornit)</a:t>
            </a:r>
          </a:p>
          <a:p>
            <a:pPr>
              <a:buFont typeface="Wingdings" pitchFamily="2" charset="2"/>
              <a:buChar char="ü"/>
            </a:pPr>
            <a:r>
              <a:rPr lang="cs-CZ" sz="2400" dirty="0" smtClean="0"/>
              <a:t>Vzít si na inspekci, koho chci (např. právníka)</a:t>
            </a:r>
          </a:p>
          <a:p>
            <a:pPr>
              <a:buFont typeface="Wingdings" pitchFamily="2" charset="2"/>
              <a:buChar char="ü"/>
            </a:pPr>
            <a:endParaRPr lang="cs-CZ" sz="2400" dirty="0"/>
          </a:p>
        </p:txBody>
      </p:sp>
      <p:pic>
        <p:nvPicPr>
          <p:cNvPr id="1026" name="Picture 2" descr="C:\Users\USER\AppData\Local\Microsoft\Windows\Temporary Internet Files\Content.IE5\8AANT35Y\MC90029017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78028" y="188640"/>
            <a:ext cx="2365972" cy="15753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dirty="0" smtClean="0"/>
              <a:t>Co naopak musí inspektoři?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cs-CZ" sz="2400" dirty="0" smtClean="0"/>
              <a:t>Postupovat podle § </a:t>
            </a:r>
            <a:r>
              <a:rPr lang="cs-CZ" sz="2400" dirty="0" smtClean="0"/>
              <a:t>9 KŘ:</a:t>
            </a:r>
          </a:p>
          <a:p>
            <a:pPr indent="15875">
              <a:buFont typeface="Wingdings" pitchFamily="2" charset="2"/>
              <a:buChar char="Ø"/>
            </a:pPr>
            <a:r>
              <a:rPr lang="cs-CZ" sz="2000" dirty="0" smtClean="0"/>
              <a:t> 	Zjistit stav věci v rozsahu nezbytném pro dosažení účelu 	kontroly</a:t>
            </a:r>
          </a:p>
          <a:p>
            <a:pPr indent="15875">
              <a:buFont typeface="Wingdings" pitchFamily="2" charset="2"/>
              <a:buChar char="Ø"/>
            </a:pPr>
            <a:r>
              <a:rPr lang="cs-CZ" sz="2000" dirty="0" smtClean="0"/>
              <a:t>  	Kontrolní zjištění doložit podklady</a:t>
            </a:r>
            <a:r>
              <a:rPr lang="cs-CZ" sz="2000" i="1" dirty="0" smtClean="0"/>
              <a:t> (</a:t>
            </a:r>
            <a:r>
              <a:rPr lang="cs-CZ" sz="2000" i="1" dirty="0" err="1" smtClean="0"/>
              <a:t>def</a:t>
            </a:r>
            <a:r>
              <a:rPr lang="cs-CZ" sz="2000" i="1" dirty="0" smtClean="0"/>
              <a:t>. v § 8 písm. c) KŘ)</a:t>
            </a:r>
          </a:p>
          <a:p>
            <a:pPr indent="15875">
              <a:buFont typeface="Wingdings" pitchFamily="2" charset="2"/>
              <a:buChar char="Ø"/>
            </a:pPr>
            <a:r>
              <a:rPr lang="cs-CZ" sz="2000" dirty="0" smtClean="0"/>
              <a:t> 	Šetřit práva a oprávněné zájmy kontrolovaného</a:t>
            </a:r>
          </a:p>
          <a:p>
            <a:pPr indent="15875">
              <a:buFont typeface="Wingdings" pitchFamily="2" charset="2"/>
              <a:buChar char="Ø"/>
            </a:pPr>
            <a:r>
              <a:rPr lang="cs-CZ" sz="2000" dirty="0" smtClean="0"/>
              <a:t> 	Předložit pověření a dokument prokazující totožnost</a:t>
            </a:r>
          </a:p>
          <a:p>
            <a:pPr indent="15875">
              <a:buFont typeface="Wingdings" pitchFamily="2" charset="2"/>
              <a:buChar char="Ø"/>
            </a:pPr>
            <a:r>
              <a:rPr lang="cs-CZ" sz="2000" dirty="0" smtClean="0"/>
              <a:t> 	Vydat potvrzení o zajištěných originálních </a:t>
            </a:r>
            <a:r>
              <a:rPr lang="cs-CZ" sz="2000" dirty="0" smtClean="0"/>
              <a:t>dokumentech               </a:t>
            </a:r>
            <a:r>
              <a:rPr lang="cs-CZ" sz="2000" dirty="0" smtClean="0"/>
              <a:t>	a neprodleně je vrátit, pokud pominou důvody k odebrání</a:t>
            </a:r>
          </a:p>
          <a:p>
            <a:pPr indent="15875">
              <a:buFont typeface="Wingdings" pitchFamily="2" charset="2"/>
              <a:buChar char="Ø"/>
            </a:pPr>
            <a:r>
              <a:rPr lang="cs-CZ" sz="2000" dirty="0" smtClean="0"/>
              <a:t> 	Umožnit účast při </a:t>
            </a:r>
            <a:r>
              <a:rPr lang="cs-CZ" sz="2000" dirty="0" smtClean="0"/>
              <a:t>všech kontrolních </a:t>
            </a:r>
            <a:r>
              <a:rPr lang="cs-CZ" sz="2000" dirty="0" smtClean="0"/>
              <a:t>úkonech (ale nebrání-li to </a:t>
            </a:r>
            <a:r>
              <a:rPr lang="cs-CZ" sz="2000" dirty="0" smtClean="0"/>
              <a:t>	 splnění účelu </a:t>
            </a:r>
            <a:r>
              <a:rPr lang="cs-CZ" sz="2000" dirty="0" smtClean="0"/>
              <a:t>kontroly)</a:t>
            </a:r>
          </a:p>
          <a:p>
            <a:pPr indent="15875">
              <a:buFont typeface="Wingdings" pitchFamily="2" charset="2"/>
              <a:buChar char="Ø"/>
            </a:pPr>
            <a:r>
              <a:rPr lang="cs-CZ" sz="2000" dirty="0" smtClean="0"/>
              <a:t> 	Vyhotovit protokol o inspekci a doručit jeho stejnopis</a:t>
            </a:r>
          </a:p>
          <a:p>
            <a:pPr>
              <a:buFont typeface="Wingdings" pitchFamily="2" charset="2"/>
              <a:buChar char="ü"/>
            </a:pPr>
            <a:endParaRPr lang="cs-CZ" sz="2400" dirty="0" smtClean="0"/>
          </a:p>
          <a:p>
            <a:pPr>
              <a:buFont typeface="Wingdings" pitchFamily="2" charset="2"/>
              <a:buChar char="ü"/>
            </a:pPr>
            <a:endParaRPr lang="cs-CZ" sz="2400" dirty="0"/>
          </a:p>
        </p:txBody>
      </p:sp>
      <p:pic>
        <p:nvPicPr>
          <p:cNvPr id="1026" name="Picture 2" descr="C:\Users\USER\AppData\Local\Microsoft\Windows\Temporary Internet Files\Content.IE5\8AANT35Y\MC90029017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78028" y="188640"/>
            <a:ext cx="2365972" cy="15753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dirty="0" smtClean="0"/>
              <a:t>Co naopak musí inspektoři?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cs-CZ" sz="2400" dirty="0" smtClean="0"/>
              <a:t>Dodržovat zásady správního řízení podle § 2 – 8 SŘ, tj. zajistit takový postup, aby:</a:t>
            </a:r>
          </a:p>
          <a:p>
            <a:pPr indent="15875">
              <a:buFont typeface="Wingdings" pitchFamily="2" charset="2"/>
              <a:buChar char="Ø"/>
            </a:pPr>
            <a:r>
              <a:rPr lang="cs-CZ" sz="2000" dirty="0" smtClean="0"/>
              <a:t> 	inspekce byla prováděna vždy v rámci </a:t>
            </a:r>
            <a:r>
              <a:rPr lang="cs-CZ" sz="2000" dirty="0" smtClean="0"/>
              <a:t>zákona (včetně předpisů 	EU)</a:t>
            </a:r>
            <a:endParaRPr lang="cs-CZ" sz="2000" dirty="0" smtClean="0"/>
          </a:p>
          <a:p>
            <a:pPr indent="15875">
              <a:buFont typeface="Wingdings" pitchFamily="2" charset="2"/>
              <a:buChar char="Ø"/>
            </a:pPr>
            <a:r>
              <a:rPr lang="cs-CZ" sz="2000" dirty="0" smtClean="0"/>
              <a:t>  	</a:t>
            </a:r>
            <a:r>
              <a:rPr lang="cs-CZ" sz="2000" dirty="0" smtClean="0"/>
              <a:t>byl </a:t>
            </a:r>
            <a:r>
              <a:rPr lang="cs-CZ" sz="2000" dirty="0" smtClean="0"/>
              <a:t>zjišťován stav věci pouze v rozsahu, který je nezbytný</a:t>
            </a:r>
          </a:p>
          <a:p>
            <a:pPr indent="15875">
              <a:buFont typeface="Wingdings" pitchFamily="2" charset="2"/>
              <a:buChar char="Ø"/>
            </a:pPr>
            <a:r>
              <a:rPr lang="cs-CZ" sz="2000" dirty="0" smtClean="0"/>
              <a:t> 	inspekce byla chápána jako služba veřejnosti</a:t>
            </a:r>
          </a:p>
          <a:p>
            <a:pPr indent="15875">
              <a:buFont typeface="Wingdings" pitchFamily="2" charset="2"/>
              <a:buChar char="Ø"/>
            </a:pPr>
            <a:r>
              <a:rPr lang="cs-CZ" sz="2000" dirty="0" smtClean="0"/>
              <a:t> 	nedošlo ke zneužití správní úvahy</a:t>
            </a:r>
          </a:p>
          <a:p>
            <a:pPr indent="15875">
              <a:buFont typeface="Wingdings" pitchFamily="2" charset="2"/>
              <a:buChar char="Ø"/>
            </a:pPr>
            <a:r>
              <a:rPr lang="cs-CZ" sz="2000" dirty="0" smtClean="0"/>
              <a:t> 	postupy a zjištění byly předvídatelné</a:t>
            </a:r>
          </a:p>
          <a:p>
            <a:pPr indent="15875">
              <a:buFont typeface="Wingdings" pitchFamily="2" charset="2"/>
              <a:buChar char="Ø"/>
            </a:pPr>
            <a:r>
              <a:rPr lang="cs-CZ" sz="2000" dirty="0" smtClean="0"/>
              <a:t> 	nedocházelo k nedůvodným rozdílům ve shodných případech    	u jednoho orgánu</a:t>
            </a:r>
          </a:p>
          <a:p>
            <a:pPr indent="15875">
              <a:buFont typeface="Wingdings" pitchFamily="2" charset="2"/>
              <a:buChar char="Ø"/>
            </a:pPr>
            <a:r>
              <a:rPr lang="cs-CZ" sz="2000" dirty="0" smtClean="0"/>
              <a:t> 	se šetřily oprávněné zájmy kontrolovaného</a:t>
            </a:r>
          </a:p>
          <a:p>
            <a:pPr indent="15875">
              <a:buFont typeface="Wingdings" pitchFamily="2" charset="2"/>
              <a:buChar char="Ø"/>
            </a:pPr>
            <a:r>
              <a:rPr lang="cs-CZ" sz="2000" dirty="0" smtClean="0"/>
              <a:t> 	bylo zajištěno zdvořilé chování</a:t>
            </a:r>
            <a:endParaRPr lang="cs-CZ" sz="2400" dirty="0" smtClean="0"/>
          </a:p>
          <a:p>
            <a:pPr>
              <a:buFont typeface="Wingdings" pitchFamily="2" charset="2"/>
              <a:buChar char="ü"/>
            </a:pPr>
            <a:endParaRPr lang="cs-CZ" sz="2400" dirty="0"/>
          </a:p>
        </p:txBody>
      </p:sp>
      <p:pic>
        <p:nvPicPr>
          <p:cNvPr id="1026" name="Picture 2" descr="C:\Users\USER\AppData\Local\Microsoft\Windows\Temporary Internet Files\Content.IE5\8AANT35Y\MC90029017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78028" y="188640"/>
            <a:ext cx="2365972" cy="15753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dirty="0" smtClean="0"/>
              <a:t>Co naopak musí inspektoři?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9263" indent="-449263">
              <a:buNone/>
            </a:pPr>
            <a:r>
              <a:rPr lang="cs-CZ" sz="2400" dirty="0" smtClean="0"/>
              <a:t>… Dodržovat </a:t>
            </a:r>
            <a:r>
              <a:rPr lang="cs-CZ" sz="2400" dirty="0" smtClean="0"/>
              <a:t>zásady správního řízení podle § 2 – 8 SŘ, tj. </a:t>
            </a:r>
            <a:r>
              <a:rPr lang="cs-CZ" sz="2400" dirty="0"/>
              <a:t> </a:t>
            </a:r>
            <a:r>
              <a:rPr lang="cs-CZ" sz="2400" dirty="0" smtClean="0"/>
              <a:t>    </a:t>
            </a:r>
            <a:r>
              <a:rPr lang="cs-CZ" sz="2400" dirty="0" smtClean="0"/>
              <a:t>zajistit </a:t>
            </a:r>
            <a:r>
              <a:rPr lang="cs-CZ" sz="2400" dirty="0" smtClean="0"/>
              <a:t>takový postup, aby:</a:t>
            </a:r>
          </a:p>
          <a:p>
            <a:pPr indent="15875">
              <a:buFont typeface="Wingdings" pitchFamily="2" charset="2"/>
              <a:buChar char="Ø"/>
            </a:pPr>
            <a:r>
              <a:rPr lang="cs-CZ" sz="2000" dirty="0" smtClean="0"/>
              <a:t> 	kontrolovaný byl přiměřeně poučen o svých právech                  	a povinnostech</a:t>
            </a:r>
          </a:p>
          <a:p>
            <a:pPr indent="15875">
              <a:buFont typeface="Wingdings" pitchFamily="2" charset="2"/>
              <a:buChar char="Ø"/>
            </a:pPr>
            <a:r>
              <a:rPr lang="cs-CZ" sz="2000" dirty="0" smtClean="0"/>
              <a:t>  	kontrolovaný mohl uplatňovat svá práva a oprávněné zájmy</a:t>
            </a:r>
          </a:p>
          <a:p>
            <a:pPr indent="15875">
              <a:buFont typeface="Wingdings" pitchFamily="2" charset="2"/>
              <a:buChar char="Ø"/>
            </a:pPr>
            <a:r>
              <a:rPr lang="cs-CZ" sz="2000" dirty="0" smtClean="0"/>
              <a:t> 	se inspektoři snažili o smírné odstranění sporů, které brání 	řádnému projednání věci, např. rozporům v tvrzení účastníků</a:t>
            </a:r>
          </a:p>
          <a:p>
            <a:pPr indent="15875">
              <a:buFont typeface="Wingdings" pitchFamily="2" charset="2"/>
              <a:buChar char="Ø"/>
            </a:pPr>
            <a:r>
              <a:rPr lang="cs-CZ" sz="2000" dirty="0" smtClean="0"/>
              <a:t> 	kontrolovaný měl pocit spravedlivého procesu</a:t>
            </a:r>
          </a:p>
          <a:p>
            <a:pPr indent="15875">
              <a:buFont typeface="Wingdings" pitchFamily="2" charset="2"/>
              <a:buChar char="Ø"/>
            </a:pPr>
            <a:r>
              <a:rPr lang="cs-CZ" sz="2000" dirty="0" smtClean="0"/>
              <a:t> 	bylo předcházeno podání námitek</a:t>
            </a:r>
          </a:p>
          <a:p>
            <a:pPr indent="15875">
              <a:buFont typeface="Wingdings" pitchFamily="2" charset="2"/>
              <a:buChar char="Ø"/>
            </a:pPr>
            <a:r>
              <a:rPr lang="cs-CZ" sz="2000" dirty="0" smtClean="0"/>
              <a:t> 	inspekce proběhla bez zbytečných průtahů a nepřiměřeného 	zatěžování</a:t>
            </a:r>
          </a:p>
          <a:p>
            <a:pPr indent="15875">
              <a:buFont typeface="Wingdings" pitchFamily="2" charset="2"/>
              <a:buChar char="Ø"/>
            </a:pPr>
            <a:r>
              <a:rPr lang="cs-CZ" sz="2000" dirty="0" smtClean="0"/>
              <a:t> 	při současné kontrole tyto vzájemně spolupracovaly</a:t>
            </a:r>
          </a:p>
          <a:p>
            <a:pPr>
              <a:buFont typeface="Wingdings" pitchFamily="2" charset="2"/>
              <a:buChar char="ü"/>
            </a:pPr>
            <a:endParaRPr lang="cs-CZ" sz="2400" dirty="0"/>
          </a:p>
        </p:txBody>
      </p:sp>
      <p:pic>
        <p:nvPicPr>
          <p:cNvPr id="1026" name="Picture 2" descr="C:\Users\USER\AppData\Local\Microsoft\Windows\Temporary Internet Files\Content.IE5\8AANT35Y\MC90029017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78028" y="188640"/>
            <a:ext cx="2365972" cy="15753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pPr algn="l"/>
            <a:r>
              <a:rPr lang="cs-CZ" sz="3600" b="1" dirty="0" smtClean="0"/>
              <a:t>	Ukončení inspekce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2400" dirty="0" smtClean="0"/>
              <a:t>Možné způsoby:</a:t>
            </a:r>
          </a:p>
          <a:p>
            <a:pPr>
              <a:spcBef>
                <a:spcPts val="0"/>
              </a:spcBef>
              <a:buNone/>
            </a:pPr>
            <a:r>
              <a:rPr lang="cs-CZ" sz="2400" dirty="0" smtClean="0"/>
              <a:t>	- </a:t>
            </a:r>
            <a:r>
              <a:rPr lang="cs-CZ" sz="2000" dirty="0" smtClean="0"/>
              <a:t>vzdání se práva na podání námitek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	- </a:t>
            </a:r>
            <a:r>
              <a:rPr lang="cs-CZ" sz="2000" dirty="0" smtClean="0"/>
              <a:t>dnem </a:t>
            </a:r>
            <a:r>
              <a:rPr lang="cs-CZ" sz="2000" dirty="0" smtClean="0"/>
              <a:t>doručení vyřízení námitek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	- dnem marného uplynutí lhůty pro podání námitek</a:t>
            </a:r>
          </a:p>
          <a:p>
            <a:pPr>
              <a:spcBef>
                <a:spcPts val="0"/>
              </a:spcBef>
              <a:buNone/>
            </a:pPr>
            <a:r>
              <a:rPr lang="cs-CZ" sz="2000" dirty="0" smtClean="0"/>
              <a:t>	- (předání námitek správnímu orgánu)</a:t>
            </a:r>
          </a:p>
          <a:p>
            <a:pPr>
              <a:spcBef>
                <a:spcPts val="0"/>
              </a:spcBef>
              <a:buNone/>
            </a:pPr>
            <a:endParaRPr lang="cs-CZ" sz="2000" dirty="0" smtClean="0"/>
          </a:p>
          <a:p>
            <a:pPr>
              <a:spcBef>
                <a:spcPts val="1200"/>
              </a:spcBef>
              <a:buNone/>
            </a:pPr>
            <a:r>
              <a:rPr lang="cs-CZ" sz="2000" dirty="0" smtClean="0"/>
              <a:t>	</a:t>
            </a:r>
            <a:r>
              <a:rPr lang="cs-CZ" sz="2000" dirty="0" smtClean="0">
                <a:sym typeface="Wingdings" pitchFamily="2" charset="2"/>
              </a:rPr>
              <a:t> končí povinnosti kontrolované osoby dané KŘ</a:t>
            </a:r>
          </a:p>
          <a:p>
            <a:pPr>
              <a:buNone/>
            </a:pPr>
            <a:r>
              <a:rPr lang="cs-CZ" sz="2000" dirty="0" smtClean="0">
                <a:sym typeface="Wingdings" pitchFamily="2" charset="2"/>
              </a:rPr>
              <a:t>	 !!!! ale zůstává povinnost splnit uložená opatření</a:t>
            </a:r>
          </a:p>
          <a:p>
            <a:pPr>
              <a:buNone/>
            </a:pPr>
            <a:r>
              <a:rPr lang="cs-CZ" sz="2000" dirty="0" smtClean="0">
                <a:sym typeface="Wingdings" pitchFamily="2" charset="2"/>
              </a:rPr>
              <a:t>		  a zaslat zprávu o nápravě opatření</a:t>
            </a:r>
          </a:p>
          <a:p>
            <a:pPr>
              <a:spcBef>
                <a:spcPts val="1200"/>
              </a:spcBef>
              <a:buNone/>
            </a:pPr>
            <a:endParaRPr lang="cs-CZ" sz="2400" dirty="0" smtClean="0">
              <a:sym typeface="Wingdings" pitchFamily="2" charset="2"/>
            </a:endParaRPr>
          </a:p>
          <a:p>
            <a:pPr>
              <a:spcBef>
                <a:spcPts val="1200"/>
              </a:spcBef>
              <a:buNone/>
            </a:pPr>
            <a:r>
              <a:rPr lang="cs-CZ" sz="2400" dirty="0" smtClean="0">
                <a:sym typeface="Wingdings" pitchFamily="2" charset="2"/>
              </a:rPr>
              <a:t>		(Následná inspekce)</a:t>
            </a:r>
          </a:p>
          <a:p>
            <a:pPr>
              <a:spcBef>
                <a:spcPts val="0"/>
              </a:spcBef>
              <a:buNone/>
            </a:pPr>
            <a:r>
              <a:rPr lang="cs-CZ" sz="2400" dirty="0" smtClean="0">
                <a:sym typeface="Wingdings" pitchFamily="2" charset="2"/>
              </a:rPr>
              <a:t>	</a:t>
            </a:r>
            <a:endParaRPr lang="cs-CZ" sz="2000" dirty="0"/>
          </a:p>
        </p:txBody>
      </p:sp>
      <p:pic>
        <p:nvPicPr>
          <p:cNvPr id="7175" name="Picture 7" descr="C:\Users\USER\AppData\Local\Microsoft\Windows\Temporary Internet Files\Content.IE5\C933WBLG\MC90039103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32656"/>
            <a:ext cx="1080120" cy="1151910"/>
          </a:xfrm>
          <a:prstGeom prst="rect">
            <a:avLst/>
          </a:prstGeom>
          <a:noFill/>
        </p:spPr>
      </p:pic>
      <p:pic>
        <p:nvPicPr>
          <p:cNvPr id="7176" name="Picture 8" descr="C:\Users\USER\AppData\Local\Microsoft\Windows\Temporary Internet Files\Content.IE5\C933WBLG\MC90029294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3429000"/>
            <a:ext cx="1507182" cy="1044154"/>
          </a:xfrm>
          <a:prstGeom prst="rect">
            <a:avLst/>
          </a:prstGeom>
          <a:noFill/>
        </p:spPr>
      </p:pic>
      <p:sp>
        <p:nvSpPr>
          <p:cNvPr id="12" name="Šipka dolů 11"/>
          <p:cNvSpPr/>
          <p:nvPr/>
        </p:nvSpPr>
        <p:spPr>
          <a:xfrm flipH="1">
            <a:off x="1907704" y="4509120"/>
            <a:ext cx="242313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dirty="0" smtClean="0"/>
              <a:t>		Možnosti obrany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sz="2400" b="1" dirty="0" smtClean="0">
                <a:sym typeface="Wingdings" pitchFamily="2" charset="2"/>
              </a:rPr>
              <a:t>Námitky</a:t>
            </a:r>
            <a:r>
              <a:rPr lang="cs-CZ" sz="2800" dirty="0" smtClean="0">
                <a:sym typeface="Wingdings" pitchFamily="2" charset="2"/>
              </a:rPr>
              <a:t> </a:t>
            </a:r>
            <a:r>
              <a:rPr lang="cs-CZ" sz="2000" i="1" dirty="0" smtClean="0">
                <a:sym typeface="Wingdings" pitchFamily="2" charset="2"/>
              </a:rPr>
              <a:t>– viz předchozí</a:t>
            </a:r>
          </a:p>
          <a:p>
            <a:pPr>
              <a:buFont typeface="Arial" pitchFamily="34" charset="0"/>
              <a:buChar char="•"/>
            </a:pPr>
            <a:r>
              <a:rPr lang="cs-CZ" sz="2400" b="1" dirty="0" smtClean="0">
                <a:sym typeface="Wingdings" pitchFamily="2" charset="2"/>
              </a:rPr>
              <a:t>Odvolání</a:t>
            </a:r>
            <a:r>
              <a:rPr lang="cs-CZ" sz="2800" dirty="0" smtClean="0">
                <a:sym typeface="Wingdings" pitchFamily="2" charset="2"/>
              </a:rPr>
              <a:t> </a:t>
            </a:r>
            <a:r>
              <a:rPr lang="cs-CZ" sz="2000" i="1" dirty="0" smtClean="0">
                <a:sym typeface="Wingdings" pitchFamily="2" charset="2"/>
              </a:rPr>
              <a:t>- </a:t>
            </a:r>
            <a:r>
              <a:rPr lang="cs-CZ" sz="2000" dirty="0" smtClean="0">
                <a:sym typeface="Wingdings" pitchFamily="2" charset="2"/>
              </a:rPr>
              <a:t>v případě uložení pokuty za nesoučinnost, </a:t>
            </a:r>
          </a:p>
          <a:p>
            <a:pPr>
              <a:buNone/>
            </a:pPr>
            <a:r>
              <a:rPr lang="cs-CZ" sz="2000" dirty="0" smtClean="0">
                <a:sym typeface="Wingdings" pitchFamily="2" charset="2"/>
              </a:rPr>
              <a:t>			</a:t>
            </a:r>
            <a:r>
              <a:rPr lang="cs-CZ" sz="2000" dirty="0" smtClean="0">
                <a:sym typeface="Wingdings" pitchFamily="2" charset="2"/>
              </a:rPr>
              <a:t> při </a:t>
            </a:r>
            <a:r>
              <a:rPr lang="cs-CZ" sz="2000" dirty="0" smtClean="0">
                <a:sym typeface="Wingdings" pitchFamily="2" charset="2"/>
              </a:rPr>
              <a:t>odebrání pověření </a:t>
            </a:r>
            <a:r>
              <a:rPr lang="cs-CZ" sz="2000" i="1" dirty="0" smtClean="0">
                <a:sym typeface="Wingdings" pitchFamily="2" charset="2"/>
              </a:rPr>
              <a:t>(postup podle SŘ)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b="1" dirty="0" smtClean="0">
                <a:sym typeface="Wingdings" pitchFamily="2" charset="2"/>
              </a:rPr>
              <a:t>Stížnost </a:t>
            </a:r>
            <a:r>
              <a:rPr lang="cs-CZ" sz="2400" dirty="0" smtClean="0">
                <a:sym typeface="Wingdings" pitchFamily="2" charset="2"/>
              </a:rPr>
              <a:t>proti nevhodnému chování úředních osob </a:t>
            </a:r>
          </a:p>
          <a:p>
            <a:pPr>
              <a:spcBef>
                <a:spcPts val="0"/>
              </a:spcBef>
              <a:buNone/>
            </a:pPr>
            <a:r>
              <a:rPr lang="cs-CZ" sz="2400" dirty="0">
                <a:sym typeface="Wingdings" pitchFamily="2" charset="2"/>
              </a:rPr>
              <a:t>	</a:t>
            </a:r>
            <a:r>
              <a:rPr lang="cs-CZ" sz="2400" dirty="0" smtClean="0">
                <a:sym typeface="Wingdings" pitchFamily="2" charset="2"/>
              </a:rPr>
              <a:t>nebo </a:t>
            </a:r>
            <a:r>
              <a:rPr lang="cs-CZ" sz="2400" dirty="0" smtClean="0">
                <a:sym typeface="Wingdings" pitchFamily="2" charset="2"/>
              </a:rPr>
              <a:t>postupu kontroly </a:t>
            </a:r>
            <a:r>
              <a:rPr lang="cs-CZ" sz="2000" i="1" dirty="0" smtClean="0">
                <a:sym typeface="Wingdings" pitchFamily="2" charset="2"/>
              </a:rPr>
              <a:t>(§ 175 SŘ)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cs-CZ" sz="2400" b="1" dirty="0" smtClean="0">
                <a:sym typeface="Wingdings" pitchFamily="2" charset="2"/>
              </a:rPr>
              <a:t>Žaloba	</a:t>
            </a:r>
            <a:r>
              <a:rPr lang="cs-CZ" sz="2000" dirty="0" smtClean="0">
                <a:sym typeface="Wingdings" pitchFamily="2" charset="2"/>
              </a:rPr>
              <a:t> podle občanského soudního řádu (na újmu 			</a:t>
            </a:r>
            <a:r>
              <a:rPr lang="cs-CZ" sz="2000" dirty="0">
                <a:sym typeface="Wingdings" pitchFamily="2" charset="2"/>
              </a:rPr>
              <a:t> </a:t>
            </a:r>
            <a:r>
              <a:rPr lang="cs-CZ" sz="2000" dirty="0" smtClean="0">
                <a:sym typeface="Wingdings" pitchFamily="2" charset="2"/>
              </a:rPr>
              <a:t>    </a:t>
            </a:r>
            <a:r>
              <a:rPr lang="cs-CZ" sz="2000" dirty="0" smtClean="0">
                <a:sym typeface="Wingdings" pitchFamily="2" charset="2"/>
              </a:rPr>
              <a:t>dobré </a:t>
            </a:r>
            <a:r>
              <a:rPr lang="cs-CZ" sz="2000" dirty="0" smtClean="0">
                <a:sym typeface="Wingdings" pitchFamily="2" charset="2"/>
              </a:rPr>
              <a:t>pověsti – spíš nereálné)</a:t>
            </a:r>
          </a:p>
          <a:p>
            <a:pPr lvl="3">
              <a:buNone/>
            </a:pPr>
            <a:r>
              <a:rPr lang="cs-CZ" dirty="0" smtClean="0">
                <a:sym typeface="Wingdings" pitchFamily="2" charset="2"/>
              </a:rPr>
              <a:t> 		 podle soudního správního řádu při pokutě a uložení 	</a:t>
            </a:r>
            <a:r>
              <a:rPr lang="cs-CZ" dirty="0" smtClean="0">
                <a:sym typeface="Wingdings" pitchFamily="2" charset="2"/>
              </a:rPr>
              <a:t>     povinností </a:t>
            </a:r>
            <a:r>
              <a:rPr lang="cs-CZ" dirty="0" smtClean="0">
                <a:sym typeface="Wingdings" pitchFamily="2" charset="2"/>
              </a:rPr>
              <a:t>= opatření k nápravě</a:t>
            </a:r>
          </a:p>
          <a:p>
            <a:pPr lvl="3">
              <a:buNone/>
            </a:pPr>
            <a:r>
              <a:rPr lang="cs-CZ" dirty="0" smtClean="0">
                <a:sym typeface="Wingdings" pitchFamily="2" charset="2"/>
              </a:rPr>
              <a:t>		 nutno před tím využít námitky, odvolání</a:t>
            </a:r>
          </a:p>
          <a:p>
            <a:pPr lvl="3">
              <a:buNone/>
            </a:pPr>
            <a:r>
              <a:rPr lang="cs-CZ" dirty="0" smtClean="0">
                <a:sym typeface="Wingdings" pitchFamily="2" charset="2"/>
              </a:rPr>
              <a:t>		 vždy do 2 měsíců</a:t>
            </a:r>
          </a:p>
          <a:p>
            <a:pPr>
              <a:buNone/>
            </a:pPr>
            <a:r>
              <a:rPr lang="cs-CZ" sz="2000" b="1" dirty="0" smtClean="0">
                <a:sym typeface="Wingdings" pitchFamily="2" charset="2"/>
              </a:rPr>
              <a:t>			</a:t>
            </a:r>
          </a:p>
          <a:p>
            <a:pPr marL="363538" lvl="1" indent="-363538">
              <a:buFont typeface="Arial" pitchFamily="34" charset="0"/>
              <a:buChar char="•"/>
            </a:pPr>
            <a:endParaRPr lang="cs-CZ" sz="2400" dirty="0" smtClean="0">
              <a:sym typeface="Wingdings" pitchFamily="2" charset="2"/>
            </a:endParaRPr>
          </a:p>
          <a:p>
            <a:pPr marL="363538" lvl="1" indent="-363538">
              <a:buFont typeface="Arial" pitchFamily="34" charset="0"/>
              <a:buChar char="•"/>
            </a:pPr>
            <a:endParaRPr lang="cs-CZ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cs-CZ" sz="2800" dirty="0" smtClean="0">
                <a:sym typeface="Wingdings" pitchFamily="2" charset="2"/>
              </a:rPr>
              <a:t>	</a:t>
            </a:r>
          </a:p>
          <a:p>
            <a:pPr>
              <a:buFontTx/>
              <a:buNone/>
            </a:pPr>
            <a:endParaRPr lang="cs-CZ" sz="2400" dirty="0" smtClean="0"/>
          </a:p>
          <a:p>
            <a:pPr>
              <a:buFontTx/>
              <a:buNone/>
            </a:pPr>
            <a:endParaRPr lang="cs-CZ" dirty="0" smtClean="0"/>
          </a:p>
        </p:txBody>
      </p:sp>
      <p:pic>
        <p:nvPicPr>
          <p:cNvPr id="8194" name="Picture 2" descr="C:\Users\USER\AppData\Local\Microsoft\Windows\Temporary Internet Files\Content.IE5\WFH1MONJ\MC90005621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188641"/>
            <a:ext cx="1413662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Rada na závěr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Myslete na to, </a:t>
            </a:r>
          </a:p>
          <a:p>
            <a:pPr algn="ctr">
              <a:spcBef>
                <a:spcPts val="0"/>
              </a:spcBef>
              <a:buNone/>
            </a:pPr>
            <a:r>
              <a:rPr lang="cs-CZ" dirty="0" smtClean="0"/>
              <a:t>že inspektoři jsou také jenom lidi a mají svá omezení </a:t>
            </a:r>
          </a:p>
          <a:p>
            <a:pPr algn="ctr">
              <a:spcBef>
                <a:spcPts val="0"/>
              </a:spcBef>
              <a:buNone/>
            </a:pPr>
            <a:endParaRPr lang="cs-CZ" dirty="0" smtClean="0"/>
          </a:p>
          <a:p>
            <a:pPr algn="ctr">
              <a:spcBef>
                <a:spcPts val="0"/>
              </a:spcBef>
              <a:buNone/>
            </a:pPr>
            <a:r>
              <a:rPr lang="cs-CZ" dirty="0" smtClean="0"/>
              <a:t>     	</a:t>
            </a:r>
            <a:r>
              <a:rPr lang="cs-CZ" dirty="0" smtClean="0"/>
              <a:t>    a </a:t>
            </a:r>
            <a:r>
              <a:rPr lang="cs-CZ" dirty="0" smtClean="0"/>
              <a:t>různé potřeby</a:t>
            </a:r>
          </a:p>
          <a:p>
            <a:pPr algn="ctr">
              <a:spcBef>
                <a:spcPts val="0"/>
              </a:spcBef>
              <a:buNone/>
            </a:pPr>
            <a:endParaRPr lang="cs-CZ" dirty="0" smtClean="0"/>
          </a:p>
          <a:p>
            <a:pPr>
              <a:spcBef>
                <a:spcPts val="0"/>
              </a:spcBef>
              <a:buNone/>
            </a:pPr>
            <a:endParaRPr lang="cs-CZ" dirty="0" smtClean="0"/>
          </a:p>
          <a:p>
            <a:pPr>
              <a:spcBef>
                <a:spcPts val="0"/>
              </a:spcBef>
              <a:buNone/>
            </a:pPr>
            <a:r>
              <a:rPr lang="cs-CZ" dirty="0" smtClean="0"/>
              <a:t>	Děkujeme za pozornost </a:t>
            </a:r>
            <a:endParaRPr lang="cs-CZ" dirty="0"/>
          </a:p>
        </p:txBody>
      </p:sp>
      <p:pic>
        <p:nvPicPr>
          <p:cNvPr id="1026" name="Picture 2" descr="C:\Program Files (x86)\Microsoft Office\MEDIA\CAGCAT10\j0195812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4437112"/>
            <a:ext cx="1152128" cy="1320172"/>
          </a:xfrm>
          <a:prstGeom prst="rect">
            <a:avLst/>
          </a:prstGeom>
          <a:noFill/>
        </p:spPr>
      </p:pic>
      <p:pic>
        <p:nvPicPr>
          <p:cNvPr id="6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7308304" y="5157192"/>
            <a:ext cx="244475" cy="199039"/>
          </a:xfrm>
          <a:prstGeom prst="rect">
            <a:avLst/>
          </a:prstGeom>
        </p:spPr>
      </p:pic>
      <p:pic>
        <p:nvPicPr>
          <p:cNvPr id="1030" name="Picture 6" descr="C:\Program Files (x86)\Microsoft Office\MEDIA\CAGCAT10\j0285698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99793" y="3153508"/>
            <a:ext cx="1080120" cy="1235483"/>
          </a:xfrm>
          <a:prstGeom prst="rect">
            <a:avLst/>
          </a:prstGeom>
          <a:noFill/>
        </p:spPr>
      </p:pic>
      <p:pic>
        <p:nvPicPr>
          <p:cNvPr id="8" name="Picture 2" descr="C:\Program Files\Microsoft Office\MEDIA\CAGCAT10\j0234687.gif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429608"/>
            <a:ext cx="122872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alena.spurkova\AppData\Local\Microsoft\Windows\Temporary Internet Files\Content.IE5\UCRVNKG5\MC900439780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996952"/>
            <a:ext cx="1299592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C:\Users\USER\AppData\Local\Microsoft\Windows\Temporary Internet Files\Content.IE5\26BPVBN0\MC900440530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90481" y="3162985"/>
            <a:ext cx="1080120" cy="12741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672"/>
            <a:ext cx="8229600" cy="1152128"/>
          </a:xfrm>
        </p:spPr>
        <p:txBody>
          <a:bodyPr/>
          <a:lstStyle/>
          <a:p>
            <a:pPr algn="l"/>
            <a:r>
              <a:rPr lang="cs-CZ" sz="3600" b="1" dirty="0" smtClean="0"/>
              <a:t>Pojem „pověřená osoba“ </a:t>
            </a:r>
            <a:br>
              <a:rPr lang="cs-CZ" sz="3600" b="1" dirty="0" smtClean="0"/>
            </a:br>
            <a:r>
              <a:rPr lang="cs-CZ" sz="3600" b="1" dirty="0" smtClean="0"/>
              <a:t>pro inspekce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marL="820737" indent="-457200">
              <a:buFont typeface="+mj-lt"/>
              <a:buAutoNum type="arabicPeriod"/>
            </a:pPr>
            <a:r>
              <a:rPr lang="cs-CZ" sz="2400" dirty="0" smtClean="0">
                <a:sym typeface="Wingdings" pitchFamily="2" charset="2"/>
              </a:rPr>
              <a:t>Ačkoli</a:t>
            </a:r>
            <a:r>
              <a:rPr lang="cs-CZ" sz="2800" dirty="0" smtClean="0">
                <a:sym typeface="Wingdings" pitchFamily="2" charset="2"/>
              </a:rPr>
              <a:t> je v </a:t>
            </a:r>
            <a:r>
              <a:rPr lang="cs-CZ" sz="2400" i="1" dirty="0" smtClean="0">
                <a:sym typeface="Wingdings" pitchFamily="2" charset="2"/>
              </a:rPr>
              <a:t>§ 9a zák. o SPOD </a:t>
            </a:r>
            <a:r>
              <a:rPr lang="cs-CZ" sz="2400" dirty="0" smtClean="0">
                <a:sym typeface="Wingdings" pitchFamily="2" charset="2"/>
              </a:rPr>
              <a:t>uvedena povinnost plnit standardy kvality pro „všechny pověřené osoby“, </a:t>
            </a:r>
            <a:r>
              <a:rPr lang="cs-CZ" sz="2400" dirty="0">
                <a:sym typeface="Wingdings" pitchFamily="2" charset="2"/>
              </a:rPr>
              <a:t>jsou standardy kvality </a:t>
            </a:r>
            <a:r>
              <a:rPr lang="cs-CZ" sz="2400" dirty="0" smtClean="0">
                <a:sym typeface="Wingdings" pitchFamily="2" charset="2"/>
              </a:rPr>
              <a:t>stanoveny </a:t>
            </a:r>
            <a:r>
              <a:rPr lang="cs-CZ" sz="2400" b="1" dirty="0">
                <a:sym typeface="Wingdings" pitchFamily="2" charset="2"/>
              </a:rPr>
              <a:t>pouze</a:t>
            </a:r>
            <a:r>
              <a:rPr lang="cs-CZ" sz="2400" dirty="0">
                <a:sym typeface="Wingdings" pitchFamily="2" charset="2"/>
              </a:rPr>
              <a:t> pro PO, které </a:t>
            </a:r>
            <a:r>
              <a:rPr lang="cs-CZ" sz="2400" b="1" dirty="0">
                <a:sym typeface="Wingdings" pitchFamily="2" charset="2"/>
              </a:rPr>
              <a:t>poskytují činnosti podle </a:t>
            </a:r>
            <a:r>
              <a:rPr lang="cs-CZ" sz="2400" b="1" i="1" dirty="0">
                <a:sym typeface="Wingdings" pitchFamily="2" charset="2"/>
              </a:rPr>
              <a:t>§ 48 odst. 2 písm. d), e), f)</a:t>
            </a:r>
            <a:r>
              <a:rPr lang="cs-CZ" sz="2400" b="1" dirty="0">
                <a:sym typeface="Wingdings" pitchFamily="2" charset="2"/>
              </a:rPr>
              <a:t> </a:t>
            </a:r>
            <a:r>
              <a:rPr lang="cs-CZ" sz="2400" b="1" dirty="0" smtClean="0">
                <a:sym typeface="Wingdings" pitchFamily="2" charset="2"/>
              </a:rPr>
              <a:t>zák. o SPOD a zřizují ZDVOP </a:t>
            </a:r>
            <a:r>
              <a:rPr lang="cs-CZ" sz="2400" b="1" i="1" dirty="0">
                <a:sym typeface="Wingdings" pitchFamily="2" charset="2"/>
              </a:rPr>
              <a:t>(písm. c</a:t>
            </a:r>
            <a:r>
              <a:rPr lang="cs-CZ" sz="2400" b="1" i="1" dirty="0" smtClean="0">
                <a:sym typeface="Wingdings" pitchFamily="2" charset="2"/>
              </a:rPr>
              <a:t>) téhož § zákona</a:t>
            </a:r>
            <a:endParaRPr lang="cs-CZ" sz="2400" b="1" i="1" dirty="0" smtClean="0">
              <a:sym typeface="Wingdings" pitchFamily="2" charset="2"/>
            </a:endParaRPr>
          </a:p>
          <a:p>
            <a:pPr marL="820737" indent="-457200">
              <a:spcBef>
                <a:spcPts val="1800"/>
              </a:spcBef>
              <a:buFont typeface="+mj-lt"/>
              <a:buAutoNum type="arabicPeriod"/>
            </a:pPr>
            <a:r>
              <a:rPr lang="cs-CZ" sz="2400" dirty="0" smtClean="0">
                <a:sym typeface="Wingdings" pitchFamily="2" charset="2"/>
              </a:rPr>
              <a:t>Pokud PO poskytuje také další činnosti podle </a:t>
            </a:r>
            <a:r>
              <a:rPr lang="cs-CZ" sz="2400" dirty="0">
                <a:sym typeface="Wingdings" pitchFamily="2" charset="2"/>
              </a:rPr>
              <a:t>písm. a), b), g), h) </a:t>
            </a:r>
            <a:r>
              <a:rPr lang="cs-CZ" sz="2400" dirty="0" smtClean="0">
                <a:sym typeface="Wingdings" pitchFamily="2" charset="2"/>
              </a:rPr>
              <a:t>nebo jen 1 činnost (např. podle písm. e</a:t>
            </a:r>
            <a:r>
              <a:rPr lang="cs-CZ" sz="2400" dirty="0" smtClean="0">
                <a:sym typeface="Wingdings" pitchFamily="2" charset="2"/>
              </a:rPr>
              <a:t>)) </a:t>
            </a:r>
            <a:r>
              <a:rPr lang="cs-CZ" sz="2400" dirty="0" smtClean="0">
                <a:sym typeface="Wingdings" pitchFamily="2" charset="2"/>
              </a:rPr>
              <a:t> standardy jen k této 1 činnosti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 smtClean="0">
              <a:sym typeface="Wingdings" pitchFamily="2" charset="2"/>
            </a:endParaRPr>
          </a:p>
          <a:p>
            <a:pPr>
              <a:buFontTx/>
              <a:buNone/>
            </a:pPr>
            <a:endParaRPr lang="cs-CZ" sz="2400" dirty="0" smtClean="0"/>
          </a:p>
          <a:p>
            <a:pPr>
              <a:buFontTx/>
              <a:buNone/>
            </a:pPr>
            <a:endParaRPr lang="cs-CZ" dirty="0" smtClean="0"/>
          </a:p>
        </p:txBody>
      </p:sp>
      <p:pic>
        <p:nvPicPr>
          <p:cNvPr id="7" name="Picture 2" descr="C:\Users\alena.spurkova\AppData\Local\Microsoft\Windows\Temporary Internet Files\Content.IE5\WNQQFZLI\MC90040426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76672"/>
            <a:ext cx="151216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dirty="0" smtClean="0">
                <a:sym typeface="Wingdings" pitchFamily="2" charset="2"/>
              </a:rPr>
              <a:t>	</a:t>
            </a:r>
            <a:r>
              <a:rPr lang="cs-CZ" sz="3600" b="1" dirty="0" smtClean="0">
                <a:sym typeface="Wingdings" pitchFamily="2" charset="2"/>
              </a:rPr>
              <a:t>Pojem „kvalita“ 			</a:t>
            </a:r>
            <a:br>
              <a:rPr lang="cs-CZ" sz="3600" b="1" dirty="0" smtClean="0">
                <a:sym typeface="Wingdings" pitchFamily="2" charset="2"/>
              </a:rPr>
            </a:br>
            <a:r>
              <a:rPr lang="cs-CZ" sz="3600" b="1" dirty="0" smtClean="0">
                <a:sym typeface="Wingdings" pitchFamily="2" charset="2"/>
              </a:rPr>
              <a:t>	poskytování SPO</a:t>
            </a:r>
            <a:endParaRPr lang="cs-CZ" sz="3600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2060848"/>
            <a:ext cx="8568952" cy="4065315"/>
          </a:xfrm>
        </p:spPr>
        <p:txBody>
          <a:bodyPr/>
          <a:lstStyle/>
          <a:p>
            <a:pPr indent="20638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400" dirty="0" smtClean="0">
                <a:sym typeface="Wingdings" pitchFamily="2" charset="2"/>
              </a:rPr>
              <a:t>	Stanovená standardy kvality SPO </a:t>
            </a:r>
            <a:r>
              <a:rPr lang="cs-CZ" sz="2000" i="1" dirty="0" smtClean="0">
                <a:sym typeface="Wingdings" pitchFamily="2" charset="2"/>
              </a:rPr>
              <a:t>(</a:t>
            </a:r>
            <a:r>
              <a:rPr lang="cs-CZ" sz="2000" i="1" dirty="0" smtClean="0">
                <a:sym typeface="Wingdings" pitchFamily="2" charset="2"/>
              </a:rPr>
              <a:t>viz § 50a zák. o SPOD) </a:t>
            </a:r>
            <a:r>
              <a:rPr lang="cs-CZ" sz="2000" i="1" dirty="0" smtClean="0">
                <a:sym typeface="Wingdings" pitchFamily="2" charset="2"/>
              </a:rPr>
              <a:t>	 </a:t>
            </a:r>
            <a:r>
              <a:rPr lang="cs-CZ" sz="2000" dirty="0" smtClean="0">
                <a:sym typeface="Wingdings" pitchFamily="2" charset="2"/>
              </a:rPr>
              <a:t>v </a:t>
            </a:r>
            <a:r>
              <a:rPr lang="cs-CZ" sz="2000" dirty="0" smtClean="0">
                <a:sym typeface="Wingdings" pitchFamily="2" charset="2"/>
              </a:rPr>
              <a:t>prováděcí vyhlášce </a:t>
            </a:r>
            <a:r>
              <a:rPr lang="cs-CZ" sz="2000" dirty="0" smtClean="0">
                <a:sym typeface="Wingdings" pitchFamily="2" charset="2"/>
              </a:rPr>
              <a:t>č. </a:t>
            </a:r>
            <a:r>
              <a:rPr lang="cs-CZ" sz="2000" dirty="0" smtClean="0">
                <a:sym typeface="Wingdings" pitchFamily="2" charset="2"/>
              </a:rPr>
              <a:t>473/2012 Sb</a:t>
            </a:r>
            <a:r>
              <a:rPr lang="cs-CZ" sz="2000" dirty="0" smtClean="0">
                <a:sym typeface="Wingdings" pitchFamily="2" charset="2"/>
              </a:rPr>
              <a:t>.:</a:t>
            </a:r>
            <a:endParaRPr lang="cs-CZ" sz="2000" dirty="0" smtClean="0">
              <a:sym typeface="Wingdings" pitchFamily="2" charset="2"/>
            </a:endParaRPr>
          </a:p>
          <a:p>
            <a:pPr marL="987425" inden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dirty="0" smtClean="0">
                <a:sym typeface="Wingdings" pitchFamily="2" charset="2"/>
              </a:rPr>
              <a:t> Příloha </a:t>
            </a:r>
            <a:r>
              <a:rPr lang="cs-CZ" sz="2000" dirty="0" smtClean="0">
                <a:sym typeface="Wingdings" pitchFamily="2" charset="2"/>
              </a:rPr>
              <a:t>č. 2 – pro PO</a:t>
            </a:r>
          </a:p>
          <a:p>
            <a:pPr marL="987425" indent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000" dirty="0" smtClean="0">
                <a:sym typeface="Wingdings" pitchFamily="2" charset="2"/>
              </a:rPr>
              <a:t> Příloha </a:t>
            </a:r>
            <a:r>
              <a:rPr lang="cs-CZ" sz="2000" dirty="0" smtClean="0">
                <a:sym typeface="Wingdings" pitchFamily="2" charset="2"/>
              </a:rPr>
              <a:t>č. 3 – pro </a:t>
            </a:r>
            <a:r>
              <a:rPr lang="cs-CZ" sz="2000" dirty="0" smtClean="0">
                <a:sym typeface="Wingdings" pitchFamily="2" charset="2"/>
              </a:rPr>
              <a:t>ZDVOP</a:t>
            </a:r>
          </a:p>
          <a:p>
            <a:pPr marL="987425" indent="0">
              <a:spcBef>
                <a:spcPts val="0"/>
              </a:spcBef>
              <a:buNone/>
            </a:pPr>
            <a:endParaRPr lang="cs-CZ" sz="2000" dirty="0" smtClean="0">
              <a:sym typeface="Wingdings" pitchFamily="2" charset="2"/>
            </a:endParaRPr>
          </a:p>
          <a:p>
            <a:pPr indent="20638">
              <a:buFont typeface="Wingdings" pitchFamily="2" charset="2"/>
              <a:buChar char="Ø"/>
            </a:pPr>
            <a:r>
              <a:rPr lang="cs-CZ" sz="2400" dirty="0" smtClean="0"/>
              <a:t> 	Standardy stanoví </a:t>
            </a:r>
            <a:r>
              <a:rPr lang="cs-CZ" sz="2400" b="1" dirty="0" smtClean="0"/>
              <a:t>úroveň</a:t>
            </a:r>
            <a:r>
              <a:rPr lang="cs-CZ" sz="2400" dirty="0" smtClean="0"/>
              <a:t> kvality </a:t>
            </a:r>
          </a:p>
          <a:p>
            <a:pPr marL="987425" indent="-623888">
              <a:spcBef>
                <a:spcPts val="0"/>
              </a:spcBef>
              <a:buNone/>
            </a:pPr>
            <a:r>
              <a:rPr lang="cs-CZ" sz="2400" dirty="0" smtClean="0"/>
              <a:t>	</a:t>
            </a:r>
            <a:r>
              <a:rPr lang="cs-CZ" sz="2000" i="1" dirty="0" smtClean="0"/>
              <a:t>(</a:t>
            </a:r>
            <a:r>
              <a:rPr lang="cs-CZ" sz="2000" i="1" dirty="0" smtClean="0"/>
              <a:t>viz § 9a odst. 3 zák. o SPOD)</a:t>
            </a:r>
          </a:p>
          <a:p>
            <a:pPr marL="987425" indent="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 smtClean="0"/>
              <a:t>  Hodnotí </a:t>
            </a:r>
            <a:r>
              <a:rPr lang="cs-CZ" sz="2000" dirty="0" smtClean="0"/>
              <a:t>se systémem bodů – </a:t>
            </a:r>
            <a:r>
              <a:rPr lang="cs-CZ" sz="2000" b="1" dirty="0" smtClean="0"/>
              <a:t>1 bod </a:t>
            </a:r>
            <a:r>
              <a:rPr lang="cs-CZ" sz="2000" dirty="0" smtClean="0"/>
              <a:t>za splněné </a:t>
            </a:r>
            <a:r>
              <a:rPr lang="cs-CZ" sz="2000" dirty="0" smtClean="0"/>
              <a:t>kritérium </a:t>
            </a:r>
            <a:endParaRPr lang="cs-CZ" sz="2000" dirty="0" smtClean="0"/>
          </a:p>
          <a:p>
            <a:pPr marL="1262063" indent="-898525">
              <a:spcBef>
                <a:spcPts val="0"/>
              </a:spcBef>
              <a:buNone/>
            </a:pPr>
            <a:r>
              <a:rPr lang="cs-CZ" sz="2000" i="1" dirty="0" smtClean="0"/>
              <a:t>	</a:t>
            </a:r>
            <a:r>
              <a:rPr lang="cs-CZ" sz="2000" i="1" dirty="0" smtClean="0"/>
              <a:t>(</a:t>
            </a:r>
            <a:r>
              <a:rPr lang="cs-CZ" sz="2000" i="1" dirty="0" smtClean="0"/>
              <a:t>viz § 6 odst. 2 prováděcí </a:t>
            </a:r>
            <a:r>
              <a:rPr lang="cs-CZ" sz="2000" i="1" dirty="0" smtClean="0"/>
              <a:t>vyhlášky)</a:t>
            </a:r>
            <a:endParaRPr lang="cs-CZ" sz="2000" dirty="0" smtClean="0"/>
          </a:p>
          <a:p>
            <a:pPr>
              <a:buFontTx/>
              <a:buNone/>
            </a:pPr>
            <a:endParaRPr lang="cs-CZ" sz="2000" dirty="0" smtClean="0"/>
          </a:p>
        </p:txBody>
      </p:sp>
      <p:pic>
        <p:nvPicPr>
          <p:cNvPr id="8194" name="Picture 2" descr="C:\Users\alena.spurkova\AppData\Local\Microsoft\Windows\Temporary Internet Files\Content.IE5\WNQQFZLI\MC90040426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3" y="188640"/>
            <a:ext cx="151216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l"/>
            <a:r>
              <a:rPr lang="cs-CZ" sz="3600" b="1" dirty="0" smtClean="0">
                <a:sym typeface="Wingdings" pitchFamily="2" charset="2"/>
              </a:rPr>
              <a:t>Kdo bude inspekce provádět?</a:t>
            </a:r>
            <a:endParaRPr lang="cs-CZ" sz="3600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482453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sym typeface="Wingdings" pitchFamily="2" charset="2"/>
              </a:rPr>
              <a:t> „krajské pobočky Úřadu práce“ – pod GŘ**</a:t>
            </a:r>
          </a:p>
          <a:p>
            <a:pPr marL="538163" indent="-538163">
              <a:spcBef>
                <a:spcPts val="0"/>
              </a:spcBef>
              <a:buNone/>
            </a:pPr>
            <a:r>
              <a:rPr lang="cs-CZ" sz="2000" dirty="0" smtClean="0">
                <a:sym typeface="Wingdings" pitchFamily="2" charset="2"/>
              </a:rPr>
              <a:t>	- 	</a:t>
            </a:r>
            <a:r>
              <a:rPr lang="cs-CZ" sz="2000" dirty="0" smtClean="0">
                <a:sym typeface="Wingdings"/>
              </a:rPr>
              <a:t>není zřejmé, kdo konkrétně bude dělat a kdy inspekce přesně 	začnou </a:t>
            </a:r>
          </a:p>
          <a:p>
            <a:pPr marL="538163" indent="-538163">
              <a:spcBef>
                <a:spcPts val="0"/>
              </a:spcBef>
              <a:buNone/>
            </a:pPr>
            <a:r>
              <a:rPr lang="cs-CZ" sz="2000" dirty="0" smtClean="0">
                <a:sym typeface="Wingdings"/>
              </a:rPr>
              <a:t>	</a:t>
            </a:r>
            <a:r>
              <a:rPr lang="cs-CZ" sz="2000" dirty="0" smtClean="0">
                <a:sym typeface="Wingdings" pitchFamily="2" charset="2"/>
              </a:rPr>
              <a:t> 	původně inspektoři </a:t>
            </a:r>
            <a:r>
              <a:rPr lang="cs-CZ" sz="2000" dirty="0" err="1" smtClean="0">
                <a:sym typeface="Wingdings" pitchFamily="2" charset="2"/>
              </a:rPr>
              <a:t>soc</a:t>
            </a:r>
            <a:r>
              <a:rPr lang="cs-CZ" sz="2000" dirty="0" smtClean="0">
                <a:sym typeface="Wingdings" pitchFamily="2" charset="2"/>
              </a:rPr>
              <a:t>. služeb (návrh novely zák. o </a:t>
            </a:r>
            <a:r>
              <a:rPr lang="cs-CZ" sz="2000" dirty="0" err="1" smtClean="0">
                <a:sym typeface="Wingdings" pitchFamily="2" charset="2"/>
              </a:rPr>
              <a:t>soc</a:t>
            </a:r>
            <a:r>
              <a:rPr lang="cs-CZ" sz="2000" dirty="0" smtClean="0">
                <a:sym typeface="Wingdings" pitchFamily="2" charset="2"/>
              </a:rPr>
              <a:t>. 	službách – pravděpodobně delimitace přímo pod MPSV)</a:t>
            </a:r>
          </a:p>
          <a:p>
            <a:pPr marL="538163" indent="-538163">
              <a:spcBef>
                <a:spcPts val="0"/>
              </a:spcBef>
              <a:buNone/>
            </a:pPr>
            <a:r>
              <a:rPr lang="cs-CZ" sz="2000" dirty="0" smtClean="0">
                <a:sym typeface="Wingdings" pitchFamily="2" charset="2"/>
              </a:rPr>
              <a:t>	</a:t>
            </a:r>
            <a:r>
              <a:rPr lang="cs-CZ" sz="1600" dirty="0" smtClean="0">
                <a:sym typeface="Wingdings" pitchFamily="2" charset="2"/>
              </a:rPr>
              <a:t>	</a:t>
            </a:r>
            <a:r>
              <a:rPr lang="cs-CZ" sz="1600" dirty="0" smtClean="0">
                <a:sym typeface="Wingdings" pitchFamily="2" charset="2"/>
              </a:rPr>
              <a:t>(v </a:t>
            </a:r>
            <a:r>
              <a:rPr lang="cs-CZ" sz="1600" dirty="0" smtClean="0">
                <a:sym typeface="Wingdings" pitchFamily="2" charset="2"/>
              </a:rPr>
              <a:t>novele </a:t>
            </a:r>
            <a:r>
              <a:rPr lang="cs-CZ" sz="1600" dirty="0" smtClean="0">
                <a:sym typeface="Wingdings" pitchFamily="2" charset="2"/>
              </a:rPr>
              <a:t>zatím i návrh na zapojení KÚ – nemusí projít)</a:t>
            </a:r>
            <a:endParaRPr lang="cs-CZ" sz="1600" dirty="0" smtClean="0">
              <a:sym typeface="Wingdings" pitchFamily="2" charset="2"/>
            </a:endParaRPr>
          </a:p>
          <a:p>
            <a:pPr marL="538163" lvl="2" indent="-538163">
              <a:spcBef>
                <a:spcPts val="1200"/>
              </a:spcBef>
              <a:buFont typeface="Wingdings"/>
              <a:buChar char="ð"/>
            </a:pPr>
            <a:r>
              <a:rPr lang="cs-CZ" dirty="0" smtClean="0">
                <a:sym typeface="Wingdings"/>
              </a:rPr>
              <a:t>podobně jako doposud inspekce </a:t>
            </a:r>
            <a:r>
              <a:rPr lang="cs-CZ" dirty="0" err="1" smtClean="0">
                <a:sym typeface="Wingdings"/>
              </a:rPr>
              <a:t>soc</a:t>
            </a:r>
            <a:r>
              <a:rPr lang="cs-CZ" dirty="0" smtClean="0">
                <a:sym typeface="Wingdings"/>
              </a:rPr>
              <a:t>. služeb </a:t>
            </a:r>
          </a:p>
          <a:p>
            <a:pPr marL="538163" lvl="2" indent="-538163">
              <a:spcBef>
                <a:spcPts val="0"/>
              </a:spcBef>
              <a:buNone/>
            </a:pPr>
            <a:r>
              <a:rPr lang="cs-CZ" sz="2000" dirty="0" smtClean="0">
                <a:sym typeface="Wingdings" pitchFamily="2" charset="2"/>
              </a:rPr>
              <a:t>	 </a:t>
            </a:r>
            <a:r>
              <a:rPr lang="cs-CZ" sz="2000" dirty="0" smtClean="0">
                <a:sym typeface="Wingdings"/>
              </a:rPr>
              <a:t>(PO a ZDVOP měli být součástí služeb již v roce 2007 – časový nesoulad mezi oběma systémy, rozdíl: </a:t>
            </a:r>
            <a:r>
              <a:rPr lang="cs-CZ" sz="2000" dirty="0" err="1" smtClean="0">
                <a:sym typeface="Wingdings"/>
              </a:rPr>
              <a:t>soc</a:t>
            </a:r>
            <a:r>
              <a:rPr lang="cs-CZ" sz="2000" dirty="0" smtClean="0">
                <a:sym typeface="Wingdings"/>
              </a:rPr>
              <a:t>. služby – obvykle na základě zakázky klienta - sleduje se především naplnění vůle klienta X PO – obligatorní až nedobrovolné využití – více právní regulace </a:t>
            </a:r>
            <a:r>
              <a:rPr lang="cs-CZ" sz="2000" dirty="0" smtClean="0">
                <a:sym typeface="Wingdings" pitchFamily="2" charset="2"/>
              </a:rPr>
              <a:t> rozdíl ve zněních standardů, výklad samostatně          v kontextu obou zákonů</a:t>
            </a:r>
            <a:r>
              <a:rPr lang="cs-CZ" sz="2000" dirty="0" smtClean="0">
                <a:sym typeface="Wingdings"/>
              </a:rPr>
              <a:t>)</a:t>
            </a:r>
          </a:p>
          <a:p>
            <a:pPr marL="538163" lvl="2" indent="-538163">
              <a:spcBef>
                <a:spcPts val="1200"/>
              </a:spcBef>
              <a:buFont typeface="Wingdings"/>
              <a:buChar char="ð"/>
            </a:pPr>
            <a:r>
              <a:rPr lang="cs-CZ" sz="2800" dirty="0" smtClean="0">
                <a:sym typeface="Wingdings"/>
              </a:rPr>
              <a:t>**kam směrovat své dotazy k inspekcím</a:t>
            </a:r>
            <a:endParaRPr lang="cs-CZ" sz="2800" dirty="0" smtClean="0">
              <a:sym typeface="Wingdings" pitchFamily="2" charset="2"/>
            </a:endParaRPr>
          </a:p>
          <a:p>
            <a:pPr lvl="1">
              <a:buFont typeface="Wingdings" pitchFamily="2" charset="2"/>
              <a:buChar char="Ø"/>
            </a:pPr>
            <a:endParaRPr lang="cs-CZ" dirty="0" smtClean="0">
              <a:sym typeface="Wingdings" pitchFamily="2" charset="2"/>
            </a:endParaRPr>
          </a:p>
          <a:p>
            <a:pPr lvl="2" indent="-692150">
              <a:buFont typeface="Wingdings" pitchFamily="2" charset="2"/>
              <a:buChar char="Ø"/>
            </a:pPr>
            <a:endParaRPr lang="cs-CZ" dirty="0" smtClean="0">
              <a:sym typeface="Wingdings" pitchFamily="2" charset="2"/>
            </a:endParaRPr>
          </a:p>
          <a:p>
            <a:pPr>
              <a:buFontTx/>
              <a:buNone/>
            </a:pPr>
            <a:endParaRPr lang="cs-CZ" sz="2400" dirty="0" smtClean="0"/>
          </a:p>
          <a:p>
            <a:pPr>
              <a:buFontTx/>
              <a:buNone/>
            </a:pPr>
            <a:endParaRPr lang="cs-CZ" dirty="0" smtClean="0"/>
          </a:p>
        </p:txBody>
      </p:sp>
      <p:pic>
        <p:nvPicPr>
          <p:cNvPr id="6146" name="Picture 2" descr="C:\Users\alena.spurkova\AppData\Local\Microsoft\Windows\Temporary Internet Files\Content.IE5\OCHYM0XE\MC9002121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60648"/>
            <a:ext cx="1584176" cy="1153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alena.spurkova\AppData\Local\Microsoft\Windows\Temporary Internet Files\Content.IE5\NHTREGOG\MC90039812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941168"/>
            <a:ext cx="961947" cy="1200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sym typeface="Wingdings" pitchFamily="2" charset="2"/>
              </a:rPr>
              <a:t>	</a:t>
            </a:r>
            <a:r>
              <a:rPr lang="cs-CZ" sz="3600" b="1" dirty="0" smtClean="0">
                <a:sym typeface="Wingdings" pitchFamily="2" charset="2"/>
              </a:rPr>
              <a:t>Postup při inspekci</a:t>
            </a:r>
            <a:endParaRPr lang="cs-CZ" sz="3600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6590"/>
            <a:ext cx="8229600" cy="4599574"/>
          </a:xfrm>
        </p:spPr>
        <p:txBody>
          <a:bodyPr/>
          <a:lstStyle/>
          <a:p>
            <a:pPr lvl="1">
              <a:buFont typeface="Wingdings" pitchFamily="2" charset="2"/>
              <a:buChar char="Ø"/>
            </a:pPr>
            <a:r>
              <a:rPr lang="cs-CZ" dirty="0" smtClean="0">
                <a:sym typeface="Wingdings" pitchFamily="2" charset="2"/>
              </a:rPr>
              <a:t> 	</a:t>
            </a:r>
            <a:r>
              <a:rPr lang="cs-CZ" b="1" dirty="0" smtClean="0">
                <a:sym typeface="Wingdings" pitchFamily="2" charset="2"/>
              </a:rPr>
              <a:t>Zákon o sociálních službách </a:t>
            </a:r>
            <a:r>
              <a:rPr lang="cs-CZ" dirty="0" smtClean="0">
                <a:sym typeface="Wingdings" pitchFamily="2" charset="2"/>
              </a:rPr>
              <a:t>(ZSS)</a:t>
            </a:r>
          </a:p>
          <a:p>
            <a:pPr lvl="2">
              <a:buNone/>
            </a:pPr>
            <a:r>
              <a:rPr lang="cs-CZ" sz="2000" i="1" dirty="0" smtClean="0">
                <a:sym typeface="Wingdings" pitchFamily="2" charset="2"/>
              </a:rPr>
              <a:t>(§ (97) 98 zák. č. 108/2006 Sb.)</a:t>
            </a:r>
            <a:endParaRPr lang="cs-CZ" sz="2000" dirty="0" smtClean="0">
              <a:sym typeface="Wingdings" pitchFamily="2" charset="2"/>
            </a:endParaRPr>
          </a:p>
          <a:p>
            <a:pPr lvl="1">
              <a:spcBef>
                <a:spcPts val="0"/>
              </a:spcBef>
              <a:buNone/>
            </a:pPr>
            <a:r>
              <a:rPr lang="cs-CZ" sz="2400" dirty="0" smtClean="0">
                <a:sym typeface="Wingdings" pitchFamily="2" charset="2"/>
              </a:rPr>
              <a:t>		 </a:t>
            </a:r>
            <a:r>
              <a:rPr lang="cs-CZ" sz="2400" dirty="0" smtClean="0">
                <a:sym typeface="Wingdings" pitchFamily="2" charset="2"/>
              </a:rPr>
              <a:t>postup obdobně </a:t>
            </a:r>
            <a:r>
              <a:rPr lang="cs-CZ" sz="2400" dirty="0" smtClean="0">
                <a:sym typeface="Wingdings" pitchFamily="2" charset="2"/>
              </a:rPr>
              <a:t>(jsou zde pojmy sociálních </a:t>
            </a:r>
            <a:r>
              <a:rPr lang="cs-CZ" sz="2400" dirty="0" smtClean="0">
                <a:sym typeface="Wingdings" pitchFamily="2" charset="2"/>
              </a:rPr>
              <a:t>		     služeb</a:t>
            </a:r>
            <a:r>
              <a:rPr lang="cs-CZ" sz="2400" dirty="0" smtClean="0">
                <a:sym typeface="Wingdings" pitchFamily="2" charset="2"/>
              </a:rPr>
              <a:t>)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>
                <a:sym typeface="Wingdings" pitchFamily="2" charset="2"/>
              </a:rPr>
              <a:t> 	</a:t>
            </a:r>
            <a:r>
              <a:rPr lang="cs-CZ" b="1" dirty="0" smtClean="0">
                <a:sym typeface="Wingdings" pitchFamily="2" charset="2"/>
              </a:rPr>
              <a:t>Kontrolní </a:t>
            </a:r>
            <a:r>
              <a:rPr lang="cs-CZ" b="1" dirty="0" smtClean="0">
                <a:sym typeface="Wingdings" pitchFamily="2" charset="2"/>
              </a:rPr>
              <a:t>řád </a:t>
            </a:r>
            <a:r>
              <a:rPr lang="cs-CZ" dirty="0" smtClean="0">
                <a:sym typeface="Wingdings" pitchFamily="2" charset="2"/>
              </a:rPr>
              <a:t>(KŘ)</a:t>
            </a:r>
          </a:p>
          <a:p>
            <a:pPr lvl="1">
              <a:spcBef>
                <a:spcPts val="0"/>
              </a:spcBef>
              <a:buNone/>
            </a:pPr>
            <a:r>
              <a:rPr lang="cs-CZ" dirty="0" smtClean="0">
                <a:sym typeface="Wingdings" pitchFamily="2" charset="2"/>
              </a:rPr>
              <a:t>		</a:t>
            </a:r>
            <a:r>
              <a:rPr lang="cs-CZ" sz="2000" i="1" dirty="0" smtClean="0">
                <a:sym typeface="Wingdings" pitchFamily="2" charset="2"/>
              </a:rPr>
              <a:t>(zák. č. 255/2012 Sb.) </a:t>
            </a:r>
          </a:p>
          <a:p>
            <a:pPr lvl="1">
              <a:spcBef>
                <a:spcPts val="0"/>
              </a:spcBef>
              <a:buNone/>
            </a:pPr>
            <a:r>
              <a:rPr lang="cs-CZ" sz="2000" i="1" dirty="0" smtClean="0">
                <a:sym typeface="Wingdings" pitchFamily="2" charset="2"/>
              </a:rPr>
              <a:t>		</a:t>
            </a:r>
            <a:r>
              <a:rPr lang="cs-CZ" sz="2400" dirty="0" smtClean="0">
                <a:sym typeface="Wingdings" pitchFamily="2" charset="2"/>
              </a:rPr>
              <a:t> </a:t>
            </a:r>
            <a:r>
              <a:rPr lang="cs-CZ" sz="2400" dirty="0" smtClean="0">
                <a:sym typeface="Wingdings" pitchFamily="2" charset="2"/>
              </a:rPr>
              <a:t>postup v </a:t>
            </a:r>
            <a:r>
              <a:rPr lang="cs-CZ" sz="2400" dirty="0" smtClean="0">
                <a:sym typeface="Wingdings" pitchFamily="2" charset="2"/>
              </a:rPr>
              <a:t>plném rozsahu</a:t>
            </a:r>
          </a:p>
          <a:p>
            <a:pPr lvl="1">
              <a:spcBef>
                <a:spcPts val="672"/>
              </a:spcBef>
              <a:buFont typeface="Wingdings" pitchFamily="2" charset="2"/>
              <a:buChar char="Ø"/>
            </a:pPr>
            <a:r>
              <a:rPr lang="cs-CZ" i="1" dirty="0" smtClean="0">
                <a:sym typeface="Wingdings" pitchFamily="2" charset="2"/>
              </a:rPr>
              <a:t> 	</a:t>
            </a:r>
            <a:r>
              <a:rPr lang="cs-CZ" b="1" dirty="0" smtClean="0">
                <a:sym typeface="Wingdings" pitchFamily="2" charset="2"/>
              </a:rPr>
              <a:t>Správní </a:t>
            </a:r>
            <a:r>
              <a:rPr lang="cs-CZ" b="1" dirty="0" smtClean="0">
                <a:sym typeface="Wingdings" pitchFamily="2" charset="2"/>
              </a:rPr>
              <a:t>řád </a:t>
            </a:r>
            <a:r>
              <a:rPr lang="cs-CZ" dirty="0" smtClean="0">
                <a:sym typeface="Wingdings" pitchFamily="2" charset="2"/>
              </a:rPr>
              <a:t>(SŘ)</a:t>
            </a:r>
          </a:p>
          <a:p>
            <a:pPr lvl="1">
              <a:spcBef>
                <a:spcPts val="672"/>
              </a:spcBef>
              <a:buNone/>
            </a:pPr>
            <a:r>
              <a:rPr lang="cs-CZ" sz="2000" i="1" dirty="0" smtClean="0">
                <a:sym typeface="Wingdings" pitchFamily="2" charset="2"/>
              </a:rPr>
              <a:t>		(zák. č. 500/2004 Sb.)</a:t>
            </a:r>
          </a:p>
          <a:p>
            <a:pPr lvl="1">
              <a:spcBef>
                <a:spcPts val="672"/>
              </a:spcBef>
              <a:buNone/>
            </a:pPr>
            <a:r>
              <a:rPr lang="cs-CZ" sz="2000" i="1" dirty="0" smtClean="0">
                <a:sym typeface="Wingdings" pitchFamily="2" charset="2"/>
              </a:rPr>
              <a:t>		</a:t>
            </a:r>
            <a:r>
              <a:rPr lang="cs-CZ" sz="2400" i="1" dirty="0" smtClean="0">
                <a:sym typeface="Wingdings" pitchFamily="2" charset="2"/>
              </a:rPr>
              <a:t> </a:t>
            </a:r>
            <a:r>
              <a:rPr lang="cs-CZ" sz="2400" dirty="0" smtClean="0">
                <a:sym typeface="Wingdings" pitchFamily="2" charset="2"/>
              </a:rPr>
              <a:t>některá ustanovení </a:t>
            </a:r>
            <a:r>
              <a:rPr lang="cs-CZ" sz="2400" dirty="0" smtClean="0">
                <a:sym typeface="Wingdings" pitchFamily="2" charset="2"/>
              </a:rPr>
              <a:t>obdobně, některá v </a:t>
            </a:r>
            <a:r>
              <a:rPr lang="cs-CZ" sz="2400" dirty="0" smtClean="0">
                <a:sym typeface="Wingdings" pitchFamily="2" charset="2"/>
              </a:rPr>
              <a:t>plném </a:t>
            </a:r>
            <a:r>
              <a:rPr lang="cs-CZ" sz="2400" dirty="0" smtClean="0">
                <a:sym typeface="Wingdings" pitchFamily="2" charset="2"/>
              </a:rPr>
              <a:t>rozsahu </a:t>
            </a:r>
            <a:r>
              <a:rPr lang="cs-CZ" sz="2000" dirty="0" smtClean="0">
                <a:sym typeface="Wingdings" pitchFamily="2" charset="2"/>
              </a:rPr>
              <a:t>(</a:t>
            </a:r>
            <a:r>
              <a:rPr lang="cs-CZ" sz="2000" dirty="0">
                <a:sym typeface="Wingdings" pitchFamily="2" charset="2"/>
              </a:rPr>
              <a:t>např. zásady SŘ, počítání času, doručování)</a:t>
            </a:r>
          </a:p>
          <a:p>
            <a:pPr lvl="1">
              <a:spcBef>
                <a:spcPts val="672"/>
              </a:spcBef>
              <a:buNone/>
            </a:pPr>
            <a:r>
              <a:rPr lang="cs-CZ" sz="2800" dirty="0" smtClean="0">
                <a:sym typeface="Wingdings" pitchFamily="2" charset="2"/>
              </a:rPr>
              <a:t>	</a:t>
            </a:r>
          </a:p>
          <a:p>
            <a:pPr>
              <a:buFontTx/>
              <a:buNone/>
            </a:pPr>
            <a:endParaRPr lang="cs-CZ" sz="2400" dirty="0" smtClean="0"/>
          </a:p>
          <a:p>
            <a:pPr>
              <a:buFontTx/>
              <a:buNone/>
            </a:pPr>
            <a:endParaRPr lang="cs-CZ" dirty="0" smtClean="0"/>
          </a:p>
        </p:txBody>
      </p:sp>
      <p:pic>
        <p:nvPicPr>
          <p:cNvPr id="5" name="Picture 2" descr="C:\Users\alena.spurkova\AppData\Local\Microsoft\Windows\Temporary Internet Files\Content.IE5\JA4HO485\MC90030135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04664"/>
            <a:ext cx="1512168" cy="112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dirty="0" smtClean="0"/>
              <a:t>		</a:t>
            </a:r>
            <a:r>
              <a:rPr lang="cs-CZ" sz="3600" b="1" dirty="0" smtClean="0"/>
              <a:t>Obecně k průběhu 	</a:t>
            </a:r>
            <a:br>
              <a:rPr lang="cs-CZ" sz="3600" b="1" dirty="0" smtClean="0"/>
            </a:br>
            <a:r>
              <a:rPr lang="cs-CZ" sz="3600" b="1" dirty="0" smtClean="0"/>
              <a:t>			inspekcí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r>
              <a:rPr lang="cs-CZ" sz="2400" b="1" dirty="0" smtClean="0"/>
              <a:t>Plánování inspekcí </a:t>
            </a:r>
            <a:r>
              <a:rPr lang="cs-CZ" sz="2000" dirty="0" smtClean="0"/>
              <a:t>– vyvěšení plánu na webových stránkách GŘ ÚP na každý půlrok (??? plán na I. </a:t>
            </a:r>
            <a:r>
              <a:rPr lang="cs-CZ" sz="2000" dirty="0" err="1" smtClean="0"/>
              <a:t>pol</a:t>
            </a:r>
            <a:r>
              <a:rPr lang="cs-CZ" sz="2000" dirty="0" smtClean="0"/>
              <a:t>. 2015</a:t>
            </a:r>
            <a:r>
              <a:rPr lang="cs-CZ" sz="2000" dirty="0" smtClean="0"/>
              <a:t>)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400" dirty="0" smtClean="0"/>
              <a:t>„</a:t>
            </a:r>
            <a:r>
              <a:rPr lang="cs-CZ" sz="2400" b="1" dirty="0" smtClean="0"/>
              <a:t>Inspekční tým</a:t>
            </a:r>
            <a:r>
              <a:rPr lang="cs-CZ" sz="2400" dirty="0" smtClean="0"/>
              <a:t>“ (</a:t>
            </a:r>
            <a:r>
              <a:rPr lang="cs-CZ" sz="2400" dirty="0" smtClean="0"/>
              <a:t>IT) </a:t>
            </a:r>
            <a:r>
              <a:rPr lang="cs-CZ" sz="2000" dirty="0" smtClean="0"/>
              <a:t>– postup podle ZSS: </a:t>
            </a:r>
          </a:p>
          <a:p>
            <a:pPr marL="685800">
              <a:buFont typeface="Wingdings"/>
              <a:buChar char="à"/>
            </a:pPr>
            <a:r>
              <a:rPr lang="cs-CZ" sz="2000" dirty="0" smtClean="0"/>
              <a:t>PO </a:t>
            </a:r>
            <a:r>
              <a:rPr lang="cs-CZ" sz="2000" dirty="0"/>
              <a:t>– min. 2 osoby, ZDVOP – min. 3 osoby </a:t>
            </a:r>
            <a:r>
              <a:rPr lang="cs-CZ" sz="2000" i="1" dirty="0"/>
              <a:t>(terénní vs. pobytová služba)</a:t>
            </a:r>
          </a:p>
          <a:p>
            <a:pPr marL="685800">
              <a:buFont typeface="Wingdings"/>
              <a:buChar char="à"/>
            </a:pPr>
            <a:r>
              <a:rPr lang="cs-CZ" sz="2000" i="1" dirty="0" smtClean="0"/>
              <a:t>„alespoň 1 člen inspekčního týmu musí být zaměstnancem…“ </a:t>
            </a:r>
          </a:p>
          <a:p>
            <a:pPr marL="685800">
              <a:buFont typeface="Wingdings"/>
              <a:buChar char="à"/>
            </a:pPr>
            <a:r>
              <a:rPr lang="cs-CZ" sz="2000" dirty="0" smtClean="0">
                <a:sym typeface="Wingdings" pitchFamily="2" charset="2"/>
              </a:rPr>
              <a:t>další</a:t>
            </a:r>
            <a:r>
              <a:rPr lang="cs-CZ" sz="2000" i="1" dirty="0" smtClean="0">
                <a:sym typeface="Wingdings" pitchFamily="2" charset="2"/>
              </a:rPr>
              <a:t> </a:t>
            </a:r>
            <a:r>
              <a:rPr lang="cs-CZ" sz="2000" dirty="0" smtClean="0">
                <a:sym typeface="Wingdings" pitchFamily="2" charset="2"/>
              </a:rPr>
              <a:t>členové IT mohou být zvenku jako specializovaní odborníci </a:t>
            </a:r>
            <a:r>
              <a:rPr lang="cs-CZ" sz="1600" dirty="0" smtClean="0">
                <a:sym typeface="Wingdings" pitchFamily="2" charset="2"/>
              </a:rPr>
              <a:t>(zatím není zřejmé, zda takový někdo bude) </a:t>
            </a:r>
            <a:r>
              <a:rPr lang="cs-CZ" sz="2000" dirty="0" smtClean="0">
                <a:sym typeface="Wingdings" pitchFamily="2" charset="2"/>
              </a:rPr>
              <a:t>– jde o kontrolujícího podle   </a:t>
            </a:r>
            <a:r>
              <a:rPr lang="cs-CZ" sz="2000" i="1" dirty="0" smtClean="0">
                <a:sym typeface="Wingdings" pitchFamily="2" charset="2"/>
              </a:rPr>
              <a:t>§ 3 KŘ </a:t>
            </a:r>
          </a:p>
          <a:p>
            <a:pPr marL="685800">
              <a:buFont typeface="Wingdings"/>
              <a:buChar char="à"/>
            </a:pPr>
            <a:r>
              <a:rPr lang="cs-CZ" sz="2000" dirty="0" smtClean="0">
                <a:sym typeface="Wingdings" pitchFamily="2" charset="2"/>
              </a:rPr>
              <a:t>členem může být i </a:t>
            </a:r>
            <a:r>
              <a:rPr lang="cs-CZ" sz="2000" dirty="0" smtClean="0">
                <a:sym typeface="Wingdings" pitchFamily="2" charset="2"/>
              </a:rPr>
              <a:t>osoba přizvaná podle </a:t>
            </a:r>
            <a:r>
              <a:rPr lang="cs-CZ" sz="2000" i="1" dirty="0" smtClean="0">
                <a:sym typeface="Wingdings" pitchFamily="2" charset="2"/>
              </a:rPr>
              <a:t>§ 6 KŘ</a:t>
            </a:r>
          </a:p>
          <a:p>
            <a:pPr>
              <a:buNone/>
            </a:pPr>
            <a:r>
              <a:rPr lang="cs-CZ" sz="2000" dirty="0" smtClean="0">
                <a:sym typeface="Wingdings" pitchFamily="2" charset="2"/>
              </a:rPr>
              <a:t>	</a:t>
            </a:r>
            <a:r>
              <a:rPr lang="cs-CZ" sz="2000" dirty="0" smtClean="0">
                <a:sym typeface="Wingdings" pitchFamily="2" charset="2"/>
              </a:rPr>
              <a:t> mělo </a:t>
            </a:r>
            <a:r>
              <a:rPr lang="cs-CZ" sz="2000" dirty="0" smtClean="0">
                <a:sym typeface="Wingdings" pitchFamily="2" charset="2"/>
              </a:rPr>
              <a:t>by to být zřejmé z pověření </a:t>
            </a:r>
            <a:r>
              <a:rPr lang="cs-CZ" sz="1600" dirty="0" smtClean="0">
                <a:sym typeface="Wingdings" pitchFamily="2" charset="2"/>
              </a:rPr>
              <a:t>(kdo </a:t>
            </a:r>
            <a:r>
              <a:rPr lang="cs-CZ" sz="1600" dirty="0" smtClean="0">
                <a:sym typeface="Wingdings" pitchFamily="2" charset="2"/>
              </a:rPr>
              <a:t>na pověření není</a:t>
            </a:r>
            <a:r>
              <a:rPr lang="cs-CZ" sz="1600" dirty="0" smtClean="0">
                <a:sym typeface="Wingdings" pitchFamily="2" charset="2"/>
              </a:rPr>
              <a:t>, </a:t>
            </a:r>
            <a:r>
              <a:rPr lang="cs-CZ" sz="1600" dirty="0" smtClean="0">
                <a:sym typeface="Wingdings" pitchFamily="2" charset="2"/>
              </a:rPr>
              <a:t>nemá </a:t>
            </a:r>
            <a:r>
              <a:rPr lang="cs-CZ" sz="1600" dirty="0" smtClean="0">
                <a:sym typeface="Wingdings" pitchFamily="2" charset="2"/>
              </a:rPr>
              <a:t>při </a:t>
            </a:r>
            <a:r>
              <a:rPr lang="cs-CZ" sz="1600" dirty="0" smtClean="0">
                <a:sym typeface="Wingdings" pitchFamily="2" charset="2"/>
              </a:rPr>
              <a:t>  	</a:t>
            </a:r>
            <a:r>
              <a:rPr lang="cs-CZ" sz="1600" dirty="0" smtClean="0">
                <a:sym typeface="Wingdings" pitchFamily="2" charset="2"/>
              </a:rPr>
              <a:t>inspekci </a:t>
            </a:r>
            <a:r>
              <a:rPr lang="cs-CZ" sz="1600" dirty="0" smtClean="0">
                <a:sym typeface="Wingdings" pitchFamily="2" charset="2"/>
              </a:rPr>
              <a:t>u </a:t>
            </a:r>
            <a:r>
              <a:rPr lang="cs-CZ" sz="1600" dirty="0" smtClean="0">
                <a:sym typeface="Wingdings" pitchFamily="2" charset="2"/>
              </a:rPr>
              <a:t>PO co </a:t>
            </a:r>
            <a:r>
              <a:rPr lang="cs-CZ" sz="1600" dirty="0" smtClean="0">
                <a:sym typeface="Wingdings" pitchFamily="2" charset="2"/>
              </a:rPr>
              <a:t>dělat)</a:t>
            </a:r>
            <a:endParaRPr lang="cs-CZ" sz="16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  <p:pic>
        <p:nvPicPr>
          <p:cNvPr id="5" name="Picture 2" descr="C:\Users\alena.spurkova\AppData\Local\Microsoft\Windows\Temporary Internet Files\Content.IE5\JA4HO485\MC90030135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60648"/>
            <a:ext cx="1512168" cy="112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600" b="1" dirty="0" smtClean="0"/>
              <a:t>		Obecně k průběhu 	</a:t>
            </a:r>
            <a:br>
              <a:rPr lang="cs-CZ" sz="3600" b="1" dirty="0" smtClean="0"/>
            </a:br>
            <a:r>
              <a:rPr lang="cs-CZ" sz="3600" b="1" dirty="0" smtClean="0"/>
              <a:t>			inspekcí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Rozdíl mezi specializovaným odborníkem (SO) a osobou přizvanou (OP):</a:t>
            </a:r>
          </a:p>
          <a:p>
            <a:pPr indent="20638">
              <a:buFont typeface="Wingdings" pitchFamily="2" charset="2"/>
              <a:buChar char="Ø"/>
            </a:pPr>
            <a:r>
              <a:rPr lang="cs-CZ" sz="2000" dirty="0" smtClean="0"/>
              <a:t>	SO jako kontrolující musí podepsat protokol X </a:t>
            </a:r>
            <a:r>
              <a:rPr lang="cs-CZ" sz="2000" dirty="0" smtClean="0"/>
              <a:t>(</a:t>
            </a:r>
            <a:r>
              <a:rPr lang="cs-CZ" sz="2000" dirty="0" smtClean="0"/>
              <a:t>OP nemusí</a:t>
            </a:r>
            <a:r>
              <a:rPr lang="cs-CZ" sz="2000" dirty="0" smtClean="0"/>
              <a:t>         	a </a:t>
            </a:r>
            <a:r>
              <a:rPr lang="cs-CZ" sz="2000" dirty="0" smtClean="0"/>
              <a:t>příp. jen část zprávy)</a:t>
            </a:r>
          </a:p>
          <a:p>
            <a:pPr indent="20638">
              <a:buFont typeface="Wingdings" pitchFamily="2" charset="2"/>
              <a:buChar char="Ø"/>
            </a:pPr>
            <a:r>
              <a:rPr lang="cs-CZ" sz="2000" dirty="0" smtClean="0"/>
              <a:t>	(oba musí být na </a:t>
            </a:r>
            <a:r>
              <a:rPr lang="cs-CZ" sz="2000" dirty="0" smtClean="0"/>
              <a:t>pověření/ch </a:t>
            </a:r>
            <a:r>
              <a:rPr lang="cs-CZ" sz="2000" dirty="0" smtClean="0"/>
              <a:t>k </a:t>
            </a:r>
            <a:r>
              <a:rPr lang="cs-CZ" sz="2000" dirty="0" smtClean="0"/>
              <a:t>inspekci)</a:t>
            </a:r>
            <a:endParaRPr lang="cs-CZ" sz="2000" dirty="0" smtClean="0"/>
          </a:p>
          <a:p>
            <a:pPr indent="20638">
              <a:buFont typeface="Wingdings" pitchFamily="2" charset="2"/>
              <a:buChar char="Ø"/>
            </a:pPr>
            <a:r>
              <a:rPr lang="cs-CZ" sz="2000" dirty="0" smtClean="0"/>
              <a:t>	SO má práva a povinnosti přímo z KŘ X 	</a:t>
            </a:r>
            <a:r>
              <a:rPr lang="cs-CZ" sz="2000" dirty="0" smtClean="0"/>
              <a:t>OP </a:t>
            </a:r>
            <a:r>
              <a:rPr lang="cs-CZ" sz="2000" dirty="0" smtClean="0"/>
              <a:t>přiměřeně             	</a:t>
            </a:r>
            <a:r>
              <a:rPr lang="cs-CZ" sz="2000" dirty="0" smtClean="0"/>
              <a:t>podle činnosti při inspekci, v </a:t>
            </a:r>
            <a:r>
              <a:rPr lang="cs-CZ" sz="2000" dirty="0" smtClean="0"/>
              <a:t>rozsahu poučení úřadem</a:t>
            </a:r>
          </a:p>
          <a:p>
            <a:pPr indent="20638">
              <a:buFont typeface="Wingdings" pitchFamily="2" charset="2"/>
              <a:buChar char="Ø"/>
            </a:pPr>
            <a:r>
              <a:rPr lang="cs-CZ" sz="2000" dirty="0" smtClean="0"/>
              <a:t>	vedoucí IT nemůže být OP</a:t>
            </a:r>
          </a:p>
          <a:p>
            <a:pPr indent="20638">
              <a:buFont typeface="Wingdings" pitchFamily="2" charset="2"/>
              <a:buChar char="Ø"/>
            </a:pPr>
            <a:r>
              <a:rPr lang="cs-CZ" sz="2000" dirty="0" smtClean="0"/>
              <a:t>	SO musí znát dobře předmět inspekce X </a:t>
            </a:r>
            <a:r>
              <a:rPr lang="cs-CZ" sz="2000" dirty="0" smtClean="0"/>
              <a:t>OP </a:t>
            </a:r>
            <a:r>
              <a:rPr lang="cs-CZ" sz="2000" dirty="0" smtClean="0"/>
              <a:t>může být znalcem 	v úplně jiném oboru – ke splnění účelu kontroly (např. soudní 	znalec, </a:t>
            </a:r>
            <a:r>
              <a:rPr lang="cs-CZ" sz="2000" dirty="0" smtClean="0"/>
              <a:t>právník, lékař)</a:t>
            </a:r>
            <a:endParaRPr lang="cs-CZ" sz="20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  <p:pic>
        <p:nvPicPr>
          <p:cNvPr id="5" name="Picture 2" descr="C:\Users\alena.spurkova\AppData\Local\Microsoft\Windows\Temporary Internet Files\Content.IE5\JA4HO485\MC90030135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32656"/>
            <a:ext cx="1512168" cy="112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3429</TotalTime>
  <Words>883</Words>
  <Application>Microsoft Office PowerPoint</Application>
  <PresentationFormat>Předvádění na obrazovce (4:3)</PresentationFormat>
  <Paragraphs>374</Paragraphs>
  <Slides>36</Slides>
  <Notes>0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Výchozí návrh</vt:lpstr>
      <vt:lpstr>Inspekce  poskytování sociálně-právní ochrany  u pověřených osob   Alena Špůrková Jiří Nový</vt:lpstr>
      <vt:lpstr>Proč inspekce?</vt:lpstr>
      <vt:lpstr> Právní rámec inspekcí</vt:lpstr>
      <vt:lpstr>Pojem „pověřená osoba“  pro inspekce</vt:lpstr>
      <vt:lpstr> Pojem „kvalita“      poskytování SPO</vt:lpstr>
      <vt:lpstr>Kdo bude inspekce provádět?</vt:lpstr>
      <vt:lpstr> Postup při inspekci</vt:lpstr>
      <vt:lpstr>  Obecně k průběhu      inspekcí</vt:lpstr>
      <vt:lpstr>  Obecně k průběhu      inspekcí</vt:lpstr>
      <vt:lpstr>  Obecně k průběhu      inspekcí</vt:lpstr>
      <vt:lpstr>  Obecně k průběhu      inspekcí</vt:lpstr>
      <vt:lpstr> Jak k vám inspektoři    mohou přijít?</vt:lpstr>
      <vt:lpstr> Jak k vám inspektoři    mohou přijít?</vt:lpstr>
      <vt:lpstr> Důsledky různých  způsobů zahájení inspekce</vt:lpstr>
      <vt:lpstr>   Co je nutno inspekci dovolit?</vt:lpstr>
      <vt:lpstr>   Co je nutno inspekci dovolit?</vt:lpstr>
      <vt:lpstr>   Co je nutno inspekci dovolit?</vt:lpstr>
      <vt:lpstr>   Co je nutno inspekci dovolit?</vt:lpstr>
      <vt:lpstr>  Oč jde vzájemně? </vt:lpstr>
      <vt:lpstr>Průběh inspekce před  oficiálním zahájením kontroly</vt:lpstr>
      <vt:lpstr>Průběh inspekce po oficiálním    zahájení kontroly</vt:lpstr>
      <vt:lpstr>     Průběh inspekce v místě</vt:lpstr>
      <vt:lpstr>Průběh inspekce v místě</vt:lpstr>
      <vt:lpstr>Na co se před inspekcí    zaměřit?</vt:lpstr>
      <vt:lpstr> Na co se připravit před   inspekci v místě ?</vt:lpstr>
      <vt:lpstr>Co dělat při inspekci v místě ?</vt:lpstr>
      <vt:lpstr>Co při inspekci především?</vt:lpstr>
      <vt:lpstr>…. průběh inspekce v místě</vt:lpstr>
      <vt:lpstr>… průběh inspekce v místě</vt:lpstr>
      <vt:lpstr>Co naopak musí inspektoři?</vt:lpstr>
      <vt:lpstr>Co naopak musí inspektoři?</vt:lpstr>
      <vt:lpstr>Co naopak musí inspektoři?</vt:lpstr>
      <vt:lpstr>Co naopak musí inspektoři?</vt:lpstr>
      <vt:lpstr> Ukončení inspekce</vt:lpstr>
      <vt:lpstr>  Možnosti obrany</vt:lpstr>
      <vt:lpstr>Rada na 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Slavek Hamadak</dc:creator>
  <cp:lastModifiedBy>Špůrková Alena Mgr. Ph.D. (PM)</cp:lastModifiedBy>
  <cp:revision>156</cp:revision>
  <cp:lastPrinted>2014-09-25T15:18:27Z</cp:lastPrinted>
  <dcterms:created xsi:type="dcterms:W3CDTF">2007-11-13T14:53:55Z</dcterms:created>
  <dcterms:modified xsi:type="dcterms:W3CDTF">2014-10-06T12:26:53Z</dcterms:modified>
</cp:coreProperties>
</file>