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handoutMasterIdLst>
    <p:handoutMasterId r:id="rId18"/>
  </p:handout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dislav Fryč" initials="V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27915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olankovab@kr-s.cz" TargetMode="External"/><Relationship Id="rId2" Type="http://schemas.openxmlformats.org/officeDocument/2006/relationships/hyperlink" Target="mailto:fulinova@kr-s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r-stredocesky.cz/web/socialni-oblast/374" TargetMode="External"/><Relationship Id="rId4" Type="http://schemas.openxmlformats.org/officeDocument/2006/relationships/hyperlink" Target="https://www.esfcr.cz/dokumenty-op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dirty="0" smtClean="0">
              <a:solidFill>
                <a:schemeClr val="accent2"/>
              </a:solidFill>
            </a:endParaRPr>
          </a:p>
          <a:p>
            <a:pPr algn="ctr"/>
            <a:r>
              <a:rPr lang="cs-CZ" dirty="0" smtClean="0">
                <a:solidFill>
                  <a:schemeClr val="accent2"/>
                </a:solidFill>
              </a:rPr>
              <a:t>Základní informace</a:t>
            </a:r>
          </a:p>
          <a:p>
            <a:endParaRPr lang="cs-CZ" sz="3200" dirty="0"/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2993302" y="6153788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dirty="0">
                <a:solidFill>
                  <a:schemeClr val="accent2"/>
                </a:solidFill>
                <a:latin typeface="+mn-lt"/>
              </a:rPr>
              <a:t>CZ.03.2.60/0.0/0.0/15_005/0007846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Podmínky přidělení projektové dotace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algn="just"/>
            <a:r>
              <a:rPr lang="cs-CZ" dirty="0"/>
              <a:t>Dotace </a:t>
            </a:r>
            <a:r>
              <a:rPr lang="cs-CZ" dirty="0" smtClean="0"/>
              <a:t>bude poskytována: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na základě schválené projektové žádosti;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400" dirty="0" smtClean="0"/>
              <a:t>bezhotovostně na bankovní účet žadatele/zřizovatele;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na úhradu nezbytně nutných výdajů;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400" dirty="0" smtClean="0"/>
              <a:t>na poskytování základních druhů a forem sociálních služeb podle zákona o sociálních službách;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s ohledem na vícezdrojové financování sociálních služeb;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400" dirty="0" smtClean="0"/>
              <a:t>na období od 01.01.2018 – 31.12.2019.</a:t>
            </a: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800100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9297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Kontakty a bližší informace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037" y="1600200"/>
            <a:ext cx="7864764" cy="4525963"/>
          </a:xfrm>
        </p:spPr>
        <p:txBody>
          <a:bodyPr numCol="1"/>
          <a:lstStyle/>
          <a:p>
            <a:pPr marL="0" lvl="1" indent="0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Kontaktní osoby: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 smtClean="0">
                <a:solidFill>
                  <a:schemeClr val="accent2"/>
                </a:solidFill>
              </a:rPr>
              <a:t>Ing. </a:t>
            </a:r>
            <a:r>
              <a:rPr lang="cs-CZ" sz="1800" dirty="0">
                <a:solidFill>
                  <a:schemeClr val="accent2"/>
                </a:solidFill>
              </a:rPr>
              <a:t>Jana Fulínová</a:t>
            </a:r>
            <a:r>
              <a:rPr lang="cs-CZ" sz="1800" dirty="0"/>
              <a:t>	</a:t>
            </a:r>
            <a:r>
              <a:rPr lang="cs-CZ" sz="1800" b="1" dirty="0">
                <a:solidFill>
                  <a:schemeClr val="accent2"/>
                </a:solidFill>
              </a:rPr>
              <a:t>		</a:t>
            </a:r>
            <a:r>
              <a:rPr lang="cs-CZ" sz="1800" b="1" dirty="0" smtClean="0">
                <a:solidFill>
                  <a:schemeClr val="accent2"/>
                </a:solidFill>
              </a:rPr>
              <a:t>	</a:t>
            </a:r>
            <a:r>
              <a:rPr lang="cs-CZ" sz="1800" dirty="0" smtClean="0">
                <a:solidFill>
                  <a:schemeClr val="accent2"/>
                </a:solidFill>
              </a:rPr>
              <a:t>Bc</a:t>
            </a:r>
            <a:r>
              <a:rPr lang="cs-CZ" sz="1800" dirty="0">
                <a:solidFill>
                  <a:schemeClr val="accent2"/>
                </a:solidFill>
              </a:rPr>
              <a:t>. Barbora Polánková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/>
              <a:t>finanční manažerka				projektová </a:t>
            </a:r>
            <a:r>
              <a:rPr lang="cs-CZ" sz="1800" dirty="0" smtClean="0"/>
              <a:t>manažerka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 smtClean="0"/>
              <a:t>Odbor řízení dotačních </a:t>
            </a:r>
            <a:r>
              <a:rPr lang="cs-CZ" sz="1800" dirty="0"/>
              <a:t>projektů		Odbor řízení dotačních </a:t>
            </a:r>
            <a:r>
              <a:rPr lang="cs-CZ" sz="1800" dirty="0" smtClean="0"/>
              <a:t>projektů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/>
              <a:t>t</a:t>
            </a:r>
            <a:r>
              <a:rPr lang="cs-CZ" sz="1800" dirty="0" smtClean="0"/>
              <a:t>el.: 257 280 </a:t>
            </a:r>
            <a:r>
              <a:rPr lang="cs-CZ" sz="1800" dirty="0"/>
              <a:t>320				tel.: 257 280 </a:t>
            </a:r>
            <a:r>
              <a:rPr lang="cs-CZ" sz="1800" dirty="0" smtClean="0"/>
              <a:t>213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/>
              <a:t>e</a:t>
            </a:r>
            <a:r>
              <a:rPr lang="cs-CZ" sz="1800" dirty="0" smtClean="0"/>
              <a:t>-mail: </a:t>
            </a:r>
            <a:r>
              <a:rPr lang="cs-CZ" sz="1800" dirty="0" smtClean="0">
                <a:hlinkClick r:id="rId2"/>
              </a:rPr>
              <a:t>fulinova@kr-s.cz</a:t>
            </a:r>
            <a:r>
              <a:rPr lang="cs-CZ" sz="1800" dirty="0"/>
              <a:t>			e-mail: </a:t>
            </a:r>
            <a:r>
              <a:rPr lang="cs-CZ" sz="1800" dirty="0">
                <a:hlinkClick r:id="rId3"/>
              </a:rPr>
              <a:t>polankovab@kr-s.cz</a:t>
            </a:r>
            <a:endParaRPr lang="cs-CZ" sz="1800" dirty="0"/>
          </a:p>
          <a:p>
            <a:pPr marL="0" lvl="1" indent="0">
              <a:buClr>
                <a:schemeClr val="accent2"/>
              </a:buClr>
              <a:buNone/>
            </a:pPr>
            <a:endParaRPr lang="cs-CZ" sz="1800" dirty="0" smtClean="0"/>
          </a:p>
          <a:p>
            <a:pPr marL="0" lvl="1" indent="0">
              <a:buClr>
                <a:schemeClr val="accent2"/>
              </a:buClr>
              <a:buNone/>
            </a:pPr>
            <a:endParaRPr lang="cs-CZ" sz="1800" dirty="0"/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Bližší informace: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 smtClean="0"/>
              <a:t>Dokumenty operačního programu Zaměstnanost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>
                <a:hlinkClick r:id="rId4"/>
              </a:rPr>
              <a:t>https://</a:t>
            </a:r>
            <a:r>
              <a:rPr lang="cs-CZ" sz="1800" dirty="0" smtClean="0">
                <a:hlinkClick r:id="rId4"/>
              </a:rPr>
              <a:t>www.esfcr.cz/dokumenty-opz</a:t>
            </a:r>
            <a:endParaRPr lang="cs-CZ" sz="1800" dirty="0" smtClean="0"/>
          </a:p>
          <a:p>
            <a:pPr marL="0" lvl="1" indent="0">
              <a:buClr>
                <a:schemeClr val="accent2"/>
              </a:buClr>
              <a:buNone/>
            </a:pPr>
            <a:endParaRPr lang="cs-CZ" sz="1800" dirty="0" smtClean="0"/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 smtClean="0"/>
              <a:t>Projekt OPZ – Středočeský kraj</a:t>
            </a:r>
            <a:endParaRPr lang="cs-CZ" sz="1800" dirty="0"/>
          </a:p>
          <a:p>
            <a:pPr marL="0" lvl="1" indent="0">
              <a:buClr>
                <a:schemeClr val="accent2"/>
              </a:buClr>
              <a:buNone/>
            </a:pPr>
            <a:r>
              <a:rPr lang="cs-CZ" sz="1800" dirty="0">
                <a:hlinkClick r:id="rId5"/>
              </a:rPr>
              <a:t>https://</a:t>
            </a:r>
            <a:r>
              <a:rPr lang="cs-CZ" sz="1800" dirty="0" smtClean="0">
                <a:hlinkClick r:id="rId5"/>
              </a:rPr>
              <a:t>www.kr-stredocesky.cz/web/socialni-oblast/374</a:t>
            </a:r>
            <a:endParaRPr lang="cs-CZ" sz="1800" dirty="0" smtClean="0"/>
          </a:p>
          <a:p>
            <a:pPr marL="0" lvl="1" indent="0">
              <a:buClr>
                <a:schemeClr val="accent2"/>
              </a:buClr>
              <a:buNone/>
            </a:pPr>
            <a:endParaRPr lang="cs-CZ" sz="1800" dirty="0"/>
          </a:p>
          <a:p>
            <a:pPr marL="79375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5053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Obecné informace o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5151582"/>
          </a:xfrm>
        </p:spPr>
        <p:txBody>
          <a:bodyPr/>
          <a:lstStyle/>
          <a:p>
            <a:pPr algn="just"/>
            <a:r>
              <a:rPr lang="cs-CZ" dirty="0" smtClean="0"/>
              <a:t>Název: Podpora vybraných druhů sociálních služeb ve Středočeském kraji II (projekt OPZ)</a:t>
            </a:r>
          </a:p>
          <a:p>
            <a:pPr algn="just"/>
            <a:r>
              <a:rPr lang="cs-CZ" dirty="0" smtClean="0"/>
              <a:t>Registrační číslo: </a:t>
            </a:r>
          </a:p>
          <a:p>
            <a:pPr marL="0" indent="0" algn="just">
              <a:buNone/>
            </a:pPr>
            <a:r>
              <a:rPr lang="cs-CZ" dirty="0" smtClean="0">
                <a:effectLst/>
              </a:rPr>
              <a:t>	CZ.03.2.60/0.0/0.0/15_005/0007846</a:t>
            </a:r>
          </a:p>
          <a:p>
            <a:pPr algn="just"/>
            <a:r>
              <a:rPr lang="cs-CZ" dirty="0" smtClean="0"/>
              <a:t>Předpokládané období realizace: 01.01.2018 – 31.12.2019</a:t>
            </a:r>
          </a:p>
          <a:p>
            <a:pPr algn="just"/>
            <a:r>
              <a:rPr lang="cs-CZ" dirty="0" smtClean="0"/>
              <a:t>Realizátor: Středočeský kraj</a:t>
            </a:r>
            <a:endParaRPr lang="cs-CZ" strike="sngStrike" dirty="0" smtClean="0">
              <a:solidFill>
                <a:srgbClr val="FF0000"/>
              </a:solidFill>
            </a:endParaRP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Odbor sociálních věcí – odborné zajištění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Odbor řízení dotačních projektů – administrativní zajištění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sz="2800" dirty="0"/>
              <a:t>Územní </a:t>
            </a:r>
            <a:r>
              <a:rPr lang="cs-CZ" sz="2800" dirty="0" smtClean="0"/>
              <a:t>způsobilost: </a:t>
            </a:r>
            <a:r>
              <a:rPr lang="cs-CZ" sz="2800" dirty="0"/>
              <a:t>region Střední Čechy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84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Financování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dirty="0" smtClean="0"/>
              <a:t>Operační program zaměstnanost (OPZ)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Prioritní osa 2 – Sociální začleňování a boj s chudobou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Podíl financování – 85% ESF : 10% SR : 5% SK</a:t>
            </a:r>
          </a:p>
          <a:p>
            <a:pPr marL="900112" lvl="1" indent="0" algn="just">
              <a:buClr>
                <a:schemeClr val="accent2"/>
              </a:buClr>
              <a:buNone/>
            </a:pPr>
            <a:endParaRPr lang="cs-CZ" dirty="0" smtClean="0"/>
          </a:p>
          <a:p>
            <a:pPr marL="720725" lvl="1" indent="-720725" algn="just">
              <a:buClr>
                <a:schemeClr val="accent2"/>
              </a:buClr>
            </a:pPr>
            <a:r>
              <a:rPr lang="cs-CZ" sz="2800" dirty="0"/>
              <a:t>Maximální celková výše finanční </a:t>
            </a:r>
            <a:r>
              <a:rPr lang="cs-CZ" sz="2800" dirty="0" smtClean="0"/>
              <a:t>podpory (2 roky): </a:t>
            </a:r>
            <a:r>
              <a:rPr lang="cs-CZ" sz="2800" b="1" dirty="0" smtClean="0">
                <a:solidFill>
                  <a:schemeClr val="accent2"/>
                </a:solidFill>
              </a:rPr>
              <a:t>110.806.400,-Kč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sz="2800" dirty="0"/>
              <a:t>Financování bude nahrazovat v plné výši dotaci </a:t>
            </a:r>
            <a:r>
              <a:rPr lang="cs-CZ" sz="2800" dirty="0" smtClean="0"/>
              <a:t>Středočeského </a:t>
            </a:r>
            <a:r>
              <a:rPr lang="cs-CZ" sz="2800" dirty="0"/>
              <a:t>kraje na poskytování sociálních </a:t>
            </a:r>
            <a:r>
              <a:rPr lang="cs-CZ" sz="2800" dirty="0" smtClean="0"/>
              <a:t>služeb, </a:t>
            </a:r>
            <a:r>
              <a:rPr lang="cs-CZ" sz="2800" dirty="0"/>
              <a:t>a to po celou dobu realizace </a:t>
            </a:r>
            <a:r>
              <a:rPr lang="cs-CZ" sz="2800" dirty="0" smtClean="0"/>
              <a:t>projektu OPZ.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  <a:p>
            <a:pPr marL="900112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5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Cíle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896134"/>
          </a:xfrm>
        </p:spPr>
        <p:txBody>
          <a:bodyPr/>
          <a:lstStyle/>
          <a:p>
            <a:pPr marL="720725" lvl="1" indent="-720725" algn="just">
              <a:buClr>
                <a:schemeClr val="accent2"/>
              </a:buClr>
            </a:pPr>
            <a:r>
              <a:rPr lang="cs-CZ" sz="2800" dirty="0" smtClean="0"/>
              <a:t>Zajistit </a:t>
            </a:r>
            <a:r>
              <a:rPr lang="cs-CZ" sz="2800" dirty="0"/>
              <a:t>dostupnost poskytování sociální služby sociální rehabilitace na území SK a současně zajistit její územní a kvalitativní </a:t>
            </a:r>
            <a:r>
              <a:rPr lang="cs-CZ" sz="2800" dirty="0" smtClean="0"/>
              <a:t>rozvoj v </a:t>
            </a:r>
            <a:r>
              <a:rPr lang="cs-CZ" sz="2800" dirty="0"/>
              <a:t>souladu se SPRSS SK</a:t>
            </a:r>
            <a:r>
              <a:rPr lang="cs-CZ" sz="2800" dirty="0" smtClean="0"/>
              <a:t>.</a:t>
            </a:r>
          </a:p>
          <a:p>
            <a:pPr marL="0" lvl="1" indent="0" algn="just">
              <a:buClr>
                <a:schemeClr val="accent2"/>
              </a:buClr>
              <a:buNone/>
            </a:pPr>
            <a:endParaRPr lang="cs-CZ" sz="2800" dirty="0"/>
          </a:p>
          <a:p>
            <a:pPr marL="720725" lvl="1" indent="-720725" algn="just">
              <a:buClr>
                <a:schemeClr val="accent2"/>
              </a:buClr>
            </a:pPr>
            <a:r>
              <a:rPr lang="cs-CZ" sz="2800" dirty="0"/>
              <a:t>Z</a:t>
            </a:r>
            <a:r>
              <a:rPr lang="cs-CZ" sz="2800" dirty="0" smtClean="0"/>
              <a:t>výšit </a:t>
            </a:r>
            <a:r>
              <a:rPr lang="cs-CZ" sz="2800" dirty="0"/>
              <a:t>uplatitelnosti osob ohrožených sociálním vyloučením nebo osob sociálně vyloučených ve společnosti a na trhu práce.</a:t>
            </a:r>
          </a:p>
          <a:p>
            <a:pPr marL="1220788" lvl="2" indent="-720725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 marL="720725" lvl="1" indent="-720725">
              <a:buClr>
                <a:schemeClr val="accent2"/>
              </a:buClr>
            </a:pPr>
            <a:endParaRPr lang="cs-CZ" sz="2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783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132764" y="2130425"/>
            <a:ext cx="7325436" cy="1470025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Dotační program v rámci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220788" lvl="2" indent="-720725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 marL="720725" lvl="1" indent="-720725">
              <a:buClr>
                <a:schemeClr val="accent2"/>
              </a:buClr>
            </a:pPr>
            <a:endParaRPr lang="cs-CZ" sz="2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394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Zaměření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929188"/>
          </a:xfrm>
        </p:spPr>
        <p:txBody>
          <a:bodyPr/>
          <a:lstStyle/>
          <a:p>
            <a:pPr marL="720725" lvl="1" indent="-720725" algn="just">
              <a:buClr>
                <a:schemeClr val="accent2"/>
              </a:buClr>
            </a:pPr>
            <a:r>
              <a:rPr lang="cs-CZ" sz="2800" dirty="0" smtClean="0"/>
              <a:t>Podporované druhy sociálních služeb:</a:t>
            </a:r>
          </a:p>
          <a:p>
            <a:pPr marL="1220788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800" b="1" dirty="0" smtClean="0">
                <a:solidFill>
                  <a:schemeClr val="accent2"/>
                </a:solidFill>
              </a:rPr>
              <a:t>sociální </a:t>
            </a:r>
            <a:r>
              <a:rPr lang="cs-CZ" sz="2800" b="1" dirty="0">
                <a:solidFill>
                  <a:schemeClr val="accent2"/>
                </a:solidFill>
              </a:rPr>
              <a:t>rehabilitace </a:t>
            </a:r>
            <a:r>
              <a:rPr lang="cs-CZ" sz="2800" b="1" dirty="0" smtClean="0">
                <a:solidFill>
                  <a:schemeClr val="accent2"/>
                </a:solidFill>
              </a:rPr>
              <a:t>ambulantní forma </a:t>
            </a:r>
            <a:r>
              <a:rPr lang="cs-CZ" sz="2800" dirty="0" smtClean="0"/>
              <a:t>a/nebo</a:t>
            </a:r>
          </a:p>
          <a:p>
            <a:pPr marL="1220788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800" b="1" dirty="0" smtClean="0">
                <a:solidFill>
                  <a:schemeClr val="accent2"/>
                </a:solidFill>
              </a:rPr>
              <a:t>sociální rehabilitace terénní forma</a:t>
            </a:r>
          </a:p>
          <a:p>
            <a:pPr marL="500063" lvl="2" indent="0" algn="just">
              <a:buClr>
                <a:schemeClr val="accent2"/>
              </a:buClr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!!!(pobytová </a:t>
            </a:r>
            <a:r>
              <a:rPr lang="cs-CZ" sz="2000" b="1" dirty="0">
                <a:solidFill>
                  <a:srgbClr val="FF0000"/>
                </a:solidFill>
              </a:rPr>
              <a:t>forma nebude z projektu OPZ podporována</a:t>
            </a:r>
            <a:r>
              <a:rPr lang="cs-CZ" sz="2000" b="1" dirty="0" smtClean="0">
                <a:solidFill>
                  <a:srgbClr val="FF0000"/>
                </a:solidFill>
              </a:rPr>
              <a:t>)!!!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sz="2800" dirty="0" smtClean="0"/>
              <a:t>Podporované </a:t>
            </a:r>
            <a:r>
              <a:rPr lang="cs-CZ" sz="2800" dirty="0"/>
              <a:t>cílové skupiny </a:t>
            </a:r>
            <a:r>
              <a:rPr lang="cs-CZ" sz="2800" dirty="0" smtClean="0"/>
              <a:t>osob:</a:t>
            </a:r>
          </a:p>
          <a:p>
            <a:pPr marL="0" indent="0" algn="just" defTabSz="876300">
              <a:buClr>
                <a:schemeClr val="accent2"/>
              </a:buClr>
              <a:buNone/>
            </a:pPr>
            <a:r>
              <a:rPr lang="cs-CZ" sz="1800" dirty="0" smtClean="0"/>
              <a:t>- Oběti </a:t>
            </a:r>
            <a:r>
              <a:rPr lang="cs-CZ" sz="1800" dirty="0"/>
              <a:t>trestné </a:t>
            </a:r>
            <a:r>
              <a:rPr lang="cs-CZ" sz="1800" dirty="0" smtClean="0"/>
              <a:t>činnosti;	</a:t>
            </a:r>
            <a:r>
              <a:rPr lang="cs-CZ" sz="1800" dirty="0"/>
              <a:t>	</a:t>
            </a:r>
            <a:r>
              <a:rPr lang="cs-CZ" sz="1800" dirty="0" smtClean="0"/>
              <a:t>- Osoby </a:t>
            </a:r>
            <a:r>
              <a:rPr lang="cs-CZ" sz="1800" dirty="0"/>
              <a:t>dlouhodobě či opakovaně </a:t>
            </a:r>
            <a:r>
              <a:rPr lang="cs-CZ" sz="1800" dirty="0" smtClean="0"/>
              <a:t>nezaměstnané;</a:t>
            </a:r>
            <a:endParaRPr lang="cs-CZ" sz="1800" dirty="0"/>
          </a:p>
          <a:p>
            <a:pPr marL="0" indent="0" algn="just" defTabSz="876300">
              <a:buNone/>
            </a:pPr>
            <a:r>
              <a:rPr lang="cs-CZ" sz="1800" dirty="0" smtClean="0"/>
              <a:t>- Osoby </a:t>
            </a:r>
            <a:r>
              <a:rPr lang="cs-CZ" sz="1800" dirty="0"/>
              <a:t>ohrožené </a:t>
            </a:r>
            <a:r>
              <a:rPr lang="cs-CZ" sz="1800" dirty="0" smtClean="0"/>
              <a:t>předlužeností;	- Osoby </a:t>
            </a:r>
            <a:r>
              <a:rPr lang="cs-CZ" sz="1800" dirty="0"/>
              <a:t>ohrožené domácím násilím a </a:t>
            </a:r>
            <a:r>
              <a:rPr lang="cs-CZ" sz="1800" dirty="0" smtClean="0"/>
              <a:t>závislostmi;</a:t>
            </a:r>
            <a:endParaRPr lang="cs-CZ" sz="1800" dirty="0"/>
          </a:p>
          <a:p>
            <a:pPr marL="0" indent="0" algn="just" defTabSz="874713">
              <a:buNone/>
            </a:pPr>
            <a:r>
              <a:rPr lang="cs-CZ" sz="1800" dirty="0" smtClean="0"/>
              <a:t>- Osoby </a:t>
            </a:r>
            <a:r>
              <a:rPr lang="cs-CZ" sz="1800" dirty="0"/>
              <a:t>pečující o malé </a:t>
            </a:r>
            <a:r>
              <a:rPr lang="cs-CZ" sz="1800" dirty="0" smtClean="0"/>
              <a:t>děti;	- Osoby </a:t>
            </a:r>
            <a:r>
              <a:rPr lang="cs-CZ" sz="1800" dirty="0"/>
              <a:t>opouštějící institucionální </a:t>
            </a:r>
            <a:r>
              <a:rPr lang="cs-CZ" sz="1800" dirty="0" smtClean="0"/>
              <a:t>zařízení;</a:t>
            </a:r>
            <a:endParaRPr lang="cs-CZ" sz="1800" dirty="0"/>
          </a:p>
          <a:p>
            <a:pPr marL="0" indent="0" algn="just" defTabSz="876300">
              <a:buNone/>
            </a:pPr>
            <a:r>
              <a:rPr lang="cs-CZ" sz="1800" dirty="0" smtClean="0"/>
              <a:t>- Osoby </a:t>
            </a:r>
            <a:r>
              <a:rPr lang="cs-CZ" sz="1800" dirty="0"/>
              <a:t>se zdravotním </a:t>
            </a:r>
            <a:r>
              <a:rPr lang="cs-CZ" sz="1800" dirty="0" smtClean="0"/>
              <a:t>postižením;	- Osoby ohrožené vícenásobnými riziky;</a:t>
            </a:r>
          </a:p>
          <a:p>
            <a:pPr marL="0" indent="0" algn="just" defTabSz="876300">
              <a:buNone/>
            </a:pPr>
            <a:r>
              <a:rPr lang="cs-CZ" sz="1800" dirty="0" smtClean="0"/>
              <a:t>- Osoby v nebo po výkonu trestu;	- Osoby s kombinovanými diagnózami;</a:t>
            </a:r>
          </a:p>
          <a:p>
            <a:pPr marL="0" indent="0" algn="just" defTabSz="876300">
              <a:buNone/>
            </a:pPr>
            <a:r>
              <a:rPr lang="cs-CZ" sz="1800" dirty="0" smtClean="0"/>
              <a:t>- Rodiče samoživitelé;		- Bezdomovci </a:t>
            </a:r>
            <a:r>
              <a:rPr lang="cs-CZ" sz="1800" dirty="0"/>
              <a:t>a osoby žijící v nevyhovujícím </a:t>
            </a:r>
            <a:r>
              <a:rPr lang="cs-CZ" sz="1800" dirty="0" smtClean="0"/>
              <a:t>					  nebo </a:t>
            </a:r>
            <a:r>
              <a:rPr lang="cs-CZ" sz="1800" dirty="0"/>
              <a:t>nejistém ubytování</a:t>
            </a:r>
          </a:p>
          <a:p>
            <a:pPr marL="0" lvl="0" indent="0">
              <a:buNone/>
            </a:pPr>
            <a:endParaRPr lang="cs-CZ" sz="1800" dirty="0" smtClean="0"/>
          </a:p>
          <a:p>
            <a:pPr marL="0" lvl="0" indent="0">
              <a:buNone/>
            </a:pPr>
            <a:endParaRPr lang="cs-CZ" sz="1800" dirty="0" smtClean="0"/>
          </a:p>
          <a:p>
            <a:pPr marL="0" lvl="1" indent="0" algn="just">
              <a:buClr>
                <a:schemeClr val="accent2"/>
              </a:buClr>
              <a:buNone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159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Poskytnutí projektové dotace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5789" y="1600200"/>
            <a:ext cx="8101012" cy="5000625"/>
          </a:xfrm>
        </p:spPr>
        <p:txBody>
          <a:bodyPr/>
          <a:lstStyle/>
          <a:p>
            <a:r>
              <a:rPr lang="cs-CZ" dirty="0" smtClean="0"/>
              <a:t>Projektová dotace bude poskytována: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na financování vybraných druhů a forem sociálních služeb;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souladu s aktuálním SPRSS SK vč. Příloh (zejm. síť sociálních služeb a Popisy);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souladu s platnou Smlouvou o pověření k poskytování služby obecného hospodářského zájmu;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souladu s OPZ;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souladu s platnými dokumenty Vyhlášení DŘ;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z rozpočtu SK ve formě </a:t>
            </a:r>
            <a:r>
              <a:rPr lang="cs-CZ" sz="2000" b="1" dirty="0" smtClean="0">
                <a:solidFill>
                  <a:schemeClr val="accent2"/>
                </a:solidFill>
              </a:rPr>
              <a:t>vyrovnávací platby</a:t>
            </a:r>
            <a:r>
              <a:rPr lang="cs-CZ" sz="2000" dirty="0" smtClean="0"/>
              <a:t>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na podporu služby, která má místní či regionální charakter či je poskytována uživatelům s regionálními potřebami.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129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Obecné informace o dotaci z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43875" cy="4861001"/>
          </a:xfrm>
        </p:spPr>
        <p:txBody>
          <a:bodyPr/>
          <a:lstStyle/>
          <a:p>
            <a:pPr marL="800100" algn="just"/>
            <a:r>
              <a:rPr lang="cs-CZ" sz="2400" b="1" dirty="0" smtClean="0">
                <a:solidFill>
                  <a:schemeClr val="accent2"/>
                </a:solidFill>
              </a:rPr>
              <a:t>Neinvestiční účelová dotace.</a:t>
            </a:r>
          </a:p>
          <a:p>
            <a:pPr marL="800100" algn="just"/>
            <a:r>
              <a:rPr lang="cs-CZ" sz="2400" dirty="0" smtClean="0"/>
              <a:t>Projektová </a:t>
            </a:r>
            <a:r>
              <a:rPr lang="cs-CZ" sz="2400" dirty="0"/>
              <a:t>dotace </a:t>
            </a:r>
            <a:r>
              <a:rPr lang="cs-CZ" sz="2400" dirty="0" smtClean="0"/>
              <a:t>nemusí </a:t>
            </a:r>
            <a:r>
              <a:rPr lang="cs-CZ" sz="2400" dirty="0"/>
              <a:t>pokrýt </a:t>
            </a:r>
            <a:r>
              <a:rPr lang="cs-CZ" sz="2400" dirty="0" smtClean="0"/>
              <a:t>100 % </a:t>
            </a:r>
            <a:r>
              <a:rPr lang="cs-CZ" sz="2400" dirty="0"/>
              <a:t>veškerých nákladů služby </a:t>
            </a:r>
            <a:r>
              <a:rPr lang="cs-CZ" sz="2400" dirty="0" smtClean="0"/>
              <a:t>v</a:t>
            </a:r>
            <a:r>
              <a:rPr lang="cs-CZ" sz="2400" dirty="0"/>
              <a:t> daném </a:t>
            </a:r>
            <a:r>
              <a:rPr lang="cs-CZ" sz="2400" dirty="0" smtClean="0"/>
              <a:t>roce i při zohlednění dalších podmínek Vyhlášení (nezbytné spolufinancování).</a:t>
            </a:r>
          </a:p>
          <a:p>
            <a:pPr marL="800100" algn="just"/>
            <a:r>
              <a:rPr lang="cs-CZ" sz="2400" dirty="0" smtClean="0"/>
              <a:t>Projekt </a:t>
            </a:r>
            <a:r>
              <a:rPr lang="cs-CZ" sz="2400" dirty="0"/>
              <a:t>OPZ </a:t>
            </a:r>
            <a:r>
              <a:rPr lang="cs-CZ" sz="2400" dirty="0" smtClean="0"/>
              <a:t>bude zcela nahrazovat </a:t>
            </a:r>
            <a:r>
              <a:rPr lang="cs-CZ" sz="2400" dirty="0"/>
              <a:t>Dotační řízení Středočeského kraje pro poskytovatele sociálních služeb na daný </a:t>
            </a:r>
            <a:r>
              <a:rPr lang="cs-CZ" sz="2400" dirty="0" smtClean="0"/>
              <a:t>rok (2018 a 2019) – „tzv. státní dotaci“.</a:t>
            </a:r>
          </a:p>
          <a:p>
            <a:pPr marL="800100" algn="just"/>
            <a:r>
              <a:rPr lang="cs-CZ" sz="2400" dirty="0" smtClean="0"/>
              <a:t>Poskytovatel sociální služby je povinen podat žádost o projektovou dotaci </a:t>
            </a:r>
            <a:r>
              <a:rPr lang="cs-CZ" sz="2400" b="1" dirty="0" smtClean="0">
                <a:solidFill>
                  <a:schemeClr val="accent2"/>
                </a:solidFill>
              </a:rPr>
              <a:t>maximálně na kapacitu uvedenou ve vydaném Pověření SOHZ Středočeského kraje – resp. v Síti sociálních služeb Středočeského kraje</a:t>
            </a:r>
            <a:r>
              <a:rPr lang="cs-CZ" sz="2400" dirty="0" smtClean="0">
                <a:solidFill>
                  <a:schemeClr val="accent2"/>
                </a:solidFill>
              </a:rPr>
              <a:t>.</a:t>
            </a:r>
          </a:p>
          <a:p>
            <a:pPr marL="800100" algn="just"/>
            <a:r>
              <a:rPr lang="cs-CZ" sz="2400" b="1" dirty="0" smtClean="0">
                <a:solidFill>
                  <a:schemeClr val="accent2"/>
                </a:solidFill>
              </a:rPr>
              <a:t>Na projektovou dotaci není právní nárok</a:t>
            </a:r>
            <a:r>
              <a:rPr lang="cs-CZ" dirty="0" smtClean="0">
                <a:solidFill>
                  <a:schemeClr val="accent2"/>
                </a:solidFill>
              </a:rPr>
              <a:t>.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505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Oprávněnost žadatele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algn="just"/>
            <a:r>
              <a:rPr lang="cs-CZ" sz="2400" dirty="0" smtClean="0"/>
              <a:t>Fyzická či právnická osoba poskytující službu sociální rehabilitace v ambulantní a/nebo terénní formě.</a:t>
            </a:r>
          </a:p>
          <a:p>
            <a:pPr marL="800100" algn="just"/>
            <a:r>
              <a:rPr lang="cs-CZ" sz="2400" dirty="0"/>
              <a:t>Sociální služba musí být registrovaná na základě zákona o sociálních </a:t>
            </a:r>
            <a:r>
              <a:rPr lang="cs-CZ" sz="2400" dirty="0" smtClean="0"/>
              <a:t>službách (č. 108/2006 Sb.).</a:t>
            </a:r>
          </a:p>
          <a:p>
            <a:pPr marL="800100" algn="just"/>
            <a:r>
              <a:rPr lang="cs-CZ" sz="2400" dirty="0" smtClean="0"/>
              <a:t>Poskytovaná sociální služba je v souladu s aktuálním SPRSS SK.</a:t>
            </a:r>
          </a:p>
          <a:p>
            <a:pPr marL="800100" algn="just"/>
            <a:r>
              <a:rPr lang="cs-CZ" sz="2400" dirty="0" smtClean="0"/>
              <a:t>Poskytovatel sociální služby nemá závazky </a:t>
            </a:r>
            <a:r>
              <a:rPr lang="cs-CZ" sz="2400" dirty="0"/>
              <a:t>po lhůtě splatnosti vůči kraji, orgánům státní správy, samosprávy a zdravotním </a:t>
            </a:r>
            <a:r>
              <a:rPr lang="cs-CZ" sz="2400" dirty="0" smtClean="0"/>
              <a:t>pojišťovnám.</a:t>
            </a:r>
          </a:p>
          <a:p>
            <a:pPr marL="800100" algn="just"/>
            <a:r>
              <a:rPr lang="cs-CZ" sz="2400" dirty="0" smtClean="0"/>
              <a:t>Poskytovatel soc. služby podá projektovou žádost </a:t>
            </a:r>
            <a:r>
              <a:rPr lang="cs-CZ" sz="2400" b="1" dirty="0" smtClean="0">
                <a:solidFill>
                  <a:schemeClr val="accent2"/>
                </a:solidFill>
              </a:rPr>
              <a:t>na celou dobu trvání projektu OPZ</a:t>
            </a:r>
            <a:r>
              <a:rPr lang="cs-CZ" sz="2400" dirty="0" smtClean="0"/>
              <a:t> (01.01.2018 – 31.12.2019)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3670593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54297B3-2428-4F1A-A6AD-B95908327DD6}">
  <ds:schemaRefs>
    <ds:schemaRef ds:uri="http://purl.org/dc/terms/"/>
    <ds:schemaRef ds:uri="http://purl.org/dc/dcmitype/"/>
    <ds:schemaRef ds:uri="http://schemas.microsoft.com/office/2006/documentManagement/types"/>
    <ds:schemaRef ds:uri="3641dffc-dd7c-45a0-917e-106f899767e0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453</Words>
  <Application>Microsoft Office PowerPoint</Application>
  <PresentationFormat>Předvádění na obrazovce (4:3)</PresentationFormat>
  <Paragraphs>94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Obecné informace o projektu OPZ</vt:lpstr>
      <vt:lpstr>Financování projektu OPZ</vt:lpstr>
      <vt:lpstr>Cíle projektu OPZ</vt:lpstr>
      <vt:lpstr>Dotační program v rámci projektu OPZ</vt:lpstr>
      <vt:lpstr>Zaměření projektu OPZ</vt:lpstr>
      <vt:lpstr>Poskytnutí projektové dotace</vt:lpstr>
      <vt:lpstr>Obecné informace o dotaci z projektu OPZ</vt:lpstr>
      <vt:lpstr>Oprávněnost žadatele</vt:lpstr>
      <vt:lpstr>Podmínky přidělení projektové dotace</vt:lpstr>
      <vt:lpstr>Kontakty a bližší informace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Fulínová Jana</cp:lastModifiedBy>
  <cp:revision>45</cp:revision>
  <dcterms:created xsi:type="dcterms:W3CDTF">2005-04-06T18:57:15Z</dcterms:created>
  <dcterms:modified xsi:type="dcterms:W3CDTF">2017-10-25T10:37:46Z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