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56" r:id="rId6"/>
    <p:sldId id="27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sz="2400" dirty="0" smtClean="0">
              <a:solidFill>
                <a:schemeClr val="accent2"/>
              </a:solidFill>
            </a:endParaRPr>
          </a:p>
          <a:p>
            <a:pPr algn="ctr"/>
            <a:r>
              <a:rPr lang="cs-CZ" dirty="0" smtClean="0">
                <a:solidFill>
                  <a:schemeClr val="accent2"/>
                </a:solidFill>
              </a:rPr>
              <a:t>Projektová žádost</a:t>
            </a:r>
          </a:p>
          <a:p>
            <a:endParaRPr lang="cs-CZ" dirty="0"/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070945" y="6181497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dirty="0">
                <a:solidFill>
                  <a:schemeClr val="accent2"/>
                </a:solidFill>
                <a:latin typeface="+mn-lt"/>
              </a:rPr>
              <a:t>CZ.03.2.60/0.0/0.0/15_005/0007846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Stanovené hodnoty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cs-CZ" sz="2200" dirty="0"/>
              <a:t>Doporučená výše spolufinancování celkových nákladů služby z ostatních zdrojů – </a:t>
            </a:r>
            <a:r>
              <a:rPr lang="cs-CZ" sz="2200" b="1" dirty="0">
                <a:solidFill>
                  <a:schemeClr val="accent2"/>
                </a:solidFill>
              </a:rPr>
              <a:t>18</a:t>
            </a:r>
            <a:r>
              <a:rPr lang="cs-CZ" sz="2200" b="1" dirty="0" smtClean="0">
                <a:solidFill>
                  <a:schemeClr val="accent2"/>
                </a:solidFill>
              </a:rPr>
              <a:t>%, </a:t>
            </a:r>
            <a:r>
              <a:rPr lang="cs-CZ" sz="2200" dirty="0" smtClean="0"/>
              <a:t>pro účely dotace je toto zohledněno v rámci jejího výpočtu</a:t>
            </a:r>
            <a:endParaRPr lang="cs-CZ" sz="2200" dirty="0"/>
          </a:p>
          <a:p>
            <a:pPr marL="800100" lvl="1" indent="-720725" algn="just">
              <a:buClr>
                <a:schemeClr val="accent2"/>
              </a:buClr>
            </a:pPr>
            <a:r>
              <a:rPr lang="cs-CZ" sz="2200" dirty="0" smtClean="0"/>
              <a:t>Hodnota projektové dotace na 1 přepočtený úvazek pracovníka měsíčně – </a:t>
            </a:r>
            <a:r>
              <a:rPr lang="cs-CZ" sz="2200" b="1" dirty="0" smtClean="0">
                <a:solidFill>
                  <a:schemeClr val="accent2"/>
                </a:solidFill>
              </a:rPr>
              <a:t>46.800,-Kč </a:t>
            </a:r>
            <a:r>
              <a:rPr lang="cs-CZ" sz="2200" dirty="0" smtClean="0"/>
              <a:t>(včetně odvodů) - hodnota pro výpočet celkové přidělené dotace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200" dirty="0" smtClean="0"/>
              <a:t>Doporučený poměr pracovníků v přímé péči a ostatních pracovníků - </a:t>
            </a:r>
            <a:r>
              <a:rPr lang="cs-CZ" sz="2200" dirty="0"/>
              <a:t>Přepočtené úvazky v přímé péči by měly činit </a:t>
            </a:r>
            <a:r>
              <a:rPr lang="cs-CZ" sz="2200" b="1" dirty="0">
                <a:solidFill>
                  <a:schemeClr val="accent2"/>
                </a:solidFill>
              </a:rPr>
              <a:t>70 %</a:t>
            </a:r>
            <a:r>
              <a:rPr lang="cs-CZ" sz="2200" dirty="0"/>
              <a:t> celkových přepočtených </a:t>
            </a:r>
            <a:r>
              <a:rPr lang="cs-CZ" sz="2200" dirty="0" smtClean="0"/>
              <a:t>úvazků. 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dirty="0"/>
              <a:t>V případě, že poskytovatel sociální služby nebude schopen dodržet min. poměr 70/30, je třeba tuto skutečnost dostatečně </a:t>
            </a:r>
            <a:r>
              <a:rPr lang="cs-CZ" sz="2200" b="1" dirty="0"/>
              <a:t>zdůvodnit </a:t>
            </a:r>
            <a:r>
              <a:rPr lang="cs-CZ" sz="2200" dirty="0"/>
              <a:t>v příloze č. 3 Žádosti o dotaci – Personální zajištění služby.</a:t>
            </a:r>
            <a:endParaRPr lang="cs-CZ" sz="2200" dirty="0" smtClean="0"/>
          </a:p>
          <a:p>
            <a:pPr marL="800100" lvl="1" indent="-720725" algn="just">
              <a:buClr>
                <a:schemeClr val="accent2"/>
              </a:buClr>
            </a:pPr>
            <a:endParaRPr lang="cs-CZ" b="1" dirty="0" smtClean="0">
              <a:solidFill>
                <a:schemeClr val="accent2"/>
              </a:solidFill>
            </a:endParaRPr>
          </a:p>
          <a:p>
            <a:pPr marL="800100" lvl="1" indent="-720725" algn="just">
              <a:buClr>
                <a:schemeClr val="accent2"/>
              </a:buClr>
            </a:pPr>
            <a:endParaRPr lang="cs-CZ" b="1" dirty="0" smtClean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5373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Základní dokumenty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929188"/>
          </a:xfrm>
        </p:spPr>
        <p:txBody>
          <a:bodyPr/>
          <a:lstStyle/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Vyhlášení dotačního programu </a:t>
            </a:r>
            <a:r>
              <a:rPr lang="cs-CZ" sz="2000" dirty="0" smtClean="0"/>
              <a:t>– základní informace a parametry dotačního řízení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Pravidla poskytování dotace </a:t>
            </a:r>
            <a:r>
              <a:rPr lang="cs-CZ" sz="2000" dirty="0" smtClean="0"/>
              <a:t>– mechanismus stanovení optimálního návrhu dotace a způsob výpočtu výše finanční podpory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Metodika Středočeského kraje pro projekt </a:t>
            </a:r>
            <a:r>
              <a:rPr lang="cs-CZ" sz="2000" dirty="0" smtClean="0"/>
              <a:t>– pokyny pro přípravu a realizaci projektu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Vzor Veřejnoprávní smlouvy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Vzor Žádosti o poskytnutí neinvestičních finančních prostředků – </a:t>
            </a:r>
            <a:r>
              <a:rPr lang="cs-CZ" sz="2000" dirty="0" smtClean="0"/>
              <a:t>k vyplnění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Vzor Smlouvy o pověření k poskytování služby obecného hospodářského zájmu</a:t>
            </a:r>
          </a:p>
          <a:p>
            <a:pPr marL="800100" algn="just"/>
            <a:r>
              <a:rPr lang="cs-CZ" sz="2000" dirty="0" smtClean="0">
                <a:solidFill>
                  <a:schemeClr val="accent2"/>
                </a:solidFill>
              </a:rPr>
              <a:t>Vzor Dodatku ke Smlouvě o pověření</a:t>
            </a:r>
            <a:endParaRPr lang="cs-CZ" sz="2000" dirty="0">
              <a:solidFill>
                <a:schemeClr val="accent2"/>
              </a:solidFill>
            </a:endParaRPr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800100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7995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Základní informace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929188"/>
          </a:xfrm>
        </p:spPr>
        <p:txBody>
          <a:bodyPr/>
          <a:lstStyle/>
          <a:p>
            <a:pPr marL="800100" algn="just"/>
            <a:r>
              <a:rPr lang="cs-CZ" sz="2000" dirty="0" smtClean="0"/>
              <a:t>Termín podávání projektových žádostí: </a:t>
            </a:r>
          </a:p>
          <a:p>
            <a:pPr marL="79375" indent="0" algn="just">
              <a:buNone/>
            </a:pPr>
            <a:r>
              <a:rPr lang="cs-CZ" sz="2000" dirty="0" smtClean="0"/>
              <a:t>		</a:t>
            </a:r>
            <a:r>
              <a:rPr lang="cs-CZ" sz="2000" b="1" u="sng" dirty="0" smtClean="0">
                <a:solidFill>
                  <a:srgbClr val="FF0000"/>
                </a:solidFill>
              </a:rPr>
              <a:t>01.11.2017 </a:t>
            </a:r>
            <a:r>
              <a:rPr lang="cs-CZ" sz="2000" b="1" u="sng" dirty="0" smtClean="0">
                <a:solidFill>
                  <a:srgbClr val="FF0000"/>
                </a:solidFill>
              </a:rPr>
              <a:t>– </a:t>
            </a:r>
            <a:r>
              <a:rPr lang="cs-CZ" sz="2000" b="1" u="sng" dirty="0" smtClean="0">
                <a:solidFill>
                  <a:srgbClr val="FF0000"/>
                </a:solidFill>
              </a:rPr>
              <a:t>16.11.2017</a:t>
            </a:r>
            <a:endParaRPr lang="cs-CZ" sz="2000" b="1" u="sng" dirty="0" smtClean="0">
              <a:solidFill>
                <a:srgbClr val="FF0000"/>
              </a:solidFill>
            </a:endParaRPr>
          </a:p>
          <a:p>
            <a:pPr marL="800100" algn="just"/>
            <a:r>
              <a:rPr lang="cs-CZ" sz="2000" dirty="0"/>
              <a:t>Poskytovatel podává žádost zvlášť na každou službu (identifikátor</a:t>
            </a:r>
            <a:r>
              <a:rPr lang="cs-CZ" sz="2000" dirty="0" smtClean="0"/>
              <a:t>).</a:t>
            </a:r>
          </a:p>
          <a:p>
            <a:pPr marL="800100" algn="just"/>
            <a:r>
              <a:rPr lang="cs-CZ" sz="2000" dirty="0" smtClean="0"/>
              <a:t>Na každou službu </a:t>
            </a:r>
            <a:r>
              <a:rPr lang="cs-CZ" sz="2000" dirty="0" smtClean="0">
                <a:solidFill>
                  <a:schemeClr val="accent2"/>
                </a:solidFill>
              </a:rPr>
              <a:t>!</a:t>
            </a:r>
            <a:r>
              <a:rPr lang="cs-CZ" sz="2000" b="1" dirty="0" smtClean="0">
                <a:solidFill>
                  <a:schemeClr val="accent2"/>
                </a:solidFill>
              </a:rPr>
              <a:t>(identifikátor)! </a:t>
            </a:r>
            <a:r>
              <a:rPr lang="cs-CZ" sz="2000" dirty="0"/>
              <a:t>m</a:t>
            </a:r>
            <a:r>
              <a:rPr lang="cs-CZ" sz="2000" dirty="0" smtClean="0"/>
              <a:t>ůže a musí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být podána pouze jedna žádost.</a:t>
            </a:r>
          </a:p>
          <a:p>
            <a:pPr marL="800100" algn="just"/>
            <a:r>
              <a:rPr lang="cs-CZ" sz="2000" dirty="0" smtClean="0"/>
              <a:t>Projektovou žádost je potřeba podat na celé období realizace projektu, tj. </a:t>
            </a:r>
            <a:r>
              <a:rPr lang="cs-CZ" sz="2000" dirty="0" smtClean="0"/>
              <a:t>01.01.2018 </a:t>
            </a:r>
            <a:r>
              <a:rPr lang="cs-CZ" sz="2000" dirty="0" smtClean="0"/>
              <a:t>– </a:t>
            </a:r>
            <a:r>
              <a:rPr lang="cs-CZ" sz="2000" dirty="0" smtClean="0"/>
              <a:t>31.12.2019</a:t>
            </a:r>
            <a:r>
              <a:rPr lang="cs-CZ" sz="2000" dirty="0" smtClean="0"/>
              <a:t>, popř. na celou kapacitu, kterou má žadatel uvedenou v Síti sociálních služeb Sk a ve Smlouvě o pověření (není povolený souběh státní/krajské dotace části kapacity s projektovou kapacitou služby).</a:t>
            </a:r>
          </a:p>
          <a:p>
            <a:pPr marL="800100" algn="just"/>
            <a:r>
              <a:rPr lang="cs-CZ" sz="2000" dirty="0" smtClean="0"/>
              <a:t>Projektové žádosti hodnotí zaměstnanci KÚSK.</a:t>
            </a:r>
          </a:p>
          <a:p>
            <a:pPr marL="800100" algn="just"/>
            <a:r>
              <a:rPr lang="cs-CZ" sz="2000" dirty="0" smtClean="0"/>
              <a:t>Projektová žádost musí být podána na předepsaných formulářích v předepsaném formátu dle podmínek Vyhlášení.</a:t>
            </a:r>
            <a:endParaRPr lang="cs-CZ" sz="2000" dirty="0"/>
          </a:p>
          <a:p>
            <a:pPr marL="1514475"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800100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9297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Náležitosti projektové žádosti – Formulář pro podání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Identifikační údaje o žadateli – název organizace, adresu sídla organizace, IČ, právní formu, identifikátor služby, adresu služby, kontaktní údaje, webové stránky organizace, jméno statutárního zástupce a kontaktní osoby;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Číslo bankovního účtu žadatele (případně zřizovatele);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Celková požadovaná částka dotace;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Odůvodnění žádosti;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Cílová skupina a převažující cílová skupina;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Věková kategorie cílové skupiny;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Forma poskytované služby;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Datum, jméno a podpis statutárního zástupce či oprávněné osoby;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sz="2000" dirty="0" smtClean="0"/>
              <a:t>Razítko organizace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3220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Náležitosti projektové žádosti – Přílohy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algn="just"/>
            <a:r>
              <a:rPr lang="cs-CZ" sz="2400" dirty="0" smtClean="0"/>
              <a:t>Povinné přílohy: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Předpoklad položkového čerpání neinvestiční dotace </a:t>
            </a:r>
            <a:r>
              <a:rPr lang="cs-CZ" sz="1800" dirty="0" smtClean="0"/>
              <a:t>(</a:t>
            </a:r>
            <a:r>
              <a:rPr lang="cs-CZ" sz="1800" dirty="0"/>
              <a:t>2018 – 2019)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Předpoklad plnění monitorovacích indikátorů </a:t>
            </a:r>
            <a:r>
              <a:rPr lang="cs-CZ" sz="1800" dirty="0" smtClean="0"/>
              <a:t>(</a:t>
            </a:r>
            <a:r>
              <a:rPr lang="cs-CZ" sz="1800" dirty="0"/>
              <a:t>2018 – 2019)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Personální zajištění služby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Stanovy organizace, jmenování/volba statutárního zástupce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Čestné prohlášení žadatele o dotaci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Prostou kopii Smlouvy o pověření k poskytování služby obecného hospodářského zájmu, kterou má žadatel uzavřenu s SK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Zdroje financování služby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Komentář k žádosti o dotaci (2018 – 2019</a:t>
            </a:r>
            <a:r>
              <a:rPr lang="cs-CZ" sz="1800" dirty="0" smtClean="0"/>
              <a:t>)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Povinná příloha je-li </a:t>
            </a:r>
            <a:r>
              <a:rPr lang="cs-CZ" dirty="0" smtClean="0"/>
              <a:t>relevantní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Plná moc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Potvrzení z Odboru sociálních věcí v případě změny v </a:t>
            </a:r>
            <a:r>
              <a:rPr lang="cs-CZ" sz="1800" dirty="0" smtClean="0"/>
              <a:t>kapacitě služby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Nepovinné </a:t>
            </a:r>
            <a:r>
              <a:rPr lang="cs-CZ" dirty="0" smtClean="0"/>
              <a:t>přílohy </a:t>
            </a:r>
            <a:r>
              <a:rPr lang="cs-CZ" sz="1800" dirty="0" smtClean="0"/>
              <a:t>– ostatní dle žadatele nezbytné přílohy</a:t>
            </a:r>
            <a:endParaRPr lang="cs-CZ" sz="18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marL="1514475" lvl="1" algn="just"/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391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Písemné podání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  <a:ln w="12700"/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cs-CZ" dirty="0" smtClean="0"/>
              <a:t>na </a:t>
            </a:r>
            <a:r>
              <a:rPr lang="cs-CZ" dirty="0"/>
              <a:t>podatelně KÚSK</a:t>
            </a:r>
            <a:r>
              <a:rPr lang="cs-CZ" dirty="0" smtClean="0"/>
              <a:t>;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2"/>
                </a:solidFill>
              </a:rPr>
              <a:t>Úřední hodiny </a:t>
            </a:r>
            <a:r>
              <a:rPr lang="cs-CZ" sz="2400" b="1" dirty="0" smtClean="0">
                <a:solidFill>
                  <a:schemeClr val="accent2"/>
                </a:solidFill>
              </a:rPr>
              <a:t>podatelny:</a:t>
            </a:r>
          </a:p>
          <a:p>
            <a:pPr marL="0" indent="0" algn="ctr">
              <a:buNone/>
            </a:pPr>
            <a:r>
              <a:rPr lang="cs-CZ" sz="2400" dirty="0" smtClean="0">
                <a:solidFill>
                  <a:schemeClr val="accent2"/>
                </a:solidFill>
              </a:rPr>
              <a:t>pondělí</a:t>
            </a:r>
            <a:r>
              <a:rPr lang="cs-CZ" sz="2400" dirty="0">
                <a:solidFill>
                  <a:schemeClr val="accent2"/>
                </a:solidFill>
              </a:rPr>
              <a:t>, středa 7:30 – 17:00 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chemeClr val="accent2"/>
                </a:solidFill>
              </a:rPr>
              <a:t>úterý, čtvrtek 7:30 – 16.00 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chemeClr val="accent2"/>
                </a:solidFill>
              </a:rPr>
              <a:t>pátek 7:30 - 15:00</a:t>
            </a:r>
            <a:r>
              <a:rPr lang="cs-CZ" sz="2400" b="1" dirty="0">
                <a:solidFill>
                  <a:schemeClr val="accent2"/>
                </a:solidFill>
              </a:rPr>
              <a:t> 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žádost musí obsahovat vyplněný a vytištěný formulář Žádosti vč. příloh,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b="1" dirty="0">
                <a:solidFill>
                  <a:schemeClr val="accent2"/>
                </a:solidFill>
              </a:rPr>
              <a:t>součástí musí být CD nosič,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žádost musí být podepsána </a:t>
            </a:r>
            <a:r>
              <a:rPr lang="cs-CZ" dirty="0" smtClean="0"/>
              <a:t>statutárním orgánem případně pověřenou osobou a </a:t>
            </a:r>
            <a:r>
              <a:rPr lang="cs-CZ" dirty="0"/>
              <a:t>orazítkována,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b="1" dirty="0">
                <a:solidFill>
                  <a:schemeClr val="accent2"/>
                </a:solidFill>
              </a:rPr>
              <a:t>rozhodným </a:t>
            </a:r>
            <a:r>
              <a:rPr lang="cs-CZ" b="1" dirty="0" smtClean="0">
                <a:solidFill>
                  <a:schemeClr val="accent2"/>
                </a:solidFill>
              </a:rPr>
              <a:t>termínem podání </a:t>
            </a:r>
            <a:r>
              <a:rPr lang="cs-CZ" b="1" dirty="0">
                <a:solidFill>
                  <a:schemeClr val="accent2"/>
                </a:solidFill>
              </a:rPr>
              <a:t>je datum z podatelny KÚSK.</a:t>
            </a:r>
          </a:p>
          <a:p>
            <a:pPr marL="979487" lvl="1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2264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Elektronické podání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pt-BR" dirty="0"/>
              <a:t>datovou zprávou do datové schránky </a:t>
            </a:r>
            <a:r>
              <a:rPr lang="cs-CZ" dirty="0" smtClean="0"/>
              <a:t>KÚSK na kontaktní osobu – Ing. Petr Barák, MBA</a:t>
            </a:r>
          </a:p>
          <a:p>
            <a:pPr marL="79375" lvl="1" indent="0" algn="ctr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Datová schránka:</a:t>
            </a:r>
          </a:p>
          <a:p>
            <a:pPr marL="79375" lvl="1" indent="0" algn="ctr">
              <a:buClr>
                <a:schemeClr val="accent2"/>
              </a:buClr>
              <a:buNone/>
            </a:pPr>
            <a:r>
              <a:rPr lang="cs-CZ" dirty="0" err="1" smtClean="0">
                <a:solidFill>
                  <a:schemeClr val="accent2"/>
                </a:solidFill>
              </a:rPr>
              <a:t>keebyyf</a:t>
            </a:r>
            <a:endParaRPr lang="pt-BR" dirty="0">
              <a:solidFill>
                <a:schemeClr val="accent2"/>
              </a:solidFill>
            </a:endParaRP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 smtClean="0"/>
              <a:t>žádost </a:t>
            </a:r>
            <a:r>
              <a:rPr lang="cs-CZ" dirty="0"/>
              <a:t>musí obsahovat </a:t>
            </a:r>
            <a:r>
              <a:rPr lang="cs-CZ" dirty="0" smtClean="0"/>
              <a:t>formulář </a:t>
            </a:r>
            <a:r>
              <a:rPr lang="cs-CZ" dirty="0"/>
              <a:t>Žádosti vč. </a:t>
            </a:r>
            <a:r>
              <a:rPr lang="cs-CZ" dirty="0" smtClean="0"/>
              <a:t>příloh v </a:t>
            </a:r>
            <a:r>
              <a:rPr lang="cs-CZ" b="1" dirty="0" smtClean="0">
                <a:solidFill>
                  <a:schemeClr val="accent2"/>
                </a:solidFill>
              </a:rPr>
              <a:t>neupravitelném</a:t>
            </a:r>
            <a:r>
              <a:rPr lang="cs-CZ" dirty="0" smtClean="0"/>
              <a:t> formátu (</a:t>
            </a:r>
            <a:r>
              <a:rPr lang="cs-CZ" dirty="0" err="1" smtClean="0"/>
              <a:t>pdf</a:t>
            </a:r>
            <a:r>
              <a:rPr lang="cs-CZ" dirty="0" smtClean="0"/>
              <a:t>., </a:t>
            </a:r>
            <a:r>
              <a:rPr lang="cs-CZ" dirty="0" err="1" smtClean="0"/>
              <a:t>jpg</a:t>
            </a:r>
            <a:r>
              <a:rPr lang="cs-CZ" dirty="0" smtClean="0"/>
              <a:t>. apod.),</a:t>
            </a:r>
            <a:endParaRPr lang="cs-CZ" dirty="0"/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žádost musí obsahovat formulář Žádosti vč. </a:t>
            </a:r>
            <a:r>
              <a:rPr lang="cs-CZ" dirty="0" smtClean="0"/>
              <a:t>příloh </a:t>
            </a:r>
            <a:r>
              <a:rPr lang="cs-CZ" dirty="0"/>
              <a:t>v </a:t>
            </a:r>
            <a:r>
              <a:rPr lang="cs-CZ" b="1" dirty="0" smtClean="0">
                <a:solidFill>
                  <a:schemeClr val="accent2"/>
                </a:solidFill>
              </a:rPr>
              <a:t>upravitelném</a:t>
            </a:r>
            <a:r>
              <a:rPr lang="cs-CZ" dirty="0" smtClean="0"/>
              <a:t> </a:t>
            </a:r>
            <a:r>
              <a:rPr lang="cs-CZ" dirty="0"/>
              <a:t>formátu </a:t>
            </a:r>
            <a:r>
              <a:rPr lang="cs-CZ" dirty="0" smtClean="0"/>
              <a:t>(</a:t>
            </a:r>
            <a:r>
              <a:rPr lang="cs-CZ" dirty="0" err="1" smtClean="0"/>
              <a:t>xls</a:t>
            </a:r>
            <a:r>
              <a:rPr lang="cs-CZ" dirty="0" smtClean="0"/>
              <a:t>., doc. apod.)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žádost v neupravitelném formátu musí být podepsána elektronickým kvalifikovaným </a:t>
            </a:r>
            <a:r>
              <a:rPr lang="cs-CZ" dirty="0" smtClean="0"/>
              <a:t>certifikátem,</a:t>
            </a:r>
            <a:endParaRPr lang="cs-CZ" dirty="0"/>
          </a:p>
          <a:p>
            <a:pPr marL="800100" lvl="1" indent="-720725" algn="just">
              <a:buClr>
                <a:schemeClr val="accent2"/>
              </a:buClr>
            </a:pPr>
            <a:r>
              <a:rPr lang="cs-CZ" b="1" dirty="0">
                <a:solidFill>
                  <a:schemeClr val="accent2"/>
                </a:solidFill>
              </a:rPr>
              <a:t>rozhodným </a:t>
            </a:r>
            <a:r>
              <a:rPr lang="cs-CZ" b="1" dirty="0" smtClean="0">
                <a:solidFill>
                  <a:schemeClr val="accent2"/>
                </a:solidFill>
              </a:rPr>
              <a:t>termínem podání </a:t>
            </a:r>
            <a:r>
              <a:rPr lang="cs-CZ" b="1" dirty="0">
                <a:solidFill>
                  <a:schemeClr val="accent2"/>
                </a:solidFill>
              </a:rPr>
              <a:t>je datum </a:t>
            </a:r>
            <a:r>
              <a:rPr lang="cs-CZ" b="1" dirty="0" smtClean="0">
                <a:solidFill>
                  <a:schemeClr val="accent2"/>
                </a:solidFill>
              </a:rPr>
              <a:t>doručení do datové schránky KÚSK</a:t>
            </a:r>
            <a:r>
              <a:rPr lang="cs-CZ" b="1" dirty="0">
                <a:solidFill>
                  <a:schemeClr val="accent2"/>
                </a:solidFill>
              </a:rPr>
              <a:t>.</a:t>
            </a:r>
          </a:p>
          <a:p>
            <a:pPr marL="979487" lvl="1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46049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Hodnocení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Provádějí pracovníci </a:t>
            </a:r>
            <a:r>
              <a:rPr lang="cs-CZ" dirty="0" smtClean="0"/>
              <a:t>KÚSK.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 smtClean="0"/>
              <a:t>Každá Žádost je hodnocena samostatně.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 smtClean="0"/>
              <a:t>Hodnocení probíhá na základě dostupných informací: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projektová žádost vč. příloh,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informace z webové stránky žadatele,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i</a:t>
            </a:r>
            <a:r>
              <a:rPr lang="cs-CZ" dirty="0" smtClean="0"/>
              <a:t>nformace z registru poskytovatelů sociálních služeb,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další obdržené informace.</a:t>
            </a:r>
            <a:endParaRPr lang="cs-CZ" dirty="0"/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Dotaci </a:t>
            </a:r>
            <a:r>
              <a:rPr lang="cs-CZ" dirty="0" smtClean="0"/>
              <a:t>lze </a:t>
            </a:r>
            <a:r>
              <a:rPr lang="cs-CZ" dirty="0"/>
              <a:t>poskytnout pouze na tu část služby, která odpovídá rozsahu její působnosti ve Středočeském kraji.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65481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Kritéria hodnocení projektové Žádosti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4525963"/>
          </a:xfrm>
        </p:spPr>
        <p:txBody>
          <a:bodyPr/>
          <a:lstStyle/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Formální </a:t>
            </a:r>
            <a:r>
              <a:rPr lang="cs-CZ" dirty="0" smtClean="0"/>
              <a:t>náležitosti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Podání v předepsané formě, s vyplněnými veškerými údaji, včetně všech příloh a další.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 smtClean="0"/>
              <a:t>Přijatelnost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Zda je žadatel oprávněným žadatelem, zda je žádost podána na podporovanou cílovou skupinu osob, na předepsané území. Zda je žádost v souladu se SPRSS SK.</a:t>
            </a:r>
          </a:p>
          <a:p>
            <a:pPr marL="800100" lvl="1" indent="-720725" algn="just">
              <a:buClr>
                <a:schemeClr val="accent2"/>
              </a:buClr>
            </a:pPr>
            <a:r>
              <a:rPr lang="cs-CZ" dirty="0"/>
              <a:t>Věcné </a:t>
            </a:r>
            <a:r>
              <a:rPr lang="cs-CZ" dirty="0" smtClean="0"/>
              <a:t>hodnocení</a:t>
            </a:r>
          </a:p>
          <a:p>
            <a:pPr marL="1300163" lvl="2" indent="-720725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Personální zajištění, zdroje financování, rozpočet, monitorovací indikátory, komentář k žádosti.</a:t>
            </a:r>
            <a:endParaRPr lang="cs-CZ" dirty="0"/>
          </a:p>
          <a:p>
            <a:pPr marL="579438" lvl="2" indent="0" algn="just">
              <a:buClr>
                <a:schemeClr val="accent2"/>
              </a:buCl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52786310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F54297B3-2428-4F1A-A6AD-B95908327DD6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3641dffc-dd7c-45a0-917e-106f899767e0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618</Words>
  <Application>Microsoft Office PowerPoint</Application>
  <PresentationFormat>Předvádění na obrazovce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Základní dokumenty</vt:lpstr>
      <vt:lpstr>Základní informace</vt:lpstr>
      <vt:lpstr>Náležitosti projektové žádosti – Formulář pro podání Žádosti</vt:lpstr>
      <vt:lpstr>Náležitosti projektové žádosti – Přílohy projektové Žádosti</vt:lpstr>
      <vt:lpstr>Písemné podání projektové Žádosti</vt:lpstr>
      <vt:lpstr>Elektronické podání projektové Žádosti</vt:lpstr>
      <vt:lpstr>Hodnocení projektové Žádosti</vt:lpstr>
      <vt:lpstr>Kritéria hodnocení projektové Žádosti</vt:lpstr>
      <vt:lpstr>Stanovené hodnoty projektové Žádosti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Fulínová Jana</cp:lastModifiedBy>
  <cp:revision>51</cp:revision>
  <dcterms:created xsi:type="dcterms:W3CDTF">2005-04-06T18:57:15Z</dcterms:created>
  <dcterms:modified xsi:type="dcterms:W3CDTF">2017-10-25T10:30:36Z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