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3"/>
  </p:notesMasterIdLst>
  <p:handoutMasterIdLst>
    <p:handoutMasterId r:id="rId24"/>
  </p:handoutMasterIdLst>
  <p:sldIdLst>
    <p:sldId id="256" r:id="rId6"/>
    <p:sldId id="282" r:id="rId7"/>
    <p:sldId id="266" r:id="rId8"/>
    <p:sldId id="267" r:id="rId9"/>
    <p:sldId id="268" r:id="rId10"/>
    <p:sldId id="269" r:id="rId11"/>
    <p:sldId id="277" r:id="rId12"/>
    <p:sldId id="278" r:id="rId13"/>
    <p:sldId id="279" r:id="rId14"/>
    <p:sldId id="280" r:id="rId15"/>
    <p:sldId id="281" r:id="rId16"/>
    <p:sldId id="270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26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80C6FA7-66EB-4F49-A731-F0DEF812298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148333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12B296A-24DD-440C-96AB-3F8B735809A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472526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8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95987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9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858930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10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890016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11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394231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13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73560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14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465877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15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031792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16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944030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17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04769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0" y="2130425"/>
            <a:ext cx="6838950" cy="1470025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pPr lvl="0"/>
            <a:r>
              <a:rPr lang="cs-CZ" altLang="cs-CZ" noProof="0" smtClean="0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3886200"/>
            <a:ext cx="6153150" cy="1752600"/>
          </a:xfrm>
        </p:spPr>
        <p:txBody>
          <a:bodyPr lIns="91440" tIns="45720" rIns="91440" bIns="45720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cs-CZ" altLang="cs-CZ" noProof="0" smtClean="0"/>
              <a:t>Klepnutím lze upravit styl předlohy podnadpisů.</a:t>
            </a:r>
          </a:p>
        </p:txBody>
      </p:sp>
      <p:pic>
        <p:nvPicPr>
          <p:cNvPr id="5128" name="Picture 8" descr="prap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28813" cy="922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F65FCB-C102-4281-AA31-7CB42F768BF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07482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992938" y="0"/>
            <a:ext cx="1693862" cy="6126163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908175" y="0"/>
            <a:ext cx="4932363" cy="6126163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91F54B-9ECC-4A1C-AE89-28DB5DA54A2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49341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4158A8-D0AF-493F-8C65-1C75A64D31D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62847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DAF1836-C2E3-416C-B3AD-B83BDA52B49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81574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908175" y="1600200"/>
            <a:ext cx="3313113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73688" y="1600200"/>
            <a:ext cx="3313112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A6338D0-7E1A-4CD3-8228-0C5DEDBA35D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14545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B777F84-0BF8-42DF-9D4A-E9246C9ABB5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4477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448447-8DC4-40A4-91FB-AF075BDB6F4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44913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C196469-B96E-4C27-9D48-8171A683291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72772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6467AC6-E8C8-48A4-B7EA-40D6BF5DF32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84108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7937AEE-B7A2-48AE-A158-7FA4CF1B111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22324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8175" y="0"/>
            <a:ext cx="6778625" cy="1014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175" y="1600200"/>
            <a:ext cx="67786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</p:txBody>
      </p:sp>
      <p:pic>
        <p:nvPicPr>
          <p:cNvPr id="1031" name="Picture 7" descr="prapo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28813" cy="922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1450" y="-9525"/>
            <a:ext cx="85725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3800" b="1">
                <a:solidFill>
                  <a:schemeClr val="bg1"/>
                </a:solidFill>
                <a:latin typeface="+mn-lt"/>
              </a:defRPr>
            </a:lvl1pPr>
          </a:lstStyle>
          <a:p>
            <a:fld id="{93E6AF51-DC24-448B-A5CB-A3022243E6D7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720725" indent="-720725" algn="l" rtl="0" fontAlgn="base">
        <a:spcBef>
          <a:spcPct val="20000"/>
        </a:spcBef>
        <a:spcAft>
          <a:spcPct val="0"/>
        </a:spcAft>
        <a:buBlip>
          <a:blip r:embed="rId1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435100" indent="-534988" algn="l" rtl="0" fontAlgn="base">
        <a:spcBef>
          <a:spcPct val="20000"/>
        </a:spcBef>
        <a:spcAft>
          <a:spcPct val="0"/>
        </a:spcAft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935163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234315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751138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2"/>
                </a:solidFill>
              </a:rPr>
              <a:t>Podpora vybraných druhů sociálních služeb </a:t>
            </a:r>
            <a:r>
              <a:rPr lang="cs-CZ" dirty="0" smtClean="0">
                <a:solidFill>
                  <a:schemeClr val="accent2"/>
                </a:solidFill>
              </a:rPr>
              <a:t/>
            </a:r>
            <a:br>
              <a:rPr lang="cs-CZ" dirty="0" smtClean="0">
                <a:solidFill>
                  <a:schemeClr val="accent2"/>
                </a:solidFill>
              </a:rPr>
            </a:br>
            <a:r>
              <a:rPr lang="cs-CZ" b="1" dirty="0" smtClean="0">
                <a:solidFill>
                  <a:schemeClr val="accent2"/>
                </a:solidFill>
              </a:rPr>
              <a:t>ve Středočeském kraji II</a:t>
            </a:r>
            <a:endParaRPr lang="cs-CZ" dirty="0">
              <a:solidFill>
                <a:schemeClr val="accent2"/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cs-CZ" sz="2400" dirty="0" smtClean="0">
              <a:solidFill>
                <a:schemeClr val="accent2"/>
              </a:solidFill>
            </a:endParaRPr>
          </a:p>
          <a:p>
            <a:pPr algn="ctr"/>
            <a:r>
              <a:rPr lang="cs-CZ" dirty="0" smtClean="0">
                <a:solidFill>
                  <a:schemeClr val="accent2"/>
                </a:solidFill>
              </a:rPr>
              <a:t>Projektové finance</a:t>
            </a:r>
          </a:p>
          <a:p>
            <a:endParaRPr lang="cs-CZ" dirty="0"/>
          </a:p>
        </p:txBody>
      </p:sp>
      <p:pic>
        <p:nvPicPr>
          <p:cNvPr id="8" name="Picture 5" descr="kraj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4102194" cy="72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627" y="0"/>
            <a:ext cx="3657600" cy="758152"/>
          </a:xfrm>
          <a:prstGeom prst="rect">
            <a:avLst/>
          </a:prstGeom>
        </p:spPr>
      </p:pic>
      <p:sp>
        <p:nvSpPr>
          <p:cNvPr id="6" name="Obdélník 5"/>
          <p:cNvSpPr/>
          <p:nvPr/>
        </p:nvSpPr>
        <p:spPr>
          <a:xfrm>
            <a:off x="3043237" y="6172261"/>
            <a:ext cx="35637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 algn="ctr">
              <a:buNone/>
            </a:pPr>
            <a:r>
              <a:rPr lang="cs-CZ" dirty="0">
                <a:solidFill>
                  <a:schemeClr val="accent2"/>
                </a:solidFill>
                <a:latin typeface="+mn-lt"/>
              </a:rPr>
              <a:t>CZ.03.2.60/0.0/0.0/15_005/0007846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Výpočet OND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0365" y="1600200"/>
            <a:ext cx="8086436" cy="4525963"/>
          </a:xfrm>
        </p:spPr>
        <p:txBody>
          <a:bodyPr/>
          <a:lstStyle/>
          <a:p>
            <a:pPr algn="just">
              <a:buClr>
                <a:schemeClr val="accent2"/>
              </a:buClr>
            </a:pPr>
            <a:r>
              <a:rPr lang="cs-CZ" sz="2400" dirty="0"/>
              <a:t>OND je stanoven jako rozdíl </a:t>
            </a:r>
            <a:r>
              <a:rPr lang="cs-CZ" sz="2400" b="1" dirty="0">
                <a:solidFill>
                  <a:schemeClr val="accent2"/>
                </a:solidFill>
              </a:rPr>
              <a:t>celkových obvyklých (průměrných) nákladů na úvazek pracovníka a povinného podílu spolufinancování služby </a:t>
            </a:r>
            <a:r>
              <a:rPr lang="cs-CZ" sz="2400" dirty="0"/>
              <a:t>(zejména z rozpočtů samospráv a dalších veřejných zdrojů</a:t>
            </a:r>
            <a:r>
              <a:rPr lang="cs-CZ" sz="2400" dirty="0" smtClean="0"/>
              <a:t>).</a:t>
            </a:r>
          </a:p>
          <a:p>
            <a:pPr algn="just">
              <a:buClr>
                <a:schemeClr val="accent2"/>
              </a:buClr>
            </a:pPr>
            <a:endParaRPr lang="cs-CZ" sz="2400" dirty="0" smtClean="0"/>
          </a:p>
          <a:p>
            <a:pPr marL="0" indent="0" algn="ctr">
              <a:buNone/>
            </a:pPr>
            <a:r>
              <a:rPr lang="cs-CZ" sz="2400" b="1" dirty="0">
                <a:solidFill>
                  <a:schemeClr val="accent2"/>
                </a:solidFill>
              </a:rPr>
              <a:t>OND</a:t>
            </a:r>
            <a:r>
              <a:rPr lang="cs-CZ" sz="1400" b="1" dirty="0">
                <a:solidFill>
                  <a:schemeClr val="accent2"/>
                </a:solidFill>
              </a:rPr>
              <a:t>S</a:t>
            </a:r>
            <a:r>
              <a:rPr lang="cs-CZ" sz="2400" b="1" dirty="0">
                <a:solidFill>
                  <a:schemeClr val="accent2"/>
                </a:solidFill>
              </a:rPr>
              <a:t> = (FP * U * M) – (a * FP * U * M) </a:t>
            </a:r>
          </a:p>
          <a:p>
            <a:pPr marL="0" indent="0">
              <a:buNone/>
            </a:pPr>
            <a:endParaRPr lang="cs-CZ" sz="2400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r>
              <a:rPr lang="cs-CZ" sz="2400" b="1" dirty="0">
                <a:solidFill>
                  <a:schemeClr val="accent2"/>
                </a:solidFill>
              </a:rPr>
              <a:t>OND</a:t>
            </a:r>
            <a:r>
              <a:rPr lang="cs-CZ" sz="1400" b="1" dirty="0">
                <a:solidFill>
                  <a:schemeClr val="accent2"/>
                </a:solidFill>
              </a:rPr>
              <a:t>S</a:t>
            </a:r>
            <a:r>
              <a:rPr lang="cs-CZ" sz="2400" b="1" dirty="0">
                <a:solidFill>
                  <a:schemeClr val="accent2"/>
                </a:solidFill>
              </a:rPr>
              <a:t> = finanční podpora na 1 úvazek pracovníka – povinný podíl spolufinancování služby</a:t>
            </a:r>
            <a:endParaRPr lang="cs-CZ" sz="2400" dirty="0">
              <a:solidFill>
                <a:schemeClr val="accent2"/>
              </a:solidFill>
            </a:endParaRPr>
          </a:p>
          <a:p>
            <a:pPr marL="0" indent="0" algn="just">
              <a:buClr>
                <a:schemeClr val="accent2"/>
              </a:buClr>
              <a:buNone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10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44413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Výpočet optimální výše finanční podpory (</a:t>
            </a:r>
            <a:r>
              <a:rPr lang="cs-CZ" b="1" dirty="0" err="1" smtClean="0">
                <a:solidFill>
                  <a:schemeClr val="accent2"/>
                </a:solidFill>
              </a:rPr>
              <a:t>fOND</a:t>
            </a:r>
            <a:r>
              <a:rPr lang="cs-CZ" b="1" dirty="0" smtClean="0">
                <a:solidFill>
                  <a:schemeClr val="accent2"/>
                </a:solidFill>
              </a:rPr>
              <a:t>)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0365" y="1600200"/>
            <a:ext cx="8086436" cy="4525963"/>
          </a:xfrm>
        </p:spPr>
        <p:txBody>
          <a:bodyPr/>
          <a:lstStyle/>
          <a:p>
            <a:r>
              <a:rPr lang="cs-CZ" sz="2400" dirty="0"/>
              <a:t>V rámci výpočtu </a:t>
            </a:r>
            <a:r>
              <a:rPr lang="cs-CZ" sz="2400" dirty="0" err="1"/>
              <a:t>fOND</a:t>
            </a:r>
            <a:r>
              <a:rPr lang="cs-CZ" sz="2400" dirty="0"/>
              <a:t> jsou zohledněny dva jednotlivé optimální návrhy dotace: 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zhodnocený OND ze </a:t>
            </a:r>
            <a:r>
              <a:rPr lang="cs-CZ" sz="2000" dirty="0"/>
              <a:t>Žádosti o </a:t>
            </a:r>
            <a:r>
              <a:rPr lang="cs-CZ" sz="2000" dirty="0" smtClean="0"/>
              <a:t>dotaci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OND spočtená dle přechodného mechanismu</a:t>
            </a:r>
            <a:endParaRPr lang="cs-CZ" sz="2000" dirty="0"/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2000" dirty="0" smtClean="0"/>
          </a:p>
          <a:p>
            <a:pPr>
              <a:buClr>
                <a:schemeClr val="accent2"/>
              </a:buClr>
            </a:pPr>
            <a:r>
              <a:rPr lang="cs-CZ" sz="2400" dirty="0" err="1"/>
              <a:t>fOND</a:t>
            </a:r>
            <a:r>
              <a:rPr lang="cs-CZ" sz="2400" dirty="0"/>
              <a:t> je </a:t>
            </a:r>
            <a:r>
              <a:rPr lang="cs-CZ" sz="2400" dirty="0" smtClean="0"/>
              <a:t>stanovena </a:t>
            </a:r>
            <a:r>
              <a:rPr lang="cs-CZ" sz="2400" dirty="0"/>
              <a:t>jako nižší </a:t>
            </a:r>
            <a:r>
              <a:rPr lang="cs-CZ" sz="2400" dirty="0" smtClean="0"/>
              <a:t>hodnota z OND.</a:t>
            </a:r>
          </a:p>
          <a:p>
            <a:pPr>
              <a:buClr>
                <a:schemeClr val="accent2"/>
              </a:buClr>
            </a:pPr>
            <a:r>
              <a:rPr lang="cs-CZ" sz="2400" dirty="0" smtClean="0"/>
              <a:t>Pokud </a:t>
            </a:r>
            <a:r>
              <a:rPr lang="cs-CZ" sz="2400" dirty="0"/>
              <a:t>nebude objem finančních prostředků určený pro dané období v dostatečné výši, aby byl pokryt </a:t>
            </a:r>
            <a:r>
              <a:rPr lang="cs-CZ" sz="2400" dirty="0" err="1"/>
              <a:t>fOND</a:t>
            </a:r>
            <a:r>
              <a:rPr lang="cs-CZ" sz="2400" dirty="0"/>
              <a:t> všech žadatelů, bude u všech žadatelů snižováno % reálného návrhu projektové dotace příslušného roku rovnoměrně do výše disponibilních prostředků.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11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217027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Způsobilé a nezpůsobilé výdaje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2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1600" dirty="0"/>
          </a:p>
          <a:p>
            <a:pPr algn="just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0" y="-9525"/>
            <a:ext cx="857250" cy="492125"/>
          </a:xfrm>
        </p:spPr>
        <p:txBody>
          <a:bodyPr/>
          <a:lstStyle/>
          <a:p>
            <a:fld id="{874158A8-D0AF-493F-8C65-1C75A64D31D5}" type="slidenum">
              <a:rPr lang="cs-CZ" altLang="cs-CZ" smtClean="0"/>
              <a:pPr/>
              <a:t>12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39004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2"/>
                </a:solidFill>
              </a:rPr>
              <a:t>Obecné podmínky způsobilosti výdajů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600200"/>
            <a:ext cx="8143875" cy="5129213"/>
          </a:xfrm>
        </p:spPr>
        <p:txBody>
          <a:bodyPr/>
          <a:lstStyle/>
          <a:p>
            <a:pPr marL="0" indent="0" algn="just">
              <a:buClr>
                <a:schemeClr val="accent2"/>
              </a:buClr>
              <a:buNone/>
            </a:pPr>
            <a:r>
              <a:rPr lang="cs-CZ" sz="2400" dirty="0" smtClean="0"/>
              <a:t>V rámci projektu OPZ je možné hradit pouze způsobilé výdaje.</a:t>
            </a:r>
          </a:p>
          <a:p>
            <a:pPr algn="just">
              <a:buClr>
                <a:schemeClr val="accent2"/>
              </a:buClr>
            </a:pPr>
            <a:r>
              <a:rPr lang="cs-CZ" sz="2400" dirty="0" smtClean="0"/>
              <a:t>Výdaje, které jsou určeny pouze na poskytování základních činností dle zákona č. 180/2006 Sb. v aktuálním znění.</a:t>
            </a:r>
          </a:p>
          <a:p>
            <a:pPr marL="0" indent="0" algn="just">
              <a:buClr>
                <a:schemeClr val="accent2"/>
              </a:buClr>
              <a:buNone/>
            </a:pPr>
            <a:endParaRPr lang="cs-CZ" sz="2400" dirty="0" smtClean="0"/>
          </a:p>
          <a:p>
            <a:pPr marL="0" indent="0" algn="just">
              <a:buClr>
                <a:schemeClr val="accent2"/>
              </a:buClr>
              <a:buNone/>
            </a:pPr>
            <a:r>
              <a:rPr lang="cs-CZ" sz="2400" b="1" dirty="0" smtClean="0">
                <a:solidFill>
                  <a:schemeClr val="accent2"/>
                </a:solidFill>
              </a:rPr>
              <a:t>Podmínky způsobilosti</a:t>
            </a:r>
          </a:p>
          <a:p>
            <a:pPr algn="just">
              <a:buClr>
                <a:schemeClr val="accent2"/>
              </a:buClr>
            </a:pPr>
            <a:r>
              <a:rPr lang="cs-CZ" sz="2400" dirty="0" smtClean="0">
                <a:solidFill>
                  <a:schemeClr val="accent2"/>
                </a:solidFill>
              </a:rPr>
              <a:t>Přiměřenost</a:t>
            </a:r>
            <a:r>
              <a:rPr lang="cs-CZ" sz="2400" dirty="0" smtClean="0"/>
              <a:t> – výdaje by měly dodržovat pravidlo 3E - hospodárnost, účelnost a efektivnost;</a:t>
            </a:r>
          </a:p>
          <a:p>
            <a:pPr algn="just">
              <a:buClr>
                <a:schemeClr val="accent2"/>
              </a:buClr>
            </a:pPr>
            <a:r>
              <a:rPr lang="cs-CZ" sz="2400" dirty="0" smtClean="0">
                <a:solidFill>
                  <a:schemeClr val="accent2"/>
                </a:solidFill>
              </a:rPr>
              <a:t>Územní způsobilost</a:t>
            </a:r>
            <a:r>
              <a:rPr lang="cs-CZ" sz="2400" dirty="0" smtClean="0"/>
              <a:t> – aktivity soc. služby by měly být realizována na území SK nebo pro občany SK;</a:t>
            </a:r>
          </a:p>
          <a:p>
            <a:pPr algn="just">
              <a:buClr>
                <a:schemeClr val="accent2"/>
              </a:buClr>
            </a:pPr>
            <a:r>
              <a:rPr lang="cs-CZ" sz="2400" dirty="0" smtClean="0">
                <a:solidFill>
                  <a:schemeClr val="accent2"/>
                </a:solidFill>
              </a:rPr>
              <a:t>Časová způsobilost</a:t>
            </a:r>
            <a:r>
              <a:rPr lang="cs-CZ" sz="2400" dirty="0" smtClean="0"/>
              <a:t> – výdaje vzniklé po dobu trvání projektu OPZ (01.01.2018 – 31.12.2019)</a:t>
            </a:r>
          </a:p>
          <a:p>
            <a:pPr algn="just">
              <a:buClr>
                <a:schemeClr val="accent2"/>
              </a:buClr>
            </a:pPr>
            <a:r>
              <a:rPr lang="cs-CZ" sz="2400" dirty="0" smtClean="0">
                <a:solidFill>
                  <a:schemeClr val="accent2"/>
                </a:solidFill>
              </a:rPr>
              <a:t>Prokazatelnost a doložitelnost</a:t>
            </a:r>
          </a:p>
          <a:p>
            <a:pPr algn="just">
              <a:buClr>
                <a:schemeClr val="accent2"/>
              </a:buClr>
            </a:pPr>
            <a:endParaRPr lang="cs-CZ" sz="2400" dirty="0" smtClean="0"/>
          </a:p>
          <a:p>
            <a:pPr marL="0" indent="0" algn="just">
              <a:buClr>
                <a:schemeClr val="accent2"/>
              </a:buClr>
              <a:buNone/>
            </a:pPr>
            <a:endParaRPr lang="cs-CZ" sz="2400" dirty="0" smtClean="0"/>
          </a:p>
          <a:p>
            <a:pPr marL="0" indent="0" algn="just">
              <a:buClr>
                <a:schemeClr val="accent2"/>
              </a:buClr>
              <a:buNone/>
            </a:pPr>
            <a:endParaRPr lang="cs-CZ" sz="1800" dirty="0" smtClean="0"/>
          </a:p>
          <a:p>
            <a:pPr lvl="2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1600" dirty="0"/>
          </a:p>
          <a:p>
            <a:pPr algn="just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696332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1. Osobní náklady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571625"/>
            <a:ext cx="8143875" cy="5129213"/>
          </a:xfrm>
        </p:spPr>
        <p:txBody>
          <a:bodyPr/>
          <a:lstStyle/>
          <a:p>
            <a:pPr marL="0" lvl="2" indent="0" algn="just">
              <a:buClr>
                <a:schemeClr val="accent2"/>
              </a:buClr>
              <a:buNone/>
            </a:pPr>
            <a:r>
              <a:rPr lang="cs-CZ" b="1" dirty="0">
                <a:solidFill>
                  <a:schemeClr val="accent2"/>
                </a:solidFill>
              </a:rPr>
              <a:t>Pracovní smlouvy (1.1), DPČ (1.2), DPP (1.3</a:t>
            </a:r>
            <a:r>
              <a:rPr lang="cs-CZ" b="1" dirty="0" smtClean="0">
                <a:solidFill>
                  <a:schemeClr val="accent2"/>
                </a:solidFill>
              </a:rPr>
              <a:t>)</a:t>
            </a:r>
          </a:p>
          <a:p>
            <a:pPr marL="720725" lvl="3" indent="-720725" algn="just">
              <a:buClr>
                <a:schemeClr val="accent2"/>
              </a:buClr>
              <a:buBlip>
                <a:blip r:embed="rId3"/>
              </a:buBlip>
            </a:pPr>
            <a:r>
              <a:rPr lang="cs-CZ" sz="1800" dirty="0"/>
              <a:t>Nutné dodržet mzdové limity dle </a:t>
            </a:r>
            <a:r>
              <a:rPr lang="cs-CZ" sz="1800" dirty="0" smtClean="0"/>
              <a:t>Vyhlášení.</a:t>
            </a:r>
            <a:endParaRPr lang="cs-CZ" sz="1800" dirty="0"/>
          </a:p>
          <a:p>
            <a:pPr marL="720725" lvl="3" indent="-720725" algn="just">
              <a:buClr>
                <a:schemeClr val="accent2"/>
              </a:buClr>
              <a:buBlip>
                <a:blip r:embed="rId3"/>
              </a:buBlip>
            </a:pPr>
            <a:r>
              <a:rPr lang="cs-CZ" sz="1800" dirty="0"/>
              <a:t>Mzdový limit dle Vyhlášení je částka bez </a:t>
            </a:r>
            <a:r>
              <a:rPr lang="cs-CZ" sz="1800" dirty="0" smtClean="0"/>
              <a:t>odměn.</a:t>
            </a:r>
            <a:endParaRPr lang="cs-CZ" sz="1800" dirty="0"/>
          </a:p>
          <a:p>
            <a:pPr marL="720725" lvl="3" indent="-720725" algn="just">
              <a:buClr>
                <a:schemeClr val="accent2"/>
              </a:buClr>
              <a:buBlip>
                <a:blip r:embed="rId3"/>
              </a:buBlip>
            </a:pPr>
            <a:r>
              <a:rPr lang="cs-CZ" sz="1800" dirty="0"/>
              <a:t>Nadhodnocená částka bude </a:t>
            </a:r>
            <a:r>
              <a:rPr lang="cs-CZ" sz="1800" dirty="0" smtClean="0"/>
              <a:t>STRŽENA.</a:t>
            </a:r>
            <a:endParaRPr lang="cs-CZ" sz="1800" dirty="0"/>
          </a:p>
          <a:p>
            <a:pPr marL="693737" lvl="3" indent="-285750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1800" dirty="0"/>
          </a:p>
          <a:p>
            <a:pPr marL="0" lvl="2" indent="0" algn="just">
              <a:buClr>
                <a:schemeClr val="accent2"/>
              </a:buClr>
              <a:buNone/>
            </a:pPr>
            <a:r>
              <a:rPr lang="cs-CZ" b="1" dirty="0">
                <a:solidFill>
                  <a:schemeClr val="accent2"/>
                </a:solidFill>
              </a:rPr>
              <a:t>Jiné osobní </a:t>
            </a:r>
            <a:r>
              <a:rPr lang="cs-CZ" b="1" dirty="0" smtClean="0">
                <a:solidFill>
                  <a:schemeClr val="accent2"/>
                </a:solidFill>
              </a:rPr>
              <a:t>náklady (1.4)</a:t>
            </a:r>
          </a:p>
          <a:p>
            <a:pPr marL="720725" lvl="3" indent="-720725" algn="just">
              <a:buClr>
                <a:schemeClr val="accent2"/>
              </a:buClr>
              <a:buBlip>
                <a:blip r:embed="rId3"/>
              </a:buBlip>
            </a:pPr>
            <a:r>
              <a:rPr lang="cs-CZ" sz="1800" dirty="0">
                <a:solidFill>
                  <a:schemeClr val="accent2"/>
                </a:solidFill>
              </a:rPr>
              <a:t>Odměny a příplatky </a:t>
            </a:r>
            <a:r>
              <a:rPr lang="cs-CZ" sz="1800" dirty="0"/>
              <a:t>je možné uvádět POUZE do této položky rozpočtu. V případě, že by byly odměny a příplatky uvedeny pod jinou položkou rozpočtu, budou strženy</a:t>
            </a:r>
            <a:r>
              <a:rPr lang="cs-CZ" sz="1800" dirty="0" smtClean="0"/>
              <a:t>.</a:t>
            </a:r>
          </a:p>
          <a:p>
            <a:pPr marL="0" lvl="3" indent="0" algn="just">
              <a:buClr>
                <a:schemeClr val="accent2"/>
              </a:buClr>
              <a:buNone/>
            </a:pPr>
            <a:endParaRPr lang="cs-CZ" sz="1400" dirty="0" smtClean="0"/>
          </a:p>
          <a:p>
            <a:pPr marL="0" lvl="3" indent="0" algn="just">
              <a:buClr>
                <a:schemeClr val="accent2"/>
              </a:buClr>
              <a:buNone/>
            </a:pPr>
            <a:r>
              <a:rPr lang="cs-CZ" sz="1800" b="1" dirty="0" smtClean="0">
                <a:solidFill>
                  <a:schemeClr val="accent2"/>
                </a:solidFill>
              </a:rPr>
              <a:t>Odměny</a:t>
            </a:r>
          </a:p>
          <a:p>
            <a:pPr marL="0" lvl="3" indent="0" algn="just">
              <a:buClr>
                <a:schemeClr val="accent2"/>
              </a:buClr>
              <a:buNone/>
            </a:pPr>
            <a:r>
              <a:rPr lang="cs-CZ" sz="1800" dirty="0" smtClean="0"/>
              <a:t>Odměny </a:t>
            </a:r>
            <a:r>
              <a:rPr lang="cs-CZ" sz="1800" dirty="0"/>
              <a:t>mohou být způsobilým výdajem za podmínky, že se jedná o odměnu </a:t>
            </a:r>
            <a:r>
              <a:rPr lang="cs-CZ" sz="1800" b="1" dirty="0">
                <a:solidFill>
                  <a:schemeClr val="accent2"/>
                </a:solidFill>
              </a:rPr>
              <a:t>za splnění mimořádného nebo zvlášť významného úkolu</a:t>
            </a:r>
            <a:r>
              <a:rPr lang="cs-CZ" sz="1800" dirty="0"/>
              <a:t>. </a:t>
            </a:r>
            <a:r>
              <a:rPr lang="cs-CZ" sz="1800" dirty="0" smtClean="0"/>
              <a:t>Odměna musí být náležitě </a:t>
            </a:r>
            <a:r>
              <a:rPr lang="cs-CZ" sz="1800" b="1" dirty="0" smtClean="0">
                <a:solidFill>
                  <a:schemeClr val="accent2"/>
                </a:solidFill>
              </a:rPr>
              <a:t>zdůvodněna</a:t>
            </a:r>
            <a:r>
              <a:rPr lang="cs-CZ" sz="1800" dirty="0" smtClean="0"/>
              <a:t>.</a:t>
            </a:r>
          </a:p>
          <a:p>
            <a:pPr marL="0" indent="0" algn="just">
              <a:buNone/>
            </a:pPr>
            <a:r>
              <a:rPr lang="cs-CZ" sz="1800" dirty="0" smtClean="0"/>
              <a:t>Způsobilé </a:t>
            </a:r>
            <a:r>
              <a:rPr lang="cs-CZ" sz="1800" dirty="0"/>
              <a:t>jsou </a:t>
            </a:r>
            <a:r>
              <a:rPr lang="cs-CZ" sz="1800" dirty="0" smtClean="0"/>
              <a:t>odměny, </a:t>
            </a:r>
            <a:r>
              <a:rPr lang="cs-CZ" sz="1800" dirty="0"/>
              <a:t>které nepřekročí 25 </a:t>
            </a:r>
            <a:r>
              <a:rPr lang="cs-CZ" sz="1800" dirty="0" smtClean="0"/>
              <a:t>% ročního </a:t>
            </a:r>
            <a:r>
              <a:rPr lang="cs-CZ" sz="1800" dirty="0"/>
              <a:t>úhrnu nejvyššího platového </a:t>
            </a:r>
            <a:r>
              <a:rPr lang="cs-CZ" sz="1800" dirty="0" smtClean="0"/>
              <a:t>tarifu.</a:t>
            </a:r>
            <a:endParaRPr lang="cs-CZ" sz="1800" dirty="0"/>
          </a:p>
          <a:p>
            <a:pPr marL="0" lvl="3" indent="0" algn="just">
              <a:buClr>
                <a:schemeClr val="accent2"/>
              </a:buClr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02459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2. Provozní náklady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571625"/>
            <a:ext cx="8143875" cy="5129213"/>
          </a:xfrm>
        </p:spPr>
        <p:txBody>
          <a:bodyPr/>
          <a:lstStyle/>
          <a:p>
            <a:pPr marL="0" lvl="2" indent="0" algn="just">
              <a:buClr>
                <a:schemeClr val="accent2"/>
              </a:buClr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Dlouhodobý nehmotný majetek do 60 tis. Kč (2.1.1) </a:t>
            </a:r>
            <a:r>
              <a:rPr lang="cs-CZ" dirty="0" smtClean="0"/>
              <a:t>– doba použitelnosti více než 1 rok,</a:t>
            </a:r>
            <a:endParaRPr lang="cs-CZ" b="1" dirty="0" smtClean="0">
              <a:solidFill>
                <a:schemeClr val="accent2"/>
              </a:solidFill>
            </a:endParaRPr>
          </a:p>
          <a:p>
            <a:pPr marL="0" lvl="2" indent="0" algn="just">
              <a:buClr>
                <a:schemeClr val="accent2"/>
              </a:buClr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Dlouhodobý hmotný majetek do 40 tis. Kč (2.1.2)</a:t>
            </a:r>
            <a:r>
              <a:rPr lang="cs-CZ" dirty="0"/>
              <a:t> – doba použitelnosti více než 1 rok</a:t>
            </a:r>
            <a:r>
              <a:rPr lang="cs-CZ" dirty="0" smtClean="0"/>
              <a:t>,</a:t>
            </a:r>
            <a:endParaRPr lang="cs-CZ" b="1" dirty="0" smtClean="0">
              <a:solidFill>
                <a:schemeClr val="accent2"/>
              </a:solidFill>
            </a:endParaRPr>
          </a:p>
          <a:p>
            <a:pPr marL="0" lvl="2" indent="0" algn="just">
              <a:buClr>
                <a:schemeClr val="accent2"/>
              </a:buClr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Kancelářské potřeby (2.3)</a:t>
            </a:r>
          </a:p>
          <a:p>
            <a:pPr marL="0" lvl="2" indent="0" algn="just">
              <a:buClr>
                <a:schemeClr val="accent2"/>
              </a:buClr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Pohonné hmoty (2.4) </a:t>
            </a:r>
            <a:r>
              <a:rPr lang="cs-CZ" dirty="0"/>
              <a:t>– uznatelné pouze při řádném vedení knihy jízd včetně účelu </a:t>
            </a:r>
            <a:r>
              <a:rPr lang="cs-CZ" dirty="0" smtClean="0"/>
              <a:t>cesty,</a:t>
            </a:r>
            <a:endParaRPr lang="cs-CZ" dirty="0"/>
          </a:p>
          <a:p>
            <a:pPr marL="0" lvl="2" indent="0" algn="just">
              <a:buClr>
                <a:schemeClr val="accent2"/>
              </a:buClr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Jiné spotřebované nákupy (2.5) </a:t>
            </a:r>
            <a:r>
              <a:rPr lang="cs-CZ" dirty="0"/>
              <a:t>– např. čistící prostředky, lékárnička (zdravotnický materiál je neuznatelný</a:t>
            </a:r>
            <a:r>
              <a:rPr lang="cs-CZ" dirty="0" smtClean="0"/>
              <a:t>),</a:t>
            </a:r>
          </a:p>
          <a:p>
            <a:pPr marL="0" lvl="2" indent="0" algn="just">
              <a:buClr>
                <a:schemeClr val="accent2"/>
              </a:buClr>
              <a:buNone/>
            </a:pPr>
            <a:r>
              <a:rPr lang="cs-CZ" b="1" dirty="0">
                <a:solidFill>
                  <a:schemeClr val="accent2"/>
                </a:solidFill>
              </a:rPr>
              <a:t>Ostatní náklady (2.7</a:t>
            </a:r>
            <a:r>
              <a:rPr lang="cs-CZ" b="1" dirty="0" smtClean="0">
                <a:solidFill>
                  <a:schemeClr val="accent2"/>
                </a:solidFill>
              </a:rPr>
              <a:t>) </a:t>
            </a:r>
            <a:r>
              <a:rPr lang="cs-CZ" dirty="0" smtClean="0"/>
              <a:t>– např. bankovní poplatky související s dotačním účtem max. 200Kč/měsíc.</a:t>
            </a:r>
            <a:endParaRPr lang="cs-CZ" dirty="0"/>
          </a:p>
          <a:p>
            <a:pPr marL="407987" lvl="3" indent="0" algn="just">
              <a:buClr>
                <a:schemeClr val="accent2"/>
              </a:buClr>
              <a:buNone/>
            </a:pP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130857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2. Provozní náklady – Služby (2.6)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471613"/>
            <a:ext cx="8143875" cy="5229225"/>
          </a:xfrm>
        </p:spPr>
        <p:txBody>
          <a:bodyPr/>
          <a:lstStyle/>
          <a:p>
            <a:pPr marL="0" lvl="2" indent="0" algn="just">
              <a:buClr>
                <a:schemeClr val="accent2"/>
              </a:buClr>
              <a:buNone/>
            </a:pPr>
            <a:r>
              <a:rPr lang="cs-CZ" sz="1800" b="1" dirty="0" smtClean="0">
                <a:solidFill>
                  <a:schemeClr val="accent2"/>
                </a:solidFill>
              </a:rPr>
              <a:t>Energie (2.6.1)</a:t>
            </a:r>
          </a:p>
          <a:p>
            <a:pPr marL="0" lvl="2" indent="0" algn="just">
              <a:buClr>
                <a:schemeClr val="accent2"/>
              </a:buClr>
              <a:buNone/>
            </a:pPr>
            <a:r>
              <a:rPr lang="cs-CZ" sz="1800" b="1" dirty="0" smtClean="0">
                <a:solidFill>
                  <a:schemeClr val="accent2"/>
                </a:solidFill>
              </a:rPr>
              <a:t>Telefony, internet, poštovné, ostatní spoje (2.6.2)</a:t>
            </a:r>
          </a:p>
          <a:p>
            <a:pPr marL="0" lvl="2" indent="0" algn="just">
              <a:buClr>
                <a:schemeClr val="accent2"/>
              </a:buClr>
              <a:buNone/>
            </a:pPr>
            <a:r>
              <a:rPr lang="cs-CZ" sz="1800" b="1" dirty="0" smtClean="0">
                <a:solidFill>
                  <a:schemeClr val="accent2"/>
                </a:solidFill>
              </a:rPr>
              <a:t>Nájemné (2.6.3)</a:t>
            </a:r>
          </a:p>
          <a:p>
            <a:pPr marL="0" lvl="2" indent="0" algn="just">
              <a:buClr>
                <a:schemeClr val="accent2"/>
              </a:buClr>
              <a:buNone/>
            </a:pPr>
            <a:r>
              <a:rPr lang="cs-CZ" sz="1800" b="1" dirty="0" smtClean="0">
                <a:solidFill>
                  <a:schemeClr val="accent2"/>
                </a:solidFill>
              </a:rPr>
              <a:t>Právní a ekonomické služby (2.6.4) </a:t>
            </a:r>
            <a:r>
              <a:rPr lang="cs-CZ" sz="1800" dirty="0" smtClean="0"/>
              <a:t>– uznatelný pouze audit dle Metodiky projektu OPZ, tj. povinný audit dotace nad 3 miliony Kč</a:t>
            </a:r>
          </a:p>
          <a:p>
            <a:pPr marL="0" lvl="2" indent="0" algn="just">
              <a:buClr>
                <a:schemeClr val="accent2"/>
              </a:buClr>
              <a:buNone/>
            </a:pPr>
            <a:r>
              <a:rPr lang="cs-CZ" sz="1800" b="1" dirty="0">
                <a:solidFill>
                  <a:schemeClr val="accent2"/>
                </a:solidFill>
              </a:rPr>
              <a:t>Školení a kurzy (2.6.5) </a:t>
            </a:r>
            <a:r>
              <a:rPr lang="cs-CZ" sz="1800" dirty="0" smtClean="0"/>
              <a:t>- </a:t>
            </a:r>
            <a:r>
              <a:rPr lang="cs-CZ" sz="1800" dirty="0"/>
              <a:t>uznatelné pouze vzdělávání sociálních pracovníků a pracovníků v sociálních službách podle zákona o sociálních službách</a:t>
            </a:r>
            <a:r>
              <a:rPr lang="cs-CZ" sz="1800" dirty="0" smtClean="0"/>
              <a:t>. </a:t>
            </a:r>
            <a:r>
              <a:rPr lang="cs-CZ" sz="1800" dirty="0" smtClean="0">
                <a:solidFill>
                  <a:schemeClr val="accent2"/>
                </a:solidFill>
              </a:rPr>
              <a:t>Školení BOZP. </a:t>
            </a:r>
          </a:p>
          <a:p>
            <a:pPr marL="750887" lvl="3" indent="-342900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600" dirty="0" smtClean="0"/>
              <a:t>Limit stanoven – 2.000Kč/den/pracovníka, max. 3 dny školení tj. max. 6.000Kč/pracovníka</a:t>
            </a:r>
          </a:p>
          <a:p>
            <a:pPr marL="750887" lvl="3" indent="-342900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600" dirty="0"/>
              <a:t>Limit 10.000Kč/pracovníka na kvalifikační kurz dle zákona 108/2006 Sb</a:t>
            </a:r>
            <a:r>
              <a:rPr lang="cs-CZ" sz="1600" dirty="0" smtClean="0"/>
              <a:t>.</a:t>
            </a:r>
            <a:endParaRPr lang="cs-CZ" sz="1600" dirty="0"/>
          </a:p>
          <a:p>
            <a:pPr marL="0" indent="0" algn="just">
              <a:buNone/>
            </a:pPr>
            <a:r>
              <a:rPr lang="cs-CZ" sz="1800" b="1" dirty="0">
                <a:solidFill>
                  <a:schemeClr val="accent2"/>
                </a:solidFill>
              </a:rPr>
              <a:t>Opravy a udržování (2.6.6) </a:t>
            </a:r>
            <a:r>
              <a:rPr lang="cs-CZ" sz="2400" dirty="0" smtClean="0"/>
              <a:t>-</a:t>
            </a:r>
            <a:r>
              <a:rPr lang="cs-CZ" sz="2400" b="1" dirty="0" smtClean="0">
                <a:solidFill>
                  <a:schemeClr val="accent2"/>
                </a:solidFill>
              </a:rPr>
              <a:t> </a:t>
            </a:r>
            <a:r>
              <a:rPr lang="pl-PL" sz="1800" dirty="0" smtClean="0"/>
              <a:t>limit </a:t>
            </a:r>
            <a:r>
              <a:rPr lang="pl-PL" sz="1800" dirty="0"/>
              <a:t>opravy max. 50.000,-Kč na jednotlivé </a:t>
            </a:r>
            <a:r>
              <a:rPr lang="pl-PL" sz="1800" dirty="0" smtClean="0"/>
              <a:t>opravy. Uznatelné pouze drobné opravy.</a:t>
            </a:r>
          </a:p>
          <a:p>
            <a:pPr marL="0" indent="0" algn="just">
              <a:buNone/>
            </a:pPr>
            <a:r>
              <a:rPr lang="pl-PL" sz="1800" b="1" dirty="0">
                <a:solidFill>
                  <a:schemeClr val="accent2"/>
                </a:solidFill>
              </a:rPr>
              <a:t>Cestovní náhrady (2.6.7) </a:t>
            </a:r>
            <a:r>
              <a:rPr lang="pl-PL" sz="1800" dirty="0" smtClean="0"/>
              <a:t>– uznatelné v souvislosti s poskytováním soc. Služby, případně s účastí zaměstnanců na školení a kurzech (2.6.5).</a:t>
            </a:r>
          </a:p>
          <a:p>
            <a:pPr marL="0" indent="0">
              <a:buNone/>
            </a:pPr>
            <a:r>
              <a:rPr lang="pl-PL" sz="1800" b="1" dirty="0">
                <a:solidFill>
                  <a:schemeClr val="accent2"/>
                </a:solidFill>
              </a:rPr>
              <a:t>Pracovníci v přímé péči </a:t>
            </a:r>
            <a:r>
              <a:rPr lang="pl-PL" sz="1800" b="1" dirty="0" smtClean="0">
                <a:solidFill>
                  <a:schemeClr val="accent2"/>
                </a:solidFill>
              </a:rPr>
              <a:t>a ostatní pracovníci </a:t>
            </a:r>
            <a:r>
              <a:rPr lang="cs-CZ" sz="1800" b="1" dirty="0" smtClean="0">
                <a:solidFill>
                  <a:schemeClr val="accent2"/>
                </a:solidFill>
              </a:rPr>
              <a:t>mimo </a:t>
            </a:r>
            <a:r>
              <a:rPr lang="cs-CZ" sz="1800" b="1" dirty="0">
                <a:solidFill>
                  <a:schemeClr val="accent2"/>
                </a:solidFill>
              </a:rPr>
              <a:t>pracovní poměr, DPP, </a:t>
            </a:r>
            <a:r>
              <a:rPr lang="cs-CZ" sz="1800" b="1" dirty="0" smtClean="0">
                <a:solidFill>
                  <a:schemeClr val="accent2"/>
                </a:solidFill>
              </a:rPr>
              <a:t>DPČ (2.6.8 a 2.6.9) - </a:t>
            </a:r>
            <a:r>
              <a:rPr lang="cs-CZ" sz="1800" dirty="0" smtClean="0"/>
              <a:t>dle </a:t>
            </a:r>
            <a:r>
              <a:rPr lang="cs-CZ" sz="1800" dirty="0"/>
              <a:t>mzdových limitů </a:t>
            </a:r>
            <a:r>
              <a:rPr lang="cs-CZ" sz="1800" dirty="0" smtClean="0"/>
              <a:t>.</a:t>
            </a:r>
          </a:p>
          <a:p>
            <a:pPr marL="0" indent="0">
              <a:buNone/>
            </a:pPr>
            <a:r>
              <a:rPr lang="cs-CZ" sz="1800" b="1" dirty="0">
                <a:solidFill>
                  <a:schemeClr val="accent2"/>
                </a:solidFill>
              </a:rPr>
              <a:t>Jiné (2.6.10</a:t>
            </a:r>
            <a:r>
              <a:rPr lang="cs-CZ" sz="1800" b="1" dirty="0" smtClean="0">
                <a:solidFill>
                  <a:schemeClr val="accent2"/>
                </a:solidFill>
              </a:rPr>
              <a:t>) </a:t>
            </a:r>
            <a:r>
              <a:rPr lang="cs-CZ" sz="1800" dirty="0" smtClean="0"/>
              <a:t>– např. svoz odpadu.</a:t>
            </a:r>
            <a:endParaRPr lang="cs-CZ" sz="1800" dirty="0"/>
          </a:p>
          <a:p>
            <a:pPr marL="0" indent="0">
              <a:buNone/>
            </a:pPr>
            <a:endParaRPr lang="cs-CZ" sz="1800" dirty="0"/>
          </a:p>
          <a:p>
            <a:pPr marL="0" indent="0" algn="just">
              <a:buNone/>
            </a:pPr>
            <a:endParaRPr lang="pl-PL" sz="1800" b="1" dirty="0">
              <a:solidFill>
                <a:schemeClr val="accent2"/>
              </a:solidFill>
            </a:endParaRPr>
          </a:p>
          <a:p>
            <a:pPr marL="0" lvl="3" indent="0" algn="just">
              <a:buClr>
                <a:schemeClr val="accent2"/>
              </a:buClr>
              <a:buNone/>
            </a:pP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16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655762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Neuznatelné náklady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528763"/>
            <a:ext cx="8143875" cy="5172075"/>
          </a:xfrm>
        </p:spPr>
        <p:txBody>
          <a:bodyPr/>
          <a:lstStyle/>
          <a:p>
            <a:pPr marL="720725" lvl="3" indent="-720725" algn="just">
              <a:buClr>
                <a:schemeClr val="accent2"/>
              </a:buClr>
              <a:buBlip>
                <a:blip r:embed="rId3"/>
              </a:buBlip>
            </a:pPr>
            <a:r>
              <a:rPr lang="pl-PL" dirty="0"/>
              <a:t>Výdaje nesouvisející s poskytováním základní </a:t>
            </a:r>
            <a:r>
              <a:rPr lang="pl-PL" dirty="0" smtClean="0"/>
              <a:t>činnosti.</a:t>
            </a:r>
            <a:endParaRPr lang="cs-CZ" dirty="0"/>
          </a:p>
          <a:p>
            <a:r>
              <a:rPr lang="cs-CZ" sz="2000" dirty="0"/>
              <a:t>V</a:t>
            </a:r>
            <a:r>
              <a:rPr lang="cs-CZ" sz="2000" dirty="0" smtClean="0"/>
              <a:t>ýdaje </a:t>
            </a:r>
            <a:r>
              <a:rPr lang="cs-CZ" sz="2000" dirty="0"/>
              <a:t>na zdravotní péči poskytovanou podle § 36 zákona o sociálních </a:t>
            </a:r>
            <a:r>
              <a:rPr lang="cs-CZ" sz="2000" dirty="0" smtClean="0"/>
              <a:t>službách. </a:t>
            </a:r>
            <a:endParaRPr lang="cs-CZ" sz="2000" dirty="0"/>
          </a:p>
          <a:p>
            <a:r>
              <a:rPr lang="cs-CZ" sz="2000" dirty="0"/>
              <a:t>V</a:t>
            </a:r>
            <a:r>
              <a:rPr lang="cs-CZ" sz="2000" dirty="0" smtClean="0"/>
              <a:t>ýdaje </a:t>
            </a:r>
            <a:r>
              <a:rPr lang="cs-CZ" sz="2000" dirty="0"/>
              <a:t>v souvislosti s poskytováním asistovaných </a:t>
            </a:r>
            <a:r>
              <a:rPr lang="cs-CZ" sz="2000" dirty="0" smtClean="0"/>
              <a:t>kontaktů („spadá“ pod SPOD).</a:t>
            </a:r>
            <a:endParaRPr lang="cs-CZ" sz="2000" dirty="0"/>
          </a:p>
          <a:p>
            <a:r>
              <a:rPr lang="cs-CZ" sz="2000" dirty="0"/>
              <a:t>V</a:t>
            </a:r>
            <a:r>
              <a:rPr lang="cs-CZ" sz="2000" dirty="0" smtClean="0"/>
              <a:t>ýdaje </a:t>
            </a:r>
            <a:r>
              <a:rPr lang="cs-CZ" sz="2000" dirty="0"/>
              <a:t>na pořízení nebo technické zhodnocení dlouhodobého hmotného a nehmotného </a:t>
            </a:r>
            <a:r>
              <a:rPr lang="cs-CZ" sz="2000" dirty="0" smtClean="0"/>
              <a:t>majetku. </a:t>
            </a:r>
            <a:endParaRPr lang="cs-CZ" sz="2000" dirty="0"/>
          </a:p>
          <a:p>
            <a:r>
              <a:rPr lang="cs-CZ" sz="2000" dirty="0"/>
              <a:t>V</a:t>
            </a:r>
            <a:r>
              <a:rPr lang="cs-CZ" sz="2000" dirty="0" smtClean="0"/>
              <a:t>ýdaje </a:t>
            </a:r>
            <a:r>
              <a:rPr lang="cs-CZ" sz="2000" dirty="0"/>
              <a:t>na reprezentaci, propagační činnost, PR, které nemají přímou souvislost s Projektem </a:t>
            </a:r>
            <a:r>
              <a:rPr lang="cs-CZ" sz="2000" dirty="0" smtClean="0"/>
              <a:t>OPZ.</a:t>
            </a:r>
            <a:endParaRPr lang="cs-CZ" sz="2000" dirty="0"/>
          </a:p>
          <a:p>
            <a:r>
              <a:rPr lang="cs-CZ" sz="2000" dirty="0" smtClean="0"/>
              <a:t>Výdaje spojené s </a:t>
            </a:r>
            <a:r>
              <a:rPr lang="cs-CZ" sz="2000" dirty="0"/>
              <a:t>pořádání workshopů, </a:t>
            </a:r>
            <a:r>
              <a:rPr lang="cs-CZ" sz="2000" dirty="0" err="1"/>
              <a:t>teambuildingů</a:t>
            </a:r>
            <a:r>
              <a:rPr lang="cs-CZ" sz="2000" dirty="0"/>
              <a:t>, výjezdních </a:t>
            </a:r>
            <a:r>
              <a:rPr lang="cs-CZ" sz="2000" dirty="0" smtClean="0"/>
              <a:t>zasedání.</a:t>
            </a:r>
          </a:p>
          <a:p>
            <a:r>
              <a:rPr lang="cs-CZ" sz="2000" dirty="0" smtClean="0"/>
              <a:t>Pojištění majetku, ověřování dokumentů (</a:t>
            </a:r>
            <a:r>
              <a:rPr lang="cs-CZ" sz="2000" dirty="0" err="1" smtClean="0"/>
              <a:t>CzechPoint</a:t>
            </a:r>
            <a:r>
              <a:rPr lang="cs-CZ" sz="2000" dirty="0" smtClean="0"/>
              <a:t>), dálniční známka, výroční zpráva, ostraha a bezpečnostní zařízení objektů, zdravotnický materiál apod.</a:t>
            </a:r>
            <a:endParaRPr lang="cs-CZ" sz="2000" dirty="0"/>
          </a:p>
          <a:p>
            <a:pPr marL="720725" lvl="3" indent="-720725" algn="just">
              <a:buClr>
                <a:schemeClr val="accent2"/>
              </a:buClr>
              <a:buBlip>
                <a:blip r:embed="rId3"/>
              </a:buBlip>
            </a:pPr>
            <a:endParaRPr lang="pl-PL" sz="1800" dirty="0"/>
          </a:p>
          <a:p>
            <a:pPr marL="0" lvl="3" indent="0" algn="just">
              <a:buClr>
                <a:schemeClr val="accent2"/>
              </a:buClr>
              <a:buNone/>
            </a:pP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17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28525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2"/>
                </a:solidFill>
              </a:rPr>
              <a:t>Vyrovnávací platba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2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1600" dirty="0"/>
          </a:p>
          <a:p>
            <a:pPr algn="just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0" y="-9525"/>
            <a:ext cx="857250" cy="492125"/>
          </a:xfrm>
        </p:spPr>
        <p:txBody>
          <a:bodyPr/>
          <a:lstStyle/>
          <a:p>
            <a:fld id="{874158A8-D0AF-493F-8C65-1C75A64D31D5}" type="slidenum">
              <a:rPr lang="cs-CZ" altLang="cs-CZ" smtClean="0"/>
              <a:pPr/>
              <a:t>2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75611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Vyrovnávací platba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600200"/>
            <a:ext cx="8143875" cy="5129213"/>
          </a:xfrm>
        </p:spPr>
        <p:txBody>
          <a:bodyPr/>
          <a:lstStyle/>
          <a:p>
            <a:pPr algn="just">
              <a:buClr>
                <a:schemeClr val="accent2"/>
              </a:buClr>
            </a:pPr>
            <a:r>
              <a:rPr lang="cs-CZ" sz="1900" dirty="0"/>
              <a:t>Sociální služby, </a:t>
            </a:r>
            <a:r>
              <a:rPr lang="cs-CZ" sz="1900" dirty="0" smtClean="0"/>
              <a:t>které budou podpořeny v rámci projektu OPZ, jsou považovány za </a:t>
            </a:r>
            <a:r>
              <a:rPr lang="cs-CZ" sz="1900" b="1" dirty="0" smtClean="0">
                <a:solidFill>
                  <a:schemeClr val="accent2"/>
                </a:solidFill>
              </a:rPr>
              <a:t>služby obecného hospodářského zájmu</a:t>
            </a:r>
            <a:r>
              <a:rPr lang="cs-CZ" sz="1900" dirty="0" smtClean="0"/>
              <a:t> coby pojmu evropského práva.</a:t>
            </a:r>
          </a:p>
          <a:p>
            <a:pPr algn="just">
              <a:buClr>
                <a:schemeClr val="accent2"/>
              </a:buClr>
            </a:pPr>
            <a:r>
              <a:rPr lang="cs-CZ" sz="1900" dirty="0" smtClean="0"/>
              <a:t>Od roku 2016 jsou sociální služby financovány formou tzv. </a:t>
            </a:r>
            <a:r>
              <a:rPr lang="cs-CZ" sz="1900" b="1" dirty="0" smtClean="0">
                <a:solidFill>
                  <a:schemeClr val="accent2"/>
                </a:solidFill>
              </a:rPr>
              <a:t>vyrovnávací platby</a:t>
            </a:r>
            <a:r>
              <a:rPr lang="cs-CZ" sz="1900" dirty="0" smtClean="0"/>
              <a:t> (Rozhodnutí Komise č. 2012/21/EU ze dne 20.12.2011) =&gt; pro získání podpory musí být poskytovatel sociální služby pověřen k poskytování služeb obecného hospodářského zájmu.</a:t>
            </a:r>
            <a:endParaRPr lang="cs-CZ" sz="1900" dirty="0"/>
          </a:p>
          <a:p>
            <a:pPr algn="just">
              <a:buClr>
                <a:schemeClr val="accent2"/>
              </a:buClr>
            </a:pPr>
            <a:r>
              <a:rPr lang="cs-CZ" sz="1900" dirty="0" smtClean="0"/>
              <a:t>V rámci Středočeského kraje platí, že pověření má formu </a:t>
            </a:r>
            <a:r>
              <a:rPr lang="cs-CZ" sz="1900" b="1" dirty="0" smtClean="0">
                <a:solidFill>
                  <a:schemeClr val="accent2"/>
                </a:solidFill>
              </a:rPr>
              <a:t>Smlouvy o pověření k poskytování služby obecného hospodářského zájmu </a:t>
            </a:r>
            <a:r>
              <a:rPr lang="cs-CZ" sz="1900" dirty="0" smtClean="0"/>
              <a:t>(„Pověření), kterou má sociální služba se Středočeským krajem uzavřenu.</a:t>
            </a:r>
            <a:endParaRPr lang="cs-CZ" sz="1900" dirty="0"/>
          </a:p>
          <a:p>
            <a:pPr algn="just">
              <a:buClr>
                <a:schemeClr val="accent2"/>
              </a:buClr>
            </a:pPr>
            <a:r>
              <a:rPr lang="cs-CZ" sz="1900" dirty="0" smtClean="0"/>
              <a:t>Středočeský kraj vydal Pověření pro všechny sociální služby zařazené do Sítě sociálních služeb SK v rozsahu kapacity uvedené v Síti a to až do roku 2019</a:t>
            </a:r>
            <a:endParaRPr lang="cs-CZ" sz="1900" dirty="0"/>
          </a:p>
          <a:p>
            <a:pPr algn="just">
              <a:buClr>
                <a:schemeClr val="accent2"/>
              </a:buClr>
            </a:pPr>
            <a:r>
              <a:rPr lang="cs-CZ" sz="1900" dirty="0" smtClean="0"/>
              <a:t>Z projektu OPZ lze podpořit pouze služby sociální rehabilitace, které mají s SK uzavřenu </a:t>
            </a:r>
            <a:r>
              <a:rPr lang="cs-CZ" sz="1900" b="1" dirty="0" smtClean="0">
                <a:solidFill>
                  <a:schemeClr val="accent2"/>
                </a:solidFill>
              </a:rPr>
              <a:t>platnou smlouvu o Pověření</a:t>
            </a:r>
            <a:r>
              <a:rPr lang="cs-CZ" sz="1900" dirty="0"/>
              <a:t> </a:t>
            </a:r>
            <a:r>
              <a:rPr lang="cs-CZ" sz="1900" dirty="0" smtClean="0"/>
              <a:t>(na tento druh služby a kapacitu, popř. je rozhodnuto Orgány SK o úpravě této kapacity)</a:t>
            </a:r>
          </a:p>
          <a:p>
            <a:pPr algn="just">
              <a:buClr>
                <a:schemeClr val="accent2"/>
              </a:buClr>
            </a:pPr>
            <a:endParaRPr lang="cs-CZ" sz="1600" dirty="0" smtClean="0"/>
          </a:p>
          <a:p>
            <a:pPr algn="just">
              <a:buClr>
                <a:schemeClr val="accent2"/>
              </a:buClr>
            </a:pPr>
            <a:endParaRPr lang="cs-CZ" dirty="0" smtClean="0"/>
          </a:p>
          <a:p>
            <a:pPr algn="just">
              <a:buClr>
                <a:schemeClr val="accent2"/>
              </a:buClr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80637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Výše vyrovnávací platby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600200"/>
            <a:ext cx="8143875" cy="5129213"/>
          </a:xfrm>
        </p:spPr>
        <p:txBody>
          <a:bodyPr/>
          <a:lstStyle/>
          <a:p>
            <a:pPr algn="just">
              <a:buClr>
                <a:schemeClr val="accent2"/>
              </a:buClr>
            </a:pPr>
            <a:r>
              <a:rPr lang="cs-CZ" sz="2400" b="1" dirty="0" smtClean="0">
                <a:solidFill>
                  <a:schemeClr val="accent2"/>
                </a:solidFill>
              </a:rPr>
              <a:t>Vyrovnávací platba je součástí veřejné podpory</a:t>
            </a:r>
            <a:endParaRPr lang="cs-CZ" sz="2400" b="1" dirty="0">
              <a:solidFill>
                <a:schemeClr val="accent2"/>
              </a:solidFill>
            </a:endParaRPr>
          </a:p>
          <a:p>
            <a:pPr algn="just">
              <a:buClr>
                <a:schemeClr val="accent2"/>
              </a:buClr>
            </a:pPr>
            <a:r>
              <a:rPr lang="cs-CZ" sz="2400" dirty="0" smtClean="0"/>
              <a:t>Středočeský kraj stanovuje vyrovnávací platbu takto: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 smtClean="0"/>
              <a:t>Celková výše prostředků z veřejných rozpočtů, kterou služba může čerpat na poskytování základní činnosti vedle příjmů plynoucích z realizace sociální služby.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2000" dirty="0"/>
          </a:p>
          <a:p>
            <a:pPr marL="900112" lvl="1" indent="0" algn="just">
              <a:buClr>
                <a:schemeClr val="accent2"/>
              </a:buClr>
              <a:buNone/>
            </a:pPr>
            <a:endParaRPr lang="cs-CZ" sz="2000" b="1" dirty="0" smtClean="0">
              <a:solidFill>
                <a:schemeClr val="accent2"/>
              </a:solidFill>
            </a:endParaRPr>
          </a:p>
          <a:p>
            <a:pPr marL="900112" lvl="1" indent="0" algn="just">
              <a:buClr>
                <a:schemeClr val="accent2"/>
              </a:buClr>
              <a:buNone/>
            </a:pPr>
            <a:r>
              <a:rPr lang="cs-CZ" sz="2000" b="1" dirty="0" smtClean="0">
                <a:solidFill>
                  <a:schemeClr val="accent2"/>
                </a:solidFill>
              </a:rPr>
              <a:t>= Kolik lze maximálně čerpat z veřejných zdrojů na základní činnosti na kapacitu stanovenou v Pověření. Nikoliv, kolik služba skutečně obdrží!!!</a:t>
            </a:r>
          </a:p>
          <a:p>
            <a:pPr marL="85725" lvl="1" indent="0" algn="just" defTabSz="179388">
              <a:buClr>
                <a:schemeClr val="accent2"/>
              </a:buClr>
              <a:buNone/>
            </a:pPr>
            <a:endParaRPr lang="cs-CZ" dirty="0" smtClean="0"/>
          </a:p>
          <a:p>
            <a:pPr marL="85725" lvl="1" indent="0" algn="just" defTabSz="179388">
              <a:buClr>
                <a:schemeClr val="accent2"/>
              </a:buClr>
              <a:buNone/>
            </a:pPr>
            <a:endParaRPr lang="cs-CZ" dirty="0"/>
          </a:p>
          <a:p>
            <a:pPr marL="85725" lvl="1" indent="0" algn="just" defTabSz="179388">
              <a:buClr>
                <a:schemeClr val="accent2"/>
              </a:buClr>
              <a:buNone/>
            </a:pPr>
            <a:r>
              <a:rPr lang="cs-CZ" sz="2000" dirty="0" smtClean="0"/>
              <a:t>Prostředky z veřejných rozpočtů jsou např. prostředky od obcí, Úřadu vlády ČR, </a:t>
            </a:r>
            <a:r>
              <a:rPr lang="cs-CZ" sz="2000" b="1" dirty="0" smtClean="0">
                <a:solidFill>
                  <a:schemeClr val="accent2"/>
                </a:solidFill>
              </a:rPr>
              <a:t>prostředky z Evropského sociálního fondu</a:t>
            </a:r>
            <a:r>
              <a:rPr lang="cs-CZ" sz="2000" dirty="0" smtClean="0"/>
              <a:t> apod.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88649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Výpočet výše vyrovnávací platby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600200"/>
            <a:ext cx="8143875" cy="5129213"/>
          </a:xfrm>
        </p:spPr>
        <p:txBody>
          <a:bodyPr/>
          <a:lstStyle/>
          <a:p>
            <a:pPr marL="0" indent="0" algn="ctr">
              <a:buClr>
                <a:schemeClr val="accent2"/>
              </a:buClr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VP = (J * M) + </a:t>
            </a:r>
            <a:r>
              <a:rPr lang="cs-CZ" b="1" dirty="0" err="1" smtClean="0">
                <a:solidFill>
                  <a:schemeClr val="accent2"/>
                </a:solidFill>
              </a:rPr>
              <a:t>pz</a:t>
            </a:r>
            <a:endParaRPr lang="cs-CZ" b="1" dirty="0" smtClean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r>
              <a:rPr lang="cs-CZ" sz="2400" b="1" dirty="0"/>
              <a:t>VP </a:t>
            </a:r>
            <a:r>
              <a:rPr lang="cs-CZ" sz="2400" dirty="0"/>
              <a:t>– maximální vyrovnávací </a:t>
            </a:r>
            <a:r>
              <a:rPr lang="cs-CZ" sz="2400" dirty="0" smtClean="0"/>
              <a:t>platba</a:t>
            </a:r>
            <a:endParaRPr lang="cs-CZ" sz="2400" dirty="0"/>
          </a:p>
          <a:p>
            <a:pPr marL="0" indent="0" algn="just">
              <a:buNone/>
            </a:pPr>
            <a:r>
              <a:rPr lang="cs-CZ" sz="2400" b="1" dirty="0"/>
              <a:t>J </a:t>
            </a:r>
            <a:r>
              <a:rPr lang="cs-CZ" sz="2400" dirty="0"/>
              <a:t>– počet </a:t>
            </a:r>
            <a:r>
              <a:rPr lang="cs-CZ" sz="2400" dirty="0" smtClean="0"/>
              <a:t>úvazků </a:t>
            </a:r>
            <a:r>
              <a:rPr lang="cs-CZ" sz="2400" dirty="0"/>
              <a:t>v přímé </a:t>
            </a:r>
            <a:r>
              <a:rPr lang="cs-CZ" sz="2400" dirty="0" smtClean="0"/>
              <a:t>péči </a:t>
            </a:r>
            <a:r>
              <a:rPr lang="cs-CZ" sz="2400" dirty="0"/>
              <a:t>dle </a:t>
            </a:r>
            <a:r>
              <a:rPr lang="cs-CZ" sz="2400" dirty="0" smtClean="0"/>
              <a:t>Sítě sociálních služeb</a:t>
            </a:r>
            <a:endParaRPr lang="cs-CZ" sz="2400" dirty="0"/>
          </a:p>
          <a:p>
            <a:pPr marL="0" indent="0" algn="just">
              <a:buNone/>
            </a:pPr>
            <a:r>
              <a:rPr lang="cs-CZ" sz="2400" b="1" dirty="0"/>
              <a:t>M </a:t>
            </a:r>
            <a:r>
              <a:rPr lang="cs-CZ" sz="2400" dirty="0"/>
              <a:t>– hodnota stanovená pro jednotlivé sociální služby vycházející z údajů získaných především ze sběru dat, doplňujícími informacemi jsou data uváděná ve výkazech sociálních služeb a data uváděná v Žádostech o </a:t>
            </a:r>
            <a:r>
              <a:rPr lang="cs-CZ" sz="2400" dirty="0" smtClean="0"/>
              <a:t>dotaci</a:t>
            </a:r>
            <a:endParaRPr lang="cs-CZ" sz="2400" dirty="0"/>
          </a:p>
          <a:p>
            <a:pPr marL="0" indent="0" algn="just">
              <a:buNone/>
            </a:pPr>
            <a:r>
              <a:rPr lang="cs-CZ" sz="2400" b="1" dirty="0" err="1"/>
              <a:t>pz</a:t>
            </a:r>
            <a:r>
              <a:rPr lang="cs-CZ" sz="2400" b="1" dirty="0"/>
              <a:t> </a:t>
            </a:r>
            <a:r>
              <a:rPr lang="cs-CZ" sz="2400" dirty="0"/>
              <a:t>– hodnota přiměřeného zisku – </a:t>
            </a:r>
            <a:r>
              <a:rPr lang="cs-CZ" sz="2400"/>
              <a:t>zveřejněna </a:t>
            </a:r>
            <a:r>
              <a:rPr lang="cs-CZ" sz="2400" smtClean="0"/>
              <a:t>na webových </a:t>
            </a:r>
            <a:r>
              <a:rPr lang="cs-CZ" sz="2400" dirty="0" smtClean="0"/>
              <a:t>stránkách SK</a:t>
            </a:r>
          </a:p>
          <a:p>
            <a:pPr algn="just"/>
            <a:endParaRPr lang="cs-CZ" sz="2400" b="1" dirty="0">
              <a:solidFill>
                <a:schemeClr val="accent2"/>
              </a:solidFill>
            </a:endParaRPr>
          </a:p>
          <a:p>
            <a:pPr algn="just"/>
            <a:r>
              <a:rPr lang="cs-CZ" sz="2400" b="1" dirty="0">
                <a:solidFill>
                  <a:schemeClr val="accent2"/>
                </a:solidFill>
              </a:rPr>
              <a:t>Každý příjemce veřejné podpory zodpovídá za dodržení limitu vyrovnávací platby</a:t>
            </a:r>
            <a:r>
              <a:rPr lang="cs-CZ" sz="2400" b="1" dirty="0" smtClean="0">
                <a:solidFill>
                  <a:schemeClr val="accent2"/>
                </a:solidFill>
              </a:rPr>
              <a:t>.</a:t>
            </a:r>
            <a:endParaRPr lang="cs-CZ" sz="2400" b="1" dirty="0">
              <a:solidFill>
                <a:schemeClr val="accent2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1646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Vyrovnávací platba vs. </a:t>
            </a:r>
            <a:br>
              <a:rPr lang="cs-CZ" b="1" dirty="0" smtClean="0">
                <a:solidFill>
                  <a:schemeClr val="accent2"/>
                </a:solidFill>
              </a:rPr>
            </a:br>
            <a:r>
              <a:rPr lang="cs-CZ" b="1" dirty="0" smtClean="0">
                <a:solidFill>
                  <a:schemeClr val="accent2"/>
                </a:solidFill>
              </a:rPr>
              <a:t>podpora De </a:t>
            </a:r>
            <a:r>
              <a:rPr lang="cs-CZ" b="1" dirty="0" err="1">
                <a:solidFill>
                  <a:schemeClr val="accent2"/>
                </a:solidFill>
              </a:rPr>
              <a:t>m</a:t>
            </a:r>
            <a:r>
              <a:rPr lang="cs-CZ" b="1" dirty="0" err="1" smtClean="0">
                <a:solidFill>
                  <a:schemeClr val="accent2"/>
                </a:solidFill>
              </a:rPr>
              <a:t>inimis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2925" y="1600200"/>
            <a:ext cx="8143875" cy="5129213"/>
          </a:xfrm>
        </p:spPr>
        <p:txBody>
          <a:bodyPr/>
          <a:lstStyle/>
          <a:p>
            <a:pPr algn="just">
              <a:buClr>
                <a:schemeClr val="accent2"/>
              </a:buClr>
            </a:pPr>
            <a:r>
              <a:rPr lang="cs-CZ" sz="1700" dirty="0"/>
              <a:t>Veřejné finanční prostředky na poskytování sociální služby lze poskytnout též v režimu veřejné podpory malého rozsahu, tzv. </a:t>
            </a:r>
            <a:r>
              <a:rPr lang="cs-CZ" sz="1700" dirty="0" smtClean="0"/>
              <a:t>podpory De </a:t>
            </a:r>
            <a:r>
              <a:rPr lang="cs-CZ" sz="1700" dirty="0" err="1"/>
              <a:t>minimis</a:t>
            </a:r>
            <a:r>
              <a:rPr lang="cs-CZ" sz="1700" dirty="0" smtClean="0"/>
              <a:t>.</a:t>
            </a:r>
            <a:endParaRPr lang="cs-CZ" sz="1700" dirty="0"/>
          </a:p>
          <a:p>
            <a:pPr algn="just">
              <a:buClr>
                <a:schemeClr val="accent2"/>
              </a:buClr>
            </a:pPr>
            <a:r>
              <a:rPr lang="cs-CZ" sz="1700" dirty="0" smtClean="0"/>
              <a:t>Kombinace režimu podpory De </a:t>
            </a:r>
            <a:r>
              <a:rPr lang="cs-CZ" sz="1700" dirty="0" err="1" smtClean="0"/>
              <a:t>minimis</a:t>
            </a:r>
            <a:r>
              <a:rPr lang="cs-CZ" sz="1700" dirty="0" smtClean="0"/>
              <a:t> a vyrovnávací platby je z pohledu evropského práva značně problematická a je tedy nezbytné dodržovat následující zásady: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700" b="1" dirty="0" smtClean="0">
                <a:solidFill>
                  <a:schemeClr val="accent2"/>
                </a:solidFill>
              </a:rPr>
              <a:t>De </a:t>
            </a:r>
            <a:r>
              <a:rPr lang="cs-CZ" sz="1700" b="1" dirty="0" err="1" smtClean="0">
                <a:solidFill>
                  <a:schemeClr val="accent2"/>
                </a:solidFill>
              </a:rPr>
              <a:t>minimis</a:t>
            </a:r>
            <a:r>
              <a:rPr lang="cs-CZ" sz="1700" b="1" dirty="0" smtClean="0">
                <a:solidFill>
                  <a:schemeClr val="accent2"/>
                </a:solidFill>
              </a:rPr>
              <a:t> se stropem 200 000 EUR/3 roky</a:t>
            </a:r>
            <a:r>
              <a:rPr lang="cs-CZ" sz="1700" dirty="0" smtClean="0">
                <a:solidFill>
                  <a:schemeClr val="accent2"/>
                </a:solidFill>
              </a:rPr>
              <a:t> </a:t>
            </a:r>
            <a:r>
              <a:rPr lang="cs-CZ" sz="1700" dirty="0" smtClean="0"/>
              <a:t>– </a:t>
            </a:r>
            <a:r>
              <a:rPr lang="cs-CZ" sz="1700" dirty="0" smtClean="0">
                <a:solidFill>
                  <a:schemeClr val="accent2"/>
                </a:solidFill>
              </a:rPr>
              <a:t>lze kombinovat s vyrovnávací platbou</a:t>
            </a:r>
            <a:r>
              <a:rPr lang="cs-CZ" sz="1700" dirty="0" smtClean="0"/>
              <a:t>, avšak je potřeba důsledně dodržovat, aby finanční prostředky přiděleny za dvou různých podpor nefinancovaly shodný náklad dané služby.</a:t>
            </a:r>
            <a:endParaRPr lang="cs-CZ" sz="1700" dirty="0"/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700" b="1" dirty="0" smtClean="0">
                <a:solidFill>
                  <a:schemeClr val="accent2"/>
                </a:solidFill>
              </a:rPr>
              <a:t>De </a:t>
            </a:r>
            <a:r>
              <a:rPr lang="cs-CZ" sz="1700" b="1" dirty="0" err="1" smtClean="0">
                <a:solidFill>
                  <a:schemeClr val="accent2"/>
                </a:solidFill>
              </a:rPr>
              <a:t>minimis</a:t>
            </a:r>
            <a:r>
              <a:rPr lang="cs-CZ" sz="1700" b="1" dirty="0" smtClean="0">
                <a:solidFill>
                  <a:schemeClr val="accent2"/>
                </a:solidFill>
              </a:rPr>
              <a:t> se stropem 500 000 EUR/3 roky </a:t>
            </a:r>
            <a:r>
              <a:rPr lang="cs-CZ" sz="1700" dirty="0" smtClean="0"/>
              <a:t>– </a:t>
            </a:r>
            <a:r>
              <a:rPr lang="cs-CZ" sz="1700" dirty="0" smtClean="0">
                <a:solidFill>
                  <a:schemeClr val="accent2"/>
                </a:solidFill>
              </a:rPr>
              <a:t>nelze kombinovat s vyrovnávací platbou</a:t>
            </a:r>
            <a:r>
              <a:rPr lang="cs-CZ" sz="1700" dirty="0" smtClean="0"/>
              <a:t>, tj. pokud sociální služba čerpá podporu de </a:t>
            </a:r>
            <a:r>
              <a:rPr lang="cs-CZ" sz="1700" dirty="0" err="1" smtClean="0"/>
              <a:t>minimis</a:t>
            </a:r>
            <a:r>
              <a:rPr lang="cs-CZ" sz="1700" dirty="0" smtClean="0"/>
              <a:t> (500 000 Eur), nemůže být financována formou vyrovnávací platby, případně je musí vrátit, pokud byly přiznány po uplatnění podpory de </a:t>
            </a:r>
            <a:r>
              <a:rPr lang="cs-CZ" sz="1700" dirty="0" err="1" smtClean="0"/>
              <a:t>minimis</a:t>
            </a:r>
            <a:r>
              <a:rPr lang="cs-CZ" sz="1700" dirty="0" smtClean="0"/>
              <a:t>.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1700" dirty="0" smtClean="0"/>
          </a:p>
          <a:p>
            <a:pPr marL="720725" lvl="1" indent="-720725" algn="just">
              <a:buClr>
                <a:schemeClr val="accent2"/>
              </a:buClr>
            </a:pPr>
            <a:r>
              <a:rPr lang="cs-CZ" sz="1700" dirty="0"/>
              <a:t>Projektová dotace je poskytována vyrovnávací platbou, kombinace s dalšími veřejnými prostředky je možná jednak přistoupením subjektů k vyrovnávací platbě SK, dle podmínek Pověření SOHZ, popř. za výše uvedených podmínek.</a:t>
            </a:r>
          </a:p>
          <a:p>
            <a:pPr lvl="2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1600" dirty="0"/>
          </a:p>
          <a:p>
            <a:pPr algn="just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6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80222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2"/>
                </a:solidFill>
              </a:rPr>
              <a:t>Optimální návrh dotace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2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1600" dirty="0"/>
          </a:p>
          <a:p>
            <a:pPr algn="just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0" y="-9525"/>
            <a:ext cx="857250" cy="492125"/>
          </a:xfrm>
        </p:spPr>
        <p:txBody>
          <a:bodyPr/>
          <a:lstStyle/>
          <a:p>
            <a:fld id="{874158A8-D0AF-493F-8C65-1C75A64D31D5}" type="slidenum">
              <a:rPr lang="cs-CZ" altLang="cs-CZ" smtClean="0"/>
              <a:pPr/>
              <a:t>7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66955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2"/>
                </a:solidFill>
              </a:rPr>
              <a:t>Základní postupy stanovení optimálního návrhu dotace (OND)</a:t>
            </a: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0365" y="1600200"/>
            <a:ext cx="8086436" cy="4525963"/>
          </a:xfrm>
        </p:spPr>
        <p:txBody>
          <a:bodyPr/>
          <a:lstStyle/>
          <a:p>
            <a:pPr algn="just">
              <a:buClr>
                <a:schemeClr val="accent2"/>
              </a:buClr>
            </a:pPr>
            <a:r>
              <a:rPr lang="cs-CZ" sz="2400" dirty="0" smtClean="0"/>
              <a:t>Systém </a:t>
            </a:r>
            <a:r>
              <a:rPr lang="cs-CZ" sz="2400" dirty="0"/>
              <a:t>vícezdrojového financování služeb </a:t>
            </a:r>
            <a:r>
              <a:rPr lang="cs-CZ" sz="2400" dirty="0" smtClean="0"/>
              <a:t>zůstává zachován.</a:t>
            </a:r>
          </a:p>
          <a:p>
            <a:pPr algn="just"/>
            <a:r>
              <a:rPr lang="cs-CZ" sz="2400" dirty="0" smtClean="0"/>
              <a:t>Reálná </a:t>
            </a:r>
            <a:r>
              <a:rPr lang="cs-CZ" sz="2400" dirty="0"/>
              <a:t>výše finanční podpory služby </a:t>
            </a:r>
            <a:r>
              <a:rPr lang="cs-CZ" sz="2400" dirty="0" smtClean="0"/>
              <a:t>bude </a:t>
            </a:r>
            <a:r>
              <a:rPr lang="cs-CZ" sz="2400" dirty="0"/>
              <a:t>stanovena s ohledem na výši disponibilních </a:t>
            </a:r>
            <a:r>
              <a:rPr lang="cs-CZ" sz="2400" dirty="0" smtClean="0"/>
              <a:t>zdrojů.</a:t>
            </a:r>
            <a:endParaRPr lang="cs-CZ" sz="2400" dirty="0"/>
          </a:p>
          <a:p>
            <a:pPr algn="just">
              <a:buClr>
                <a:schemeClr val="accent2"/>
              </a:buClr>
            </a:pPr>
            <a:r>
              <a:rPr lang="cs-CZ" sz="2400" dirty="0" smtClean="0"/>
              <a:t>OND bude vypočten na každý rok zvlášť.</a:t>
            </a:r>
          </a:p>
          <a:p>
            <a:pPr algn="just">
              <a:buClr>
                <a:schemeClr val="accent2"/>
              </a:buClr>
            </a:pPr>
            <a:r>
              <a:rPr lang="cs-CZ" sz="2400" dirty="0" smtClean="0"/>
              <a:t>Vypočtená hodnota finanční podpory je stanovena jako maximální pro daný rok.</a:t>
            </a:r>
          </a:p>
          <a:p>
            <a:pPr algn="just">
              <a:buClr>
                <a:schemeClr val="accent2"/>
              </a:buClr>
            </a:pPr>
            <a:r>
              <a:rPr lang="cs-CZ" sz="2400" dirty="0" smtClean="0"/>
              <a:t>Z dotace nelze hradit neuznatelné či nadhodnocené náklady uvedené v Žádosti o dotaci.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8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63836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2"/>
                </a:solidFill>
              </a:rPr>
              <a:t>Kapacita služby – úvazek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0365" y="1600200"/>
            <a:ext cx="8086436" cy="4525963"/>
          </a:xfrm>
        </p:spPr>
        <p:txBody>
          <a:bodyPr/>
          <a:lstStyle/>
          <a:p>
            <a:pPr algn="just">
              <a:buClr>
                <a:schemeClr val="accent2"/>
              </a:buClr>
            </a:pPr>
            <a:r>
              <a:rPr lang="cs-CZ" sz="2400" dirty="0"/>
              <a:t>D</a:t>
            </a:r>
            <a:r>
              <a:rPr lang="cs-CZ" sz="2400" dirty="0" smtClean="0"/>
              <a:t>o úvazků se zahrnují pracovníci s PS, DPP, DPČ i mimo pracovní poměr.</a:t>
            </a:r>
          </a:p>
          <a:p>
            <a:pPr algn="just"/>
            <a:r>
              <a:rPr lang="cs-CZ" sz="2400" dirty="0"/>
              <a:t>Při výpočtu se zahrnují úvazky všech pracovníků, na které poskytovatel sociálních služeb žádá o finanční podporu. </a:t>
            </a:r>
          </a:p>
          <a:p>
            <a:pPr algn="just"/>
            <a:r>
              <a:rPr lang="cs-CZ" sz="2400" dirty="0"/>
              <a:t>Obvyklé náklady zahrnují pouze náklady na základní činnosti služby poskytované s působností pouze v rámci SK a zahrnují jak osobní, tak provozní náklady </a:t>
            </a:r>
            <a:r>
              <a:rPr lang="cs-CZ" sz="2400" dirty="0" smtClean="0"/>
              <a:t>služby.</a:t>
            </a:r>
          </a:p>
          <a:p>
            <a:pPr algn="just"/>
            <a:r>
              <a:rPr lang="cs-CZ" sz="2400" dirty="0"/>
              <a:t>Personální zajištění služby, přiměřenost a adekvátnost úvazků pracovníků v přímé péči a ostatních pracovníků je předmětem věcného hodnocení Žádosti.</a:t>
            </a:r>
            <a:endParaRPr lang="cs-CZ" sz="24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9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94765625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e [jen pro čtení] [režim kompatibility]" id="{6DC123A4-2FF6-4101-BA94-4C0F24BB6BC6}" vid="{44CE0ACC-6232-4003-971D-EBC356E2B9AD}"/>
    </a:ext>
  </a:extLst>
</a:theme>
</file>

<file path=ppt/theme/theme2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FE58027C78B5F44937559AE7F0C4977" ma:contentTypeVersion="2" ma:contentTypeDescription="Vytvořit nový dokument" ma:contentTypeScope="" ma:versionID="1587482e24a791b6e04c9078aec6b2d9">
  <xsd:schema xmlns:xsd="http://www.w3.org/2001/XMLSchema" xmlns:p="http://schemas.microsoft.com/office/2006/metadata/properties" xmlns:ns2="3641dffc-dd7c-45a0-917e-106f899767e0" targetNamespace="http://schemas.microsoft.com/office/2006/metadata/properties" ma:root="true" ma:fieldsID="edba9b67ec0f05ef0e8ff0d79d149b71" ns2:_="">
    <xsd:import namespace="3641dffc-dd7c-45a0-917e-106f899767e0"/>
    <xsd:element name="properties">
      <xsd:complexType>
        <xsd:sequence>
          <xsd:element name="documentManagement">
            <xsd:complexType>
              <xsd:all>
                <xsd:element ref="ns2:Kategorie"/>
                <xsd:element ref="ns2:Druh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3641dffc-dd7c-45a0-917e-106f899767e0" elementFormDefault="qualified">
    <xsd:import namespace="http://schemas.microsoft.com/office/2006/documentManagement/types"/>
    <xsd:element name="Kategorie" ma:index="8" ma:displayName="Kategorie" ma:default="Nepředtištěné formuláře" ma:format="Dropdown" ma:internalName="Kategorie">
      <xsd:simpleType>
        <xsd:restriction base="dms:Choice">
          <xsd:enumeration value="Identifikační visačka"/>
          <xsd:enumeration value="Nepředtištěné formuláře"/>
          <xsd:enumeration value="Předtištěné formuláře"/>
          <xsd:enumeration value="Podpis v elektronické poště"/>
        </xsd:restriction>
      </xsd:simpleType>
    </xsd:element>
    <xsd:element name="Druh" ma:index="9" ma:displayName="Druh" ma:default="Košilky na jednání samosprávných orgánů" ma:format="Dropdown" ma:internalName="Druh">
      <xsd:simpleType>
        <xsd:restriction base="dms:Choice">
          <xsd:enumeration value="Košilky na jednání samosprávných orgánů"/>
          <xsd:enumeration value="Samospráva"/>
          <xsd:enumeration value="Přenesená působnost"/>
          <xsd:enumeration value="Odbory"/>
          <xsd:enumeration value="Ostatní"/>
          <xsd:enumeration value="Obálky"/>
          <xsd:enumeration value="Report"/>
          <xsd:enumeration value="C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 ma:readOnly="true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ruh xmlns="3641dffc-dd7c-45a0-917e-106f899767e0">Ostatní</Druh>
    <Kategorie xmlns="3641dffc-dd7c-45a0-917e-106f899767e0">Nepředtištěné formuláře</Kategorie>
  </documentManagement>
</p:properties>
</file>

<file path=customXml/item3.xml><?xml version="1.0" encoding="utf-8"?>
<LongProperties xmlns="http://schemas.microsoft.com/office/2006/metadata/longPropertie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1A3AF71-649E-4A15-A492-13D2F35A81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41dffc-dd7c-45a0-917e-106f899767e0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F54297B3-2428-4F1A-A6AD-B95908327DD6}">
  <ds:schemaRefs>
    <ds:schemaRef ds:uri="http://schemas.microsoft.com/office/2006/documentManagement/types"/>
    <ds:schemaRef ds:uri="http://www.w3.org/XML/1998/namespace"/>
    <ds:schemaRef ds:uri="http://purl.org/dc/terms/"/>
    <ds:schemaRef ds:uri="http://schemas.openxmlformats.org/package/2006/metadata/core-properties"/>
    <ds:schemaRef ds:uri="http://purl.org/dc/elements/1.1/"/>
    <ds:schemaRef ds:uri="http://purl.org/dc/dcmitype/"/>
    <ds:schemaRef ds:uri="3641dffc-dd7c-45a0-917e-106f899767e0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C4EEBF2-FA65-4174-97AD-3F12BD4A0BDB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1580F5CA-E5BF-422C-A5AB-C1486D18905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969</TotalTime>
  <Words>1422</Words>
  <Application>Microsoft Office PowerPoint</Application>
  <PresentationFormat>Předvádění na obrazovce (4:3)</PresentationFormat>
  <Paragraphs>140</Paragraphs>
  <Slides>17</Slides>
  <Notes>9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Times New Roman</vt:lpstr>
      <vt:lpstr>Wingdings</vt:lpstr>
      <vt:lpstr>Výchozí návrh</vt:lpstr>
      <vt:lpstr>Podpora vybraných druhů sociálních služeb  ve Středočeském kraji II</vt:lpstr>
      <vt:lpstr>Vyrovnávací platba</vt:lpstr>
      <vt:lpstr>Vyrovnávací platba</vt:lpstr>
      <vt:lpstr>Výše vyrovnávací platby</vt:lpstr>
      <vt:lpstr>Výpočet výše vyrovnávací platby</vt:lpstr>
      <vt:lpstr>Vyrovnávací platba vs.  podpora De minimis</vt:lpstr>
      <vt:lpstr>Optimální návrh dotace</vt:lpstr>
      <vt:lpstr>Základní postupy stanovení optimálního návrhu dotace (OND)</vt:lpstr>
      <vt:lpstr>Kapacita služby – úvazek</vt:lpstr>
      <vt:lpstr>Výpočet OND</vt:lpstr>
      <vt:lpstr>Výpočet optimální výše finanční podpory (fOND)</vt:lpstr>
      <vt:lpstr>Způsobilé a nezpůsobilé výdaje</vt:lpstr>
      <vt:lpstr>Obecné podmínky způsobilosti výdajů</vt:lpstr>
      <vt:lpstr>1. Osobní náklady</vt:lpstr>
      <vt:lpstr>2. Provozní náklady</vt:lpstr>
      <vt:lpstr>2. Provozní náklady – Služby (2.6)</vt:lpstr>
      <vt:lpstr>Neuznatelné náklady</vt:lpstr>
    </vt:vector>
  </TitlesOfParts>
  <Company>Animi.cz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</dc:title>
  <dc:creator>Antonín Drahovzal</dc:creator>
  <cp:lastModifiedBy>Fulínová Jana</cp:lastModifiedBy>
  <cp:revision>68</cp:revision>
  <dcterms:created xsi:type="dcterms:W3CDTF">2005-04-06T18:57:15Z</dcterms:created>
  <dcterms:modified xsi:type="dcterms:W3CDTF">2017-10-26T12:10:39Z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Dokument</vt:lpwstr>
  </property>
  <property fmtid="{D5CDD505-2E9C-101B-9397-08002B2CF9AE}" pid="3" name="xd_Signature">
    <vt:lpwstr/>
  </property>
  <property fmtid="{D5CDD505-2E9C-101B-9397-08002B2CF9AE}" pid="4" name="TemplateUrl">
    <vt:lpwstr/>
  </property>
  <property fmtid="{D5CDD505-2E9C-101B-9397-08002B2CF9AE}" pid="5" name="xd_ProgID">
    <vt:lpwstr/>
  </property>
</Properties>
</file>