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256" r:id="rId6"/>
    <p:sldId id="257" r:id="rId7"/>
    <p:sldId id="258" r:id="rId8"/>
    <p:sldId id="262" r:id="rId9"/>
    <p:sldId id="259" r:id="rId10"/>
    <p:sldId id="261" r:id="rId11"/>
    <p:sldId id="260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0C6FA7-66EB-4F49-A731-F0DEF812298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14833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2B296A-24DD-440C-96AB-3F8B735809A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7252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0425"/>
            <a:ext cx="6838950" cy="1470025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886200"/>
            <a:ext cx="6153150" cy="1752600"/>
          </a:xfrm>
        </p:spPr>
        <p:txBody>
          <a:bodyPr lIns="91440" tIns="45720" rIns="91440" bIns="45720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pic>
        <p:nvPicPr>
          <p:cNvPr id="5128" name="Picture 8" descr="prap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F65FCB-C102-4281-AA31-7CB42F768BF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748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92938" y="0"/>
            <a:ext cx="1693862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908175" y="0"/>
            <a:ext cx="4932363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91F54B-9ECC-4A1C-AE89-28DB5DA54A2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4934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4158A8-D0AF-493F-8C65-1C75A64D31D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284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AF1836-C2E3-416C-B3AD-B83BDA52B49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8157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6338D0-7E1A-4CD3-8228-0C5DEDBA35D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1454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777F84-0BF8-42DF-9D4A-E9246C9ABB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447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48447-8DC4-40A4-91FB-AF075BDB6F4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4491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196469-B96E-4C27-9D48-8171A683291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7277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467AC6-E8C8-48A4-B7EA-40D6BF5DF32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8410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937AEE-B7A2-48AE-A158-7FA4CF1B111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232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0"/>
            <a:ext cx="6778625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</p:txBody>
      </p:sp>
      <p:pic>
        <p:nvPicPr>
          <p:cNvPr id="1031" name="Picture 7" descr="prapo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1450" y="-9525"/>
            <a:ext cx="85725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3800" b="1">
                <a:solidFill>
                  <a:schemeClr val="bg1"/>
                </a:solidFill>
                <a:latin typeface="+mn-lt"/>
              </a:defRPr>
            </a:lvl1pPr>
          </a:lstStyle>
          <a:p>
            <a:fld id="{93E6AF51-DC24-448B-A5CB-A3022243E6D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720725" indent="-720725" algn="l" rtl="0" fontAlgn="base">
        <a:spcBef>
          <a:spcPct val="20000"/>
        </a:spcBef>
        <a:spcAft>
          <a:spcPct val="0"/>
        </a:spcAft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435100" indent="-534988" algn="l" rtl="0" fontAlgn="base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5163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315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751138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Podpora vybraných druhů sociálních služeb </a:t>
            </a:r>
            <a:r>
              <a:rPr lang="cs-CZ" dirty="0" smtClean="0">
                <a:solidFill>
                  <a:schemeClr val="accent2"/>
                </a:solidFill>
              </a:rPr>
              <a:t/>
            </a:r>
            <a:br>
              <a:rPr lang="cs-CZ" dirty="0" smtClean="0">
                <a:solidFill>
                  <a:schemeClr val="accent2"/>
                </a:solidFill>
              </a:rPr>
            </a:br>
            <a:r>
              <a:rPr lang="cs-CZ" b="1" dirty="0" smtClean="0">
                <a:solidFill>
                  <a:schemeClr val="accent2"/>
                </a:solidFill>
              </a:rPr>
              <a:t>ve Středočeském kraji II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cs-CZ" sz="2400" dirty="0" smtClean="0">
              <a:solidFill>
                <a:schemeClr val="accent2"/>
              </a:solidFill>
            </a:endParaRPr>
          </a:p>
          <a:p>
            <a:pPr algn="ctr"/>
            <a:r>
              <a:rPr lang="cs-CZ" sz="2400" dirty="0" smtClean="0">
                <a:solidFill>
                  <a:schemeClr val="accent2"/>
                </a:solidFill>
              </a:rPr>
              <a:t>Monitorovací indikátory</a:t>
            </a:r>
          </a:p>
          <a:p>
            <a:endParaRPr lang="cs-CZ" dirty="0"/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2913927" y="6153789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buNone/>
            </a:pPr>
            <a:r>
              <a:rPr lang="cs-CZ" dirty="0">
                <a:solidFill>
                  <a:schemeClr val="accent2"/>
                </a:solidFill>
                <a:latin typeface="+mn-lt"/>
              </a:rPr>
              <a:t>CZ.03.2.60/0.0/0.0/15_005/0007846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Základní informace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4525963"/>
          </a:xfrm>
        </p:spPr>
        <p:txBody>
          <a:bodyPr/>
          <a:lstStyle/>
          <a:p>
            <a:pPr algn="just"/>
            <a:r>
              <a:rPr lang="cs-CZ" dirty="0" smtClean="0"/>
              <a:t>Monitorovací indikátory (MI) slouží k monitorování průběhu a výsledků realizace projektu.</a:t>
            </a:r>
          </a:p>
          <a:p>
            <a:pPr algn="just"/>
            <a:r>
              <a:rPr lang="cs-CZ" dirty="0" smtClean="0"/>
              <a:t>Každý subjekt zapojený do OPZ je povinen sledovat a naplňovat stanovené hodnoty MI.</a:t>
            </a:r>
          </a:p>
          <a:p>
            <a:pPr algn="just"/>
            <a:r>
              <a:rPr lang="cs-CZ" dirty="0" smtClean="0"/>
              <a:t>V rámci projektu OPZ jsou sledovány 3 MI:</a:t>
            </a:r>
            <a:endParaRPr lang="cs-CZ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Celkový počet účastníků (6 00 00)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Kapacita podpořených služeb (6 70 01)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Využívání podpořených služeb (6 70 10)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7844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Podpořená osoba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4525963"/>
          </a:xfrm>
        </p:spPr>
        <p:txBody>
          <a:bodyPr/>
          <a:lstStyle/>
          <a:p>
            <a:pPr algn="just"/>
            <a:r>
              <a:rPr lang="cs-CZ" dirty="0"/>
              <a:t>Podpořenou osobou je každá osoba, které byla v rámci realizace služby poskytnuta intervence financovaná z přidělené </a:t>
            </a:r>
            <a:r>
              <a:rPr lang="cs-CZ" dirty="0" smtClean="0"/>
              <a:t>dotace </a:t>
            </a:r>
            <a:r>
              <a:rPr lang="cs-CZ" dirty="0"/>
              <a:t>a která svou charakteristikou spadá do některé z cílových skupin </a:t>
            </a:r>
            <a:r>
              <a:rPr lang="cs-CZ" dirty="0" smtClean="0"/>
              <a:t>projektu.</a:t>
            </a:r>
          </a:p>
          <a:p>
            <a:pPr marL="0" indent="0" algn="just">
              <a:buNone/>
            </a:pPr>
            <a:endParaRPr lang="cs-CZ" dirty="0" smtClean="0"/>
          </a:p>
          <a:p>
            <a:pPr algn="just"/>
            <a:r>
              <a:rPr lang="cs-CZ" b="1" dirty="0" smtClean="0">
                <a:solidFill>
                  <a:schemeClr val="accent2"/>
                </a:solidFill>
              </a:rPr>
              <a:t>V rámci projektu nelze podpořit: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/>
              <a:t>uživatele sociálních služeb mladší 15 </a:t>
            </a:r>
            <a:r>
              <a:rPr lang="cs-CZ" dirty="0" smtClean="0"/>
              <a:t>let, kdy uživatelem služby je dítě samotné,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osoby starší </a:t>
            </a:r>
            <a:r>
              <a:rPr lang="cs-CZ" dirty="0"/>
              <a:t>65 </a:t>
            </a:r>
            <a:r>
              <a:rPr lang="cs-CZ" dirty="0" smtClean="0"/>
              <a:t>let, </a:t>
            </a:r>
            <a:r>
              <a:rPr lang="cs-CZ" dirty="0"/>
              <a:t>případě, kdy je tato osoba primárně definována jako </a:t>
            </a:r>
            <a:r>
              <a:rPr lang="cs-CZ" dirty="0" smtClean="0"/>
              <a:t>senior. </a:t>
            </a:r>
            <a:endParaRPr lang="cs-CZ" b="1" dirty="0" smtClean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86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Celkový počet účastníků (6 00 00)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4525963"/>
          </a:xfrm>
        </p:spPr>
        <p:txBody>
          <a:bodyPr/>
          <a:lstStyle/>
          <a:p>
            <a:pPr algn="just"/>
            <a:r>
              <a:rPr lang="cs-CZ" sz="2400" dirty="0" smtClean="0"/>
              <a:t>Celkový počet osob z cílové skupiny (účastník), které v rámci projektu získaly jakoukoliv formu podpory, bez ohledu na počet poskytnutých podpor.</a:t>
            </a:r>
          </a:p>
          <a:p>
            <a:pPr algn="just"/>
            <a:r>
              <a:rPr lang="cs-CZ" sz="2400" dirty="0" smtClean="0"/>
              <a:t>Podpora je jakákoliv aktivita financována z rozpočtu projektu, ze které má osoba prospěch (např. vzdělávání, rekvalifikační kurz apod.).</a:t>
            </a:r>
          </a:p>
          <a:p>
            <a:pPr algn="just"/>
            <a:r>
              <a:rPr lang="cs-CZ" sz="2400" dirty="0" smtClean="0"/>
              <a:t>Účastník musí být identifikován </a:t>
            </a:r>
            <a:r>
              <a:rPr lang="cs-CZ" sz="2400" dirty="0" smtClean="0">
                <a:solidFill>
                  <a:schemeClr val="accent2"/>
                </a:solidFill>
              </a:rPr>
              <a:t>jménem, příjmením, datem narození a místem trvalého bydliště.</a:t>
            </a:r>
          </a:p>
          <a:p>
            <a:pPr algn="just"/>
            <a:r>
              <a:rPr lang="cs-CZ" sz="2400" dirty="0" smtClean="0"/>
              <a:t>Účastník musí získat podporu v rozsahu překračující</a:t>
            </a:r>
            <a:r>
              <a:rPr lang="cs-CZ" sz="2400" dirty="0" smtClean="0">
                <a:solidFill>
                  <a:schemeClr val="accent2"/>
                </a:solidFill>
              </a:rPr>
              <a:t> </a:t>
            </a:r>
            <a:r>
              <a:rPr lang="cs-CZ" sz="2400" b="1" dirty="0" smtClean="0">
                <a:solidFill>
                  <a:schemeClr val="accent2"/>
                </a:solidFill>
              </a:rPr>
              <a:t>tzv. bagatelní podporu.</a:t>
            </a:r>
          </a:p>
          <a:p>
            <a:pPr algn="just"/>
            <a:r>
              <a:rPr lang="cs-CZ" sz="2400" b="1" dirty="0" smtClean="0">
                <a:solidFill>
                  <a:schemeClr val="accent2"/>
                </a:solidFill>
              </a:rPr>
              <a:t>Stanovená hodnota indikátoru je závazná!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7873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Bagatelní podpora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4525963"/>
          </a:xfrm>
        </p:spPr>
        <p:txBody>
          <a:bodyPr/>
          <a:lstStyle/>
          <a:p>
            <a:pPr algn="just"/>
            <a:r>
              <a:rPr lang="pl-PL" dirty="0"/>
              <a:t>Bagatelní podpora je překročena u osoby, která: </a:t>
            </a:r>
            <a:endParaRPr lang="pl-PL" dirty="0" smtClean="0"/>
          </a:p>
          <a:p>
            <a:pPr marL="0" indent="0" algn="just">
              <a:buNone/>
            </a:pPr>
            <a:endParaRPr lang="pl-PL" dirty="0" smtClean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získala </a:t>
            </a:r>
            <a:r>
              <a:rPr lang="cs-CZ" dirty="0"/>
              <a:t>v Projektu OPZ podporu v rozsahu minimálně </a:t>
            </a:r>
            <a:r>
              <a:rPr lang="cs-CZ" b="1" dirty="0">
                <a:solidFill>
                  <a:schemeClr val="accent2"/>
                </a:solidFill>
              </a:rPr>
              <a:t>40 </a:t>
            </a:r>
            <a:r>
              <a:rPr lang="cs-CZ" b="1" dirty="0" smtClean="0">
                <a:solidFill>
                  <a:schemeClr val="accent2"/>
                </a:solidFill>
              </a:rPr>
              <a:t>hodin </a:t>
            </a:r>
            <a:r>
              <a:rPr lang="cs-CZ" dirty="0"/>
              <a:t>(bez ohledu na počet dílčích podpor, tj. počet dílčích zapojení do projektu) a zároveň </a:t>
            </a:r>
            <a:endParaRPr lang="cs-CZ" dirty="0" smtClean="0"/>
          </a:p>
          <a:p>
            <a:pPr marL="900112" lvl="1" indent="0" algn="just">
              <a:buClr>
                <a:schemeClr val="accent2"/>
              </a:buClr>
              <a:buNone/>
            </a:pPr>
            <a:endParaRPr lang="cs-CZ" dirty="0" smtClean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alespoň </a:t>
            </a:r>
            <a:r>
              <a:rPr lang="cs-CZ" dirty="0"/>
              <a:t>20 hodin z podpory, kterou osoba v Projektu OPZ získala, </a:t>
            </a:r>
            <a:r>
              <a:rPr lang="cs-CZ" b="1" dirty="0">
                <a:solidFill>
                  <a:schemeClr val="accent2"/>
                </a:solidFill>
              </a:rPr>
              <a:t>nemá</a:t>
            </a:r>
            <a:r>
              <a:rPr lang="cs-CZ" dirty="0"/>
              <a:t> charakter elektronického vzdělávání. </a:t>
            </a:r>
          </a:p>
          <a:p>
            <a:pPr marL="0" indent="0" algn="just">
              <a:buNone/>
            </a:pPr>
            <a:endParaRPr lang="cs-CZ" b="1" dirty="0" smtClean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sz="2000" dirty="0" smtClean="0"/>
              <a:t>(1 hodina odpovídá 60 minutám.)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7613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Využívání podpořených služeb</a:t>
            </a:r>
            <a:br>
              <a:rPr lang="cs-CZ" b="1" dirty="0" smtClean="0">
                <a:solidFill>
                  <a:schemeClr val="accent2"/>
                </a:solidFill>
              </a:rPr>
            </a:br>
            <a:r>
              <a:rPr lang="cs-CZ" b="1" dirty="0" smtClean="0">
                <a:solidFill>
                  <a:schemeClr val="accent2"/>
                </a:solidFill>
              </a:rPr>
              <a:t>(6 70 10)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4525963"/>
          </a:xfrm>
        </p:spPr>
        <p:txBody>
          <a:bodyPr/>
          <a:lstStyle/>
          <a:p>
            <a:pPr algn="just"/>
            <a:r>
              <a:rPr lang="cs-CZ" sz="2200" dirty="0" smtClean="0"/>
              <a:t>MI vyjadřuje počet osob, které využijí službu jako: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200" dirty="0" smtClean="0">
                <a:solidFill>
                  <a:schemeClr val="accent2"/>
                </a:solidFill>
              </a:rPr>
              <a:t>Anonymně podpořené osoby </a:t>
            </a:r>
            <a:r>
              <a:rPr lang="cs-CZ" sz="2200" dirty="0" smtClean="0"/>
              <a:t>– osoby, které odmítnou sdělit identifikační údaje - výjimečné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200" dirty="0" smtClean="0">
                <a:solidFill>
                  <a:schemeClr val="accent2"/>
                </a:solidFill>
              </a:rPr>
              <a:t>Sekundárně podpořené osoby </a:t>
            </a:r>
            <a:r>
              <a:rPr lang="cs-CZ" sz="2200" dirty="0" smtClean="0"/>
              <a:t>– osoby, které mají nepřímý prospěch z projektu (např. dítě primárně podpořené osoby tj. osoby vykázané v MI 6 00 00);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200" dirty="0" smtClean="0">
                <a:solidFill>
                  <a:schemeClr val="accent2"/>
                </a:solidFill>
              </a:rPr>
              <a:t>Osoby, u kterých nedošlo k překročení bagatelní podpory </a:t>
            </a:r>
            <a:r>
              <a:rPr lang="cs-CZ" sz="2200" dirty="0" smtClean="0"/>
              <a:t>(tedy osoby pod 40 hodin podpory).</a:t>
            </a:r>
          </a:p>
          <a:p>
            <a:pPr algn="just"/>
            <a:r>
              <a:rPr lang="cs-CZ" sz="2200" dirty="0" smtClean="0"/>
              <a:t>Hodnota </a:t>
            </a:r>
            <a:r>
              <a:rPr lang="cs-CZ" sz="2200" dirty="0"/>
              <a:t>uvedená v žádosti by měla </a:t>
            </a:r>
            <a:r>
              <a:rPr lang="cs-CZ" sz="2200" dirty="0" smtClean="0"/>
              <a:t>minimálně odpovídat </a:t>
            </a:r>
            <a:r>
              <a:rPr lang="cs-CZ" sz="2200" dirty="0"/>
              <a:t>hodnotě, která byla na SK zaslána v rámci sběru </a:t>
            </a:r>
            <a:r>
              <a:rPr lang="cs-CZ" sz="2200" dirty="0" smtClean="0"/>
              <a:t>dat, který probíhal v rámci přípravy projektové žádosti.</a:t>
            </a:r>
            <a:endParaRPr lang="cs-CZ" sz="2200" dirty="0"/>
          </a:p>
          <a:p>
            <a:pPr marL="0" indent="0" algn="just">
              <a:buNone/>
            </a:pPr>
            <a:endParaRPr lang="cs-CZ" sz="1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5206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Kapacita podpořených služeb (6 70 01)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4525963"/>
          </a:xfrm>
        </p:spPr>
        <p:txBody>
          <a:bodyPr/>
          <a:lstStyle/>
          <a:p>
            <a:pPr algn="just"/>
            <a:r>
              <a:rPr lang="cs-CZ" sz="2600" dirty="0" smtClean="0"/>
              <a:t>Kapacita služby je stanovena jednotkou ve Smlouvě o pověření k poskytování služby obecného hospodářského zájmu a odpovídá hodnotě uvedené v Síti SK.</a:t>
            </a:r>
          </a:p>
          <a:p>
            <a:pPr algn="just"/>
            <a:r>
              <a:rPr lang="cs-CZ" sz="2600" dirty="0" smtClean="0"/>
              <a:t>U služeb sociální rehabilitace jde o: </a:t>
            </a:r>
            <a:r>
              <a:rPr lang="cs-CZ" sz="2600" b="1" dirty="0" smtClean="0">
                <a:solidFill>
                  <a:schemeClr val="accent2"/>
                </a:solidFill>
              </a:rPr>
              <a:t>přepočtené</a:t>
            </a:r>
            <a:r>
              <a:rPr lang="cs-CZ" sz="2600" b="1" dirty="0" smtClean="0"/>
              <a:t> </a:t>
            </a:r>
            <a:r>
              <a:rPr lang="cs-CZ" sz="2600" b="1" dirty="0" smtClean="0">
                <a:solidFill>
                  <a:schemeClr val="accent2"/>
                </a:solidFill>
              </a:rPr>
              <a:t>úvazky v přímé péči.</a:t>
            </a:r>
          </a:p>
          <a:p>
            <a:pPr algn="just"/>
            <a:r>
              <a:rPr lang="cs-CZ" sz="2600" dirty="0" smtClean="0"/>
              <a:t>Hodnota MI musí být naplňována po celou dobu realizace projektu.</a:t>
            </a:r>
          </a:p>
          <a:p>
            <a:pPr algn="just"/>
            <a:r>
              <a:rPr lang="cs-CZ" sz="2600" dirty="0" smtClean="0"/>
              <a:t>Úvazky pracovníků jsou sledovány každý rok zvlášť – vazba na spočtenou výši vyrovnávací platby</a:t>
            </a:r>
          </a:p>
          <a:p>
            <a:pPr marL="0" indent="0" algn="just">
              <a:buNone/>
            </a:pPr>
            <a:endParaRPr lang="cs-CZ" sz="2400" dirty="0" smtClean="0"/>
          </a:p>
          <a:p>
            <a:pPr marL="0" indent="0" algn="just">
              <a:buNone/>
            </a:pPr>
            <a:endParaRPr lang="cs-CZ" sz="1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9243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 [jen pro čtení] [režim kompatibility]" id="{6DC123A4-2FF6-4101-BA94-4C0F24BB6BC6}" vid="{44CE0ACC-6232-4003-971D-EBC356E2B9AD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ruh xmlns="3641dffc-dd7c-45a0-917e-106f899767e0">Ostatní</Druh>
    <Kategorie xmlns="3641dffc-dd7c-45a0-917e-106f899767e0">Nepředtištěné formuláře</Kategorie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58027C78B5F44937559AE7F0C4977" ma:contentTypeVersion="2" ma:contentTypeDescription="Vytvořit nový dokument" ma:contentTypeScope="" ma:versionID="1587482e24a791b6e04c9078aec6b2d9">
  <xsd:schema xmlns:xsd="http://www.w3.org/2001/XMLSchema" xmlns:p="http://schemas.microsoft.com/office/2006/metadata/properties" xmlns:ns2="3641dffc-dd7c-45a0-917e-106f899767e0" targetNamespace="http://schemas.microsoft.com/office/2006/metadata/properties" ma:root="true" ma:fieldsID="edba9b67ec0f05ef0e8ff0d79d149b71" ns2:_="">
    <xsd:import namespace="3641dffc-dd7c-45a0-917e-106f899767e0"/>
    <xsd:element name="properties">
      <xsd:complexType>
        <xsd:sequence>
          <xsd:element name="documentManagement">
            <xsd:complexType>
              <xsd:all>
                <xsd:element ref="ns2:Kategorie"/>
                <xsd:element ref="ns2:Druh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41dffc-dd7c-45a0-917e-106f899767e0" elementFormDefault="qualified">
    <xsd:import namespace="http://schemas.microsoft.com/office/2006/documentManagement/types"/>
    <xsd:element name="Kategorie" ma:index="8" ma:displayName="Kategorie" ma:default="Nepředtištěné formuláře" ma:format="Dropdown" ma:internalName="Kategorie">
      <xsd:simpleType>
        <xsd:restriction base="dms:Choice">
          <xsd:enumeration value="Identifikační visačka"/>
          <xsd:enumeration value="Nepředtištěné formuláře"/>
          <xsd:enumeration value="Předtištěné formuláře"/>
          <xsd:enumeration value="Podpis v elektronické poště"/>
        </xsd:restriction>
      </xsd:simpleType>
    </xsd:element>
    <xsd:element name="Druh" ma:index="9" ma:displayName="Druh" ma:default="Košilky na jednání samosprávných orgánů" ma:format="Dropdown" ma:internalName="Druh">
      <xsd:simpleType>
        <xsd:restriction base="dms:Choice">
          <xsd:enumeration value="Košilky na jednání samosprávných orgánů"/>
          <xsd:enumeration value="Samospráva"/>
          <xsd:enumeration value="Přenesená působnost"/>
          <xsd:enumeration value="Odbory"/>
          <xsd:enumeration value="Ostatní"/>
          <xsd:enumeration value="Obálky"/>
          <xsd:enumeration value="Report"/>
          <xsd:enumeration value="C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54297B3-2428-4F1A-A6AD-B95908327DD6}">
  <ds:schemaRefs>
    <ds:schemaRef ds:uri="3641dffc-dd7c-45a0-917e-106f899767e0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C4EEBF2-FA65-4174-97AD-3F12BD4A0BDB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1580F5CA-E5BF-422C-A5AB-C1486D18905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1A3AF71-649E-4A15-A492-13D2F35A81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dffc-dd7c-45a0-917e-106f899767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</TotalTime>
  <Words>467</Words>
  <Application>Microsoft Office PowerPoint</Application>
  <PresentationFormat>Předvádění na obrazovce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Výchozí návrh</vt:lpstr>
      <vt:lpstr>Podpora vybraných druhů sociálních služeb  ve Středočeském kraji II</vt:lpstr>
      <vt:lpstr>Základní informace</vt:lpstr>
      <vt:lpstr>Podpořená osoba</vt:lpstr>
      <vt:lpstr>Celkový počet účastníků (6 00 00)</vt:lpstr>
      <vt:lpstr>Bagatelní podpora</vt:lpstr>
      <vt:lpstr>Využívání podpořených služeb (6 70 10)</vt:lpstr>
      <vt:lpstr>Kapacita podpořených služeb (6 70 01)</vt:lpstr>
    </vt:vector>
  </TitlesOfParts>
  <Company>Animi.cz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Antonín Drahovzal</dc:creator>
  <cp:lastModifiedBy>Fulínová Jana</cp:lastModifiedBy>
  <cp:revision>38</cp:revision>
  <dcterms:created xsi:type="dcterms:W3CDTF">2005-04-06T18:57:15Z</dcterms:created>
  <dcterms:modified xsi:type="dcterms:W3CDTF">2017-10-25T10:32:15Z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</vt:lpwstr>
  </property>
  <property fmtid="{D5CDD505-2E9C-101B-9397-08002B2CF9AE}" pid="3" name="xd_Signature">
    <vt:lpwstr/>
  </property>
  <property fmtid="{D5CDD505-2E9C-101B-9397-08002B2CF9AE}" pid="4" name="TemplateUrl">
    <vt:lpwstr/>
  </property>
  <property fmtid="{D5CDD505-2E9C-101B-9397-08002B2CF9AE}" pid="5" name="xd_ProgID">
    <vt:lpwstr/>
  </property>
</Properties>
</file>