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8"/>
  </p:notesMasterIdLst>
  <p:handoutMasterIdLst>
    <p:handoutMasterId r:id="rId29"/>
  </p:handoutMasterIdLst>
  <p:sldIdLst>
    <p:sldId id="256" r:id="rId6"/>
    <p:sldId id="257" r:id="rId7"/>
    <p:sldId id="264" r:id="rId8"/>
    <p:sldId id="260" r:id="rId9"/>
    <p:sldId id="262" r:id="rId10"/>
    <p:sldId id="266" r:id="rId11"/>
    <p:sldId id="263" r:id="rId12"/>
    <p:sldId id="265" r:id="rId13"/>
    <p:sldId id="267" r:id="rId14"/>
    <p:sldId id="268" r:id="rId15"/>
    <p:sldId id="269" r:id="rId16"/>
    <p:sldId id="271" r:id="rId17"/>
    <p:sldId id="273" r:id="rId18"/>
    <p:sldId id="274" r:id="rId19"/>
    <p:sldId id="275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ladislav Fryč" initials="VF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26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80C6FA7-66EB-4F49-A731-F0DEF812298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14833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2B296A-24DD-440C-96AB-3F8B735809A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472526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279159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18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0616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19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820200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20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219431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21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717117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22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50897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67588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9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535301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10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9886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11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638875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13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013722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14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699364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15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614426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16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00834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2130425"/>
            <a:ext cx="6838950" cy="1470025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pPr lvl="0"/>
            <a:r>
              <a:rPr lang="cs-CZ" altLang="cs-CZ" noProof="0" smtClean="0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3886200"/>
            <a:ext cx="6153150" cy="1752600"/>
          </a:xfrm>
        </p:spPr>
        <p:txBody>
          <a:bodyPr lIns="91440" tIns="45720" rIns="91440" bIns="45720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cs-CZ" altLang="cs-CZ" noProof="0" smtClean="0"/>
              <a:t>Klepnutím lze upravit styl předlohy podnadpisů.</a:t>
            </a:r>
          </a:p>
        </p:txBody>
      </p:sp>
      <p:pic>
        <p:nvPicPr>
          <p:cNvPr id="5128" name="Picture 8" descr="prap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28813" cy="922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F65FCB-C102-4281-AA31-7CB42F768BF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07482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992938" y="0"/>
            <a:ext cx="1693862" cy="612616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908175" y="0"/>
            <a:ext cx="4932363" cy="6126163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91F54B-9ECC-4A1C-AE89-28DB5DA54A2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49341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4158A8-D0AF-493F-8C65-1C75A64D31D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62847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DAF1836-C2E3-416C-B3AD-B83BDA52B49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8157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908175" y="1600200"/>
            <a:ext cx="3313113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73688" y="1600200"/>
            <a:ext cx="3313112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A6338D0-7E1A-4CD3-8228-0C5DEDBA35D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14545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B777F84-0BF8-42DF-9D4A-E9246C9ABB5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4477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448447-8DC4-40A4-91FB-AF075BDB6F4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4491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C196469-B96E-4C27-9D48-8171A683291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72772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6467AC6-E8C8-48A4-B7EA-40D6BF5DF32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84108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7937AEE-B7A2-48AE-A158-7FA4CF1B111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22324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0"/>
            <a:ext cx="6778625" cy="101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600200"/>
            <a:ext cx="67786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</p:txBody>
      </p:sp>
      <p:pic>
        <p:nvPicPr>
          <p:cNvPr id="1031" name="Picture 7" descr="prapo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28813" cy="922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1450" y="-9525"/>
            <a:ext cx="85725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3800" b="1">
                <a:solidFill>
                  <a:schemeClr val="bg1"/>
                </a:solidFill>
                <a:latin typeface="+mn-lt"/>
              </a:defRPr>
            </a:lvl1pPr>
          </a:lstStyle>
          <a:p>
            <a:fld id="{93E6AF51-DC24-448B-A5CB-A3022243E6D7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720725" indent="-720725" algn="l" rtl="0" fontAlgn="base">
        <a:spcBef>
          <a:spcPct val="20000"/>
        </a:spcBef>
        <a:spcAft>
          <a:spcPct val="0"/>
        </a:spcAft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435100" indent="-534988" algn="l" rtl="0" fontAlgn="base">
        <a:spcBef>
          <a:spcPct val="20000"/>
        </a:spcBef>
        <a:spcAft>
          <a:spcPct val="0"/>
        </a:spcAft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935163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34315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751138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2"/>
                </a:solidFill>
              </a:rPr>
              <a:t>Podpora vybraných druhů sociálních služeb </a:t>
            </a:r>
            <a:r>
              <a:rPr lang="cs-CZ" dirty="0" smtClean="0">
                <a:solidFill>
                  <a:schemeClr val="accent2"/>
                </a:solidFill>
              </a:rPr>
              <a:t/>
            </a:r>
            <a:br>
              <a:rPr lang="cs-CZ" dirty="0" smtClean="0">
                <a:solidFill>
                  <a:schemeClr val="accent2"/>
                </a:solidFill>
              </a:rPr>
            </a:br>
            <a:r>
              <a:rPr lang="cs-CZ" b="1" dirty="0" smtClean="0">
                <a:solidFill>
                  <a:schemeClr val="accent2"/>
                </a:solidFill>
              </a:rPr>
              <a:t>ve Středočeském kraji II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cs-CZ" dirty="0" smtClean="0">
              <a:solidFill>
                <a:schemeClr val="accent2"/>
              </a:solidFill>
            </a:endParaRPr>
          </a:p>
          <a:p>
            <a:pPr algn="ctr"/>
            <a:r>
              <a:rPr lang="cs-CZ" sz="3200" dirty="0">
                <a:solidFill>
                  <a:schemeClr val="accent2"/>
                </a:solidFill>
              </a:rPr>
              <a:t>CZ.03.2.60/0.0/0.0/15_005/0007846</a:t>
            </a:r>
            <a:endParaRPr lang="cs-CZ" sz="3200" dirty="0">
              <a:solidFill>
                <a:schemeClr val="accent2"/>
              </a:solidFill>
            </a:endParaRPr>
          </a:p>
        </p:txBody>
      </p:sp>
      <p:pic>
        <p:nvPicPr>
          <p:cNvPr id="8" name="Picture 5" descr="kraj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4102194" cy="72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627" y="0"/>
            <a:ext cx="3657600" cy="7581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Vyrovnávací platba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0894" y="1419726"/>
            <a:ext cx="8155906" cy="5018019"/>
          </a:xfrm>
          <a:ln w="3175"/>
        </p:spPr>
        <p:txBody>
          <a:bodyPr/>
          <a:lstStyle/>
          <a:p>
            <a:pPr algn="just">
              <a:buClr>
                <a:schemeClr val="accent2"/>
              </a:buClr>
            </a:pPr>
            <a:r>
              <a:rPr lang="cs-CZ" sz="2400" b="1" dirty="0">
                <a:solidFill>
                  <a:schemeClr val="accent2"/>
                </a:solidFill>
              </a:rPr>
              <a:t>Vyrovnávací platba je součástí veřejné </a:t>
            </a:r>
            <a:r>
              <a:rPr lang="cs-CZ" sz="2400" b="1" dirty="0" smtClean="0">
                <a:solidFill>
                  <a:schemeClr val="accent2"/>
                </a:solidFill>
              </a:rPr>
              <a:t>podpory.</a:t>
            </a:r>
            <a:endParaRPr lang="cs-CZ" sz="2400" b="1" dirty="0">
              <a:solidFill>
                <a:schemeClr val="accent2"/>
              </a:solidFill>
            </a:endParaRPr>
          </a:p>
          <a:p>
            <a:pPr algn="just">
              <a:buClr>
                <a:schemeClr val="accent2"/>
              </a:buClr>
            </a:pPr>
            <a:r>
              <a:rPr lang="cs-CZ" sz="2400" dirty="0"/>
              <a:t>Středočeský kraj stanovuje vyrovnávací platbu takto: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Celková výše prostředků z veřejných rozpočtů, kterou služba může čerpat na poskytování základní činnosti vedle příjmů plynoucích z realizace sociální služby</a:t>
            </a:r>
            <a:r>
              <a:rPr lang="cs-CZ" sz="2000" dirty="0" smtClean="0"/>
              <a:t>.</a:t>
            </a:r>
          </a:p>
          <a:p>
            <a:pPr marL="720725" lvl="1" indent="-720725" algn="just">
              <a:buClr>
                <a:schemeClr val="accent2"/>
              </a:buClr>
            </a:pPr>
            <a:r>
              <a:rPr lang="cs-CZ" dirty="0"/>
              <a:t>Příjemce dotace je povinen SK předložit vyúčtování vyrovnávací </a:t>
            </a:r>
            <a:r>
              <a:rPr lang="cs-CZ" dirty="0" smtClean="0"/>
              <a:t>platby.</a:t>
            </a:r>
          </a:p>
          <a:p>
            <a:pPr marL="720725" lvl="1" indent="-720725" algn="just">
              <a:buClr>
                <a:schemeClr val="accent2"/>
              </a:buClr>
            </a:pPr>
            <a:r>
              <a:rPr lang="cs-CZ" dirty="0" smtClean="0"/>
              <a:t>Pokud </a:t>
            </a:r>
            <a:r>
              <a:rPr lang="cs-CZ" dirty="0"/>
              <a:t>služba obdrží vyšší vyrovnávací platbu, než jaká jí byla vypočtena, je povinen přeplatek vrátit nejpozději v termínu pro vyúčtování vyrovnávací platby</a:t>
            </a:r>
            <a:r>
              <a:rPr lang="cs-CZ" dirty="0" smtClean="0"/>
              <a:t>.</a:t>
            </a:r>
          </a:p>
          <a:p>
            <a:pPr marL="0" lvl="1" indent="0" algn="just">
              <a:buClr>
                <a:schemeClr val="accent2"/>
              </a:buClr>
              <a:buNone/>
            </a:pPr>
            <a:endParaRPr lang="cs-CZ" dirty="0" smtClean="0"/>
          </a:p>
          <a:p>
            <a:pPr marL="720725" lvl="1" indent="0" algn="just">
              <a:lnSpc>
                <a:spcPct val="100000"/>
              </a:lnSpc>
              <a:buNone/>
            </a:pPr>
            <a:r>
              <a:rPr lang="cs-CZ" b="1" dirty="0" smtClean="0">
                <a:solidFill>
                  <a:srgbClr val="FF0000"/>
                </a:solidFill>
              </a:rPr>
              <a:t>Termíny </a:t>
            </a:r>
            <a:r>
              <a:rPr lang="cs-CZ" b="1" dirty="0">
                <a:solidFill>
                  <a:srgbClr val="FF0000"/>
                </a:solidFill>
              </a:rPr>
              <a:t>předložení: </a:t>
            </a:r>
            <a:r>
              <a:rPr lang="cs-CZ" b="1" dirty="0">
                <a:solidFill>
                  <a:srgbClr val="FF0000"/>
                </a:solidFill>
              </a:rPr>
              <a:t>25</a:t>
            </a:r>
            <a:r>
              <a:rPr lang="cs-CZ" b="1" dirty="0">
                <a:solidFill>
                  <a:srgbClr val="FF0000"/>
                </a:solidFill>
              </a:rPr>
              <a:t>. </a:t>
            </a:r>
            <a:r>
              <a:rPr lang="cs-CZ" b="1" dirty="0">
                <a:solidFill>
                  <a:srgbClr val="FF0000"/>
                </a:solidFill>
              </a:rPr>
              <a:t>1. 2019; 27. 1. 2020</a:t>
            </a:r>
          </a:p>
          <a:p>
            <a:pPr marL="0" indent="0" algn="just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9492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Vedení účetnictví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0894" y="1419726"/>
            <a:ext cx="8155906" cy="5018019"/>
          </a:xfrm>
          <a:ln w="3175"/>
        </p:spPr>
        <p:txBody>
          <a:bodyPr/>
          <a:lstStyle/>
          <a:p>
            <a:pPr algn="just"/>
            <a:r>
              <a:rPr lang="cs-CZ" sz="2400" dirty="0"/>
              <a:t>Příjemce dotace je povinen: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Vést </a:t>
            </a:r>
            <a:r>
              <a:rPr lang="cs-CZ" sz="2000" dirty="0"/>
              <a:t>účetnictví i </a:t>
            </a:r>
            <a:r>
              <a:rPr lang="cs-CZ" sz="2000" dirty="0" smtClean="0"/>
              <a:t>daňovou </a:t>
            </a:r>
            <a:r>
              <a:rPr lang="cs-CZ" sz="2000" dirty="0"/>
              <a:t>evidenci </a:t>
            </a:r>
            <a:r>
              <a:rPr lang="cs-CZ" sz="2000" dirty="0" smtClean="0"/>
              <a:t>transparentně v</a:t>
            </a:r>
            <a:r>
              <a:rPr lang="cs-CZ" sz="2000" dirty="0"/>
              <a:t> souladu s obecně platnými právními  předpisy</a:t>
            </a:r>
            <a:r>
              <a:rPr lang="cs-CZ" sz="2000" dirty="0" smtClean="0"/>
              <a:t>.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Vést příjmy a výdaje s jednoznačnou </a:t>
            </a:r>
            <a:r>
              <a:rPr lang="cs-CZ" sz="2000" dirty="0"/>
              <a:t>vazbou ke konkrétní sociální službě – identifikátoru služby (analytické účty, účetní střediska, zakázky). 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Vést </a:t>
            </a:r>
            <a:r>
              <a:rPr lang="cs-CZ" sz="2000" dirty="0"/>
              <a:t>přidělenou dotaci v účetnictví odděleně na každou službu </a:t>
            </a:r>
            <a:r>
              <a:rPr lang="cs-CZ" sz="2000" dirty="0" smtClean="0"/>
              <a:t>zvlášť, </a:t>
            </a:r>
            <a:r>
              <a:rPr lang="cs-CZ" sz="2000" dirty="0"/>
              <a:t>a to v členění na výdaje </a:t>
            </a:r>
            <a:r>
              <a:rPr lang="cs-CZ" sz="2000" dirty="0" smtClean="0"/>
              <a:t>financované </a:t>
            </a:r>
            <a:r>
              <a:rPr lang="cs-CZ" sz="2000" dirty="0"/>
              <a:t>z prostředků dotace a výdaje </a:t>
            </a:r>
            <a:r>
              <a:rPr lang="cs-CZ" sz="2000" dirty="0" smtClean="0"/>
              <a:t>financované </a:t>
            </a:r>
            <a:r>
              <a:rPr lang="cs-CZ" sz="2000" dirty="0"/>
              <a:t>z jiných zdrojů. 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Jednotlivé </a:t>
            </a:r>
            <a:r>
              <a:rPr lang="cs-CZ" sz="2000" dirty="0"/>
              <a:t>originály účetních dokladů označit tak, aby bylo zřejmé, že se jedná o výdaj hrazený na základě této smlouvy.</a:t>
            </a:r>
          </a:p>
          <a:p>
            <a:pPr marL="457200" lvl="1" indent="0" algn="just">
              <a:buNone/>
            </a:pPr>
            <a:endParaRPr lang="cs-CZ" sz="2000" dirty="0"/>
          </a:p>
          <a:p>
            <a:pPr marL="457200" lvl="1" indent="0" algn="ctr">
              <a:buNone/>
            </a:pPr>
            <a:r>
              <a:rPr lang="cs-CZ" sz="2000" b="1" dirty="0">
                <a:solidFill>
                  <a:schemeClr val="accent2"/>
                </a:solidFill>
              </a:rPr>
              <a:t>„Tento výdaj je financován z OPZ, projektu č. </a:t>
            </a:r>
            <a:r>
              <a:rPr lang="cs-CZ" sz="2000" b="1" dirty="0" smtClean="0">
                <a:solidFill>
                  <a:schemeClr val="accent2"/>
                </a:solidFill>
              </a:rPr>
              <a:t>CZ.03.2.60/0.0/0.0/15_005/0007846“</a:t>
            </a:r>
            <a:endParaRPr lang="cs-CZ" sz="2000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6845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Způsobilé a nezpůsobilé výdaje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2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1600" dirty="0"/>
          </a:p>
          <a:p>
            <a:pPr algn="just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0" y="-9525"/>
            <a:ext cx="857250" cy="492125"/>
          </a:xfrm>
        </p:spPr>
        <p:txBody>
          <a:bodyPr/>
          <a:lstStyle/>
          <a:p>
            <a:fld id="{874158A8-D0AF-493F-8C65-1C75A64D31D5}" type="slidenum">
              <a:rPr lang="cs-CZ" altLang="cs-CZ" smtClean="0"/>
              <a:pPr/>
              <a:t>12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585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2"/>
                </a:solidFill>
              </a:rPr>
              <a:t>Obecné podmínky způsobilosti výdajů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600200"/>
            <a:ext cx="8143875" cy="5129213"/>
          </a:xfrm>
        </p:spPr>
        <p:txBody>
          <a:bodyPr/>
          <a:lstStyle/>
          <a:p>
            <a:pPr marL="0" indent="0" algn="just">
              <a:buClr>
                <a:schemeClr val="accent2"/>
              </a:buClr>
              <a:buNone/>
            </a:pPr>
            <a:r>
              <a:rPr lang="cs-CZ" sz="2400" dirty="0" smtClean="0"/>
              <a:t>V rámci projektu OPZ je možné hradit pouze způsobilé výdaje.</a:t>
            </a:r>
          </a:p>
          <a:p>
            <a:pPr algn="just">
              <a:buClr>
                <a:schemeClr val="accent2"/>
              </a:buClr>
            </a:pPr>
            <a:r>
              <a:rPr lang="cs-CZ" sz="2400" dirty="0" smtClean="0"/>
              <a:t>Výdaje, které jsou určeny pouze na poskytování základních činností dle zákona č. 180/2006 Sb. v aktuálním znění.</a:t>
            </a:r>
          </a:p>
          <a:p>
            <a:pPr marL="0" indent="0" algn="just">
              <a:buClr>
                <a:schemeClr val="accent2"/>
              </a:buClr>
              <a:buNone/>
            </a:pPr>
            <a:endParaRPr lang="cs-CZ" sz="2400" dirty="0" smtClean="0"/>
          </a:p>
          <a:p>
            <a:pPr marL="0" indent="0" algn="just">
              <a:buClr>
                <a:schemeClr val="accent2"/>
              </a:buClr>
              <a:buNone/>
            </a:pPr>
            <a:r>
              <a:rPr lang="cs-CZ" sz="2400" b="1" dirty="0" smtClean="0">
                <a:solidFill>
                  <a:schemeClr val="accent2"/>
                </a:solidFill>
              </a:rPr>
              <a:t>Podmínky způsobilosti</a:t>
            </a:r>
          </a:p>
          <a:p>
            <a:pPr algn="just">
              <a:buClr>
                <a:schemeClr val="accent2"/>
              </a:buClr>
            </a:pPr>
            <a:r>
              <a:rPr lang="cs-CZ" sz="2400" dirty="0" smtClean="0">
                <a:solidFill>
                  <a:schemeClr val="accent2"/>
                </a:solidFill>
              </a:rPr>
              <a:t>Přiměřenost</a:t>
            </a:r>
            <a:r>
              <a:rPr lang="cs-CZ" sz="2400" dirty="0" smtClean="0"/>
              <a:t> – výdaje by měly dodržovat pravidlo 3E - hospodárnost, účelnost a efektivnost;</a:t>
            </a:r>
          </a:p>
          <a:p>
            <a:pPr algn="just">
              <a:buClr>
                <a:schemeClr val="accent2"/>
              </a:buClr>
            </a:pPr>
            <a:r>
              <a:rPr lang="cs-CZ" sz="2400" dirty="0" smtClean="0">
                <a:solidFill>
                  <a:schemeClr val="accent2"/>
                </a:solidFill>
              </a:rPr>
              <a:t>Územní způsobilost</a:t>
            </a:r>
            <a:r>
              <a:rPr lang="cs-CZ" sz="2400" dirty="0" smtClean="0"/>
              <a:t> – aktivity soc. služby by měly být realizována na území SK nebo pro občany SK;</a:t>
            </a:r>
          </a:p>
          <a:p>
            <a:pPr algn="just">
              <a:buClr>
                <a:schemeClr val="accent2"/>
              </a:buClr>
            </a:pPr>
            <a:r>
              <a:rPr lang="cs-CZ" sz="2400" dirty="0" smtClean="0">
                <a:solidFill>
                  <a:schemeClr val="accent2"/>
                </a:solidFill>
              </a:rPr>
              <a:t>Časová způsobilost</a:t>
            </a:r>
            <a:r>
              <a:rPr lang="cs-CZ" sz="2400" dirty="0" smtClean="0"/>
              <a:t> – výdaje vzniklé po dobu trvání projektu OPZ (01.01.2018 – 31.12.2019)</a:t>
            </a:r>
          </a:p>
          <a:p>
            <a:pPr algn="just">
              <a:buClr>
                <a:schemeClr val="accent2"/>
              </a:buClr>
            </a:pPr>
            <a:r>
              <a:rPr lang="cs-CZ" sz="2400" dirty="0" smtClean="0">
                <a:solidFill>
                  <a:schemeClr val="accent2"/>
                </a:solidFill>
              </a:rPr>
              <a:t>Prokazatelnost a doložitelnost</a:t>
            </a:r>
          </a:p>
          <a:p>
            <a:pPr algn="just">
              <a:buClr>
                <a:schemeClr val="accent2"/>
              </a:buClr>
            </a:pPr>
            <a:endParaRPr lang="cs-CZ" sz="2400" dirty="0" smtClean="0"/>
          </a:p>
          <a:p>
            <a:pPr marL="0" indent="0" algn="just">
              <a:buClr>
                <a:schemeClr val="accent2"/>
              </a:buClr>
              <a:buNone/>
            </a:pPr>
            <a:endParaRPr lang="cs-CZ" sz="2400" dirty="0" smtClean="0"/>
          </a:p>
          <a:p>
            <a:pPr marL="0" indent="0" algn="just">
              <a:buClr>
                <a:schemeClr val="accent2"/>
              </a:buClr>
              <a:buNone/>
            </a:pPr>
            <a:endParaRPr lang="cs-CZ" sz="1800" dirty="0" smtClean="0"/>
          </a:p>
          <a:p>
            <a:pPr lvl="2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1600" dirty="0"/>
          </a:p>
          <a:p>
            <a:pPr algn="just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1868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Osobní </a:t>
            </a:r>
            <a:r>
              <a:rPr lang="cs-CZ" b="1" dirty="0" smtClean="0">
                <a:solidFill>
                  <a:schemeClr val="accent2"/>
                </a:solidFill>
              </a:rPr>
              <a:t>náklady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571625"/>
            <a:ext cx="8143875" cy="5129213"/>
          </a:xfrm>
        </p:spPr>
        <p:txBody>
          <a:bodyPr/>
          <a:lstStyle/>
          <a:p>
            <a:pPr marL="720725" lvl="3" indent="-720725" algn="just">
              <a:buClr>
                <a:schemeClr val="accent2"/>
              </a:buClr>
              <a:buBlip>
                <a:blip r:embed="rId3"/>
              </a:buBlip>
            </a:pPr>
            <a:r>
              <a:rPr lang="cs-CZ" sz="1800" dirty="0" smtClean="0"/>
              <a:t>Hrubé mzdy a platy pracovníků</a:t>
            </a:r>
          </a:p>
          <a:p>
            <a:pPr marL="720725" lvl="3" indent="-720725" algn="just">
              <a:buClr>
                <a:schemeClr val="accent2"/>
              </a:buClr>
              <a:buBlip>
                <a:blip r:embed="rId3"/>
              </a:buBlip>
            </a:pPr>
            <a:r>
              <a:rPr lang="cs-CZ" sz="1800" dirty="0" smtClean="0"/>
              <a:t>Odvody na SZP</a:t>
            </a:r>
          </a:p>
          <a:p>
            <a:pPr marL="720725" lvl="3" indent="-720725" algn="just">
              <a:buClr>
                <a:schemeClr val="accent2"/>
              </a:buClr>
              <a:buBlip>
                <a:blip r:embed="rId3"/>
              </a:buBlip>
            </a:pPr>
            <a:r>
              <a:rPr lang="cs-CZ" sz="1800" dirty="0" smtClean="0"/>
              <a:t>Další povinné odvody, náhrady za dovolenou, za nemoc</a:t>
            </a:r>
          </a:p>
          <a:p>
            <a:r>
              <a:rPr lang="cs-CZ" sz="1800" dirty="0" smtClean="0"/>
              <a:t>Odměny dle </a:t>
            </a:r>
            <a:r>
              <a:rPr lang="pl-PL" sz="1800" dirty="0" smtClean="0"/>
              <a:t>§ </a:t>
            </a:r>
            <a:r>
              <a:rPr lang="pl-PL" sz="1800" dirty="0"/>
              <a:t>134 zákona č. </a:t>
            </a:r>
            <a:r>
              <a:rPr lang="pl-PL" sz="1800" dirty="0"/>
              <a:t>262/2006 Sb </a:t>
            </a:r>
          </a:p>
          <a:p>
            <a:r>
              <a:rPr lang="cs-CZ" sz="1800" dirty="0" smtClean="0"/>
              <a:t>Příplatky </a:t>
            </a:r>
            <a:r>
              <a:rPr lang="cs-CZ" sz="1800" dirty="0"/>
              <a:t>dle § 125, § 126, § 127, § 128, § 129, § 130, § 135 zákona č. </a:t>
            </a:r>
            <a:r>
              <a:rPr lang="cs-CZ" sz="1800" dirty="0"/>
              <a:t>262/2006 Sb. </a:t>
            </a:r>
            <a:r>
              <a:rPr lang="cs-CZ" sz="1800" dirty="0"/>
              <a:t>pro pracovníky přímé péče. </a:t>
            </a:r>
            <a:endParaRPr lang="cs-CZ" sz="1800" dirty="0" smtClean="0"/>
          </a:p>
          <a:p>
            <a:pPr marL="720725" lvl="3" indent="-720725" algn="just">
              <a:buClr>
                <a:schemeClr val="accent2"/>
              </a:buClr>
              <a:buBlip>
                <a:blip r:embed="rId3"/>
              </a:buBlip>
            </a:pPr>
            <a:r>
              <a:rPr lang="cs-CZ" sz="1800" dirty="0" smtClean="0"/>
              <a:t>Nutné </a:t>
            </a:r>
            <a:r>
              <a:rPr lang="cs-CZ" sz="1800" dirty="0"/>
              <a:t>dodržet mzdové limity dle </a:t>
            </a:r>
            <a:r>
              <a:rPr lang="cs-CZ" sz="1800" dirty="0" smtClean="0"/>
              <a:t>Vyhlášení (případně aktualizované na webových stránkách SK) 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600" b="1" dirty="0">
                <a:solidFill>
                  <a:schemeClr val="accent2"/>
                </a:solidFill>
              </a:rPr>
              <a:t>Pro pracovníky přímé péče nejsou </a:t>
            </a:r>
            <a:r>
              <a:rPr lang="cs-CZ" sz="1600" dirty="0"/>
              <a:t>odměny a příplatky součástí mzdových limitů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600" b="1" dirty="0">
                <a:solidFill>
                  <a:schemeClr val="accent2"/>
                </a:solidFill>
              </a:rPr>
              <a:t>Pro pracovníky nepřímé péče jsou </a:t>
            </a:r>
            <a:r>
              <a:rPr lang="cs-CZ" sz="1600" dirty="0"/>
              <a:t>odměny a příplatky součástí mzdových limitů</a:t>
            </a:r>
          </a:p>
          <a:p>
            <a:pPr marL="0" lvl="3" indent="0" algn="just">
              <a:buClr>
                <a:schemeClr val="accent2"/>
              </a:buClr>
              <a:buNone/>
            </a:pPr>
            <a:r>
              <a:rPr lang="cs-CZ" sz="1800" b="1" dirty="0" smtClean="0">
                <a:solidFill>
                  <a:schemeClr val="accent2"/>
                </a:solidFill>
              </a:rPr>
              <a:t>O</a:t>
            </a:r>
            <a:r>
              <a:rPr lang="cs-CZ" sz="1800" b="1" dirty="0" smtClean="0">
                <a:solidFill>
                  <a:schemeClr val="accent2"/>
                </a:solidFill>
              </a:rPr>
              <a:t>dměny</a:t>
            </a:r>
            <a:r>
              <a:rPr lang="cs-CZ" sz="1800" b="1" dirty="0">
                <a:solidFill>
                  <a:schemeClr val="accent2"/>
                </a:solidFill>
              </a:rPr>
              <a:t> </a:t>
            </a:r>
            <a:r>
              <a:rPr lang="cs-CZ" sz="1800" dirty="0" smtClean="0"/>
              <a:t>mohou </a:t>
            </a:r>
            <a:r>
              <a:rPr lang="cs-CZ" sz="1800" dirty="0"/>
              <a:t>být způsobilým výdajem za podmínky, že se jedná o odměnu </a:t>
            </a:r>
            <a:r>
              <a:rPr lang="cs-CZ" sz="1800" b="1" dirty="0">
                <a:solidFill>
                  <a:schemeClr val="accent2"/>
                </a:solidFill>
              </a:rPr>
              <a:t>za splnění mimořádného nebo zvlášť významného úkolu</a:t>
            </a:r>
            <a:r>
              <a:rPr lang="cs-CZ" sz="1800" dirty="0"/>
              <a:t>. </a:t>
            </a:r>
            <a:r>
              <a:rPr lang="cs-CZ" sz="1800" dirty="0" smtClean="0"/>
              <a:t>Odměna musí být náležitě </a:t>
            </a:r>
            <a:r>
              <a:rPr lang="cs-CZ" sz="1800" b="1" dirty="0" smtClean="0">
                <a:solidFill>
                  <a:schemeClr val="accent2"/>
                </a:solidFill>
              </a:rPr>
              <a:t>zdůvodněna</a:t>
            </a:r>
            <a:r>
              <a:rPr lang="cs-CZ" sz="1800" dirty="0" smtClean="0"/>
              <a:t>.</a:t>
            </a:r>
          </a:p>
          <a:p>
            <a:pPr marL="0" indent="0" algn="just">
              <a:buNone/>
            </a:pPr>
            <a:r>
              <a:rPr lang="cs-CZ" sz="1800" dirty="0" smtClean="0"/>
              <a:t>Způsobilé </a:t>
            </a:r>
            <a:r>
              <a:rPr lang="cs-CZ" sz="1800" dirty="0"/>
              <a:t>jsou </a:t>
            </a:r>
            <a:r>
              <a:rPr lang="cs-CZ" sz="1800" dirty="0" smtClean="0"/>
              <a:t>odměny, </a:t>
            </a:r>
            <a:r>
              <a:rPr lang="cs-CZ" sz="1800" dirty="0"/>
              <a:t>které nepřekročí 25 </a:t>
            </a:r>
            <a:r>
              <a:rPr lang="cs-CZ" sz="1800" dirty="0" smtClean="0"/>
              <a:t>% ročního </a:t>
            </a:r>
            <a:r>
              <a:rPr lang="cs-CZ" sz="1800" dirty="0"/>
              <a:t>úhrnu nejvyššího platového </a:t>
            </a:r>
            <a:r>
              <a:rPr lang="cs-CZ" sz="1800" dirty="0" smtClean="0"/>
              <a:t>tarifu</a:t>
            </a:r>
            <a:r>
              <a:rPr lang="cs-CZ" sz="1800" dirty="0" smtClean="0"/>
              <a:t>.</a:t>
            </a:r>
          </a:p>
          <a:p>
            <a:pPr marL="0" lvl="3" indent="0" algn="just">
              <a:buClr>
                <a:schemeClr val="accent2"/>
              </a:buCl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3499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Provozní </a:t>
            </a:r>
            <a:r>
              <a:rPr lang="cs-CZ" b="1" dirty="0" smtClean="0">
                <a:solidFill>
                  <a:schemeClr val="accent2"/>
                </a:solidFill>
              </a:rPr>
              <a:t>náklady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571625"/>
            <a:ext cx="8143875" cy="5129213"/>
          </a:xfrm>
        </p:spPr>
        <p:txBody>
          <a:bodyPr/>
          <a:lstStyle/>
          <a:p>
            <a:pPr marL="720725" lvl="3" indent="-720725" algn="just">
              <a:buClr>
                <a:schemeClr val="accent2"/>
              </a:buClr>
              <a:buBlip>
                <a:blip r:embed="rId3"/>
              </a:buBlip>
            </a:pPr>
            <a:r>
              <a:rPr lang="cs-CZ" sz="1500" dirty="0"/>
              <a:t>Dlouhodobý nehmotný </a:t>
            </a:r>
            <a:r>
              <a:rPr lang="cs-CZ" sz="1500" dirty="0" smtClean="0"/>
              <a:t>majetek </a:t>
            </a:r>
            <a:r>
              <a:rPr lang="cs-CZ" sz="1500" dirty="0"/>
              <a:t>do 60 tis. </a:t>
            </a:r>
            <a:r>
              <a:rPr lang="cs-CZ" sz="1500" dirty="0" smtClean="0"/>
              <a:t>Kč a Dlouhodobý </a:t>
            </a:r>
            <a:r>
              <a:rPr lang="cs-CZ" sz="1500" dirty="0"/>
              <a:t>hmotný majetek do 40 tis. </a:t>
            </a:r>
            <a:r>
              <a:rPr lang="cs-CZ" sz="1500" dirty="0" smtClean="0"/>
              <a:t>Kč,</a:t>
            </a:r>
            <a:endParaRPr lang="cs-CZ" sz="1500" dirty="0"/>
          </a:p>
          <a:p>
            <a:pPr marL="720725" lvl="3" indent="-720725" algn="just">
              <a:buClr>
                <a:schemeClr val="accent2"/>
              </a:buClr>
              <a:buBlip>
                <a:blip r:embed="rId3"/>
              </a:buBlip>
            </a:pPr>
            <a:r>
              <a:rPr lang="cs-CZ" sz="1500" dirty="0"/>
              <a:t>Kancelářské </a:t>
            </a:r>
            <a:r>
              <a:rPr lang="cs-CZ" sz="1500" dirty="0" smtClean="0"/>
              <a:t>potřeby</a:t>
            </a:r>
            <a:endParaRPr lang="cs-CZ" sz="1500" dirty="0"/>
          </a:p>
          <a:p>
            <a:pPr marL="720725" lvl="3" indent="-720725" algn="just">
              <a:buClr>
                <a:schemeClr val="accent2"/>
              </a:buClr>
              <a:buBlip>
                <a:blip r:embed="rId3"/>
              </a:buBlip>
            </a:pPr>
            <a:r>
              <a:rPr lang="cs-CZ" sz="1500" dirty="0"/>
              <a:t>Pohonné </a:t>
            </a:r>
            <a:r>
              <a:rPr lang="cs-CZ" sz="1500" dirty="0" smtClean="0"/>
              <a:t>hmoty </a:t>
            </a:r>
            <a:r>
              <a:rPr lang="cs-CZ" sz="1500" dirty="0"/>
              <a:t>– uznatelné pouze při řádném vedení knihy jízd včetně účelu </a:t>
            </a:r>
            <a:r>
              <a:rPr lang="cs-CZ" sz="1500" dirty="0"/>
              <a:t>cesty,</a:t>
            </a:r>
            <a:endParaRPr lang="cs-CZ" sz="1500" dirty="0"/>
          </a:p>
          <a:p>
            <a:pPr marL="720725" lvl="3" indent="-720725" algn="just">
              <a:buClr>
                <a:schemeClr val="accent2"/>
              </a:buClr>
              <a:buBlip>
                <a:blip r:embed="rId3"/>
              </a:buBlip>
            </a:pPr>
            <a:r>
              <a:rPr lang="cs-CZ" sz="1500" dirty="0"/>
              <a:t>Jiné spotřebované </a:t>
            </a:r>
            <a:r>
              <a:rPr lang="cs-CZ" sz="1500" dirty="0" smtClean="0"/>
              <a:t>nákupy </a:t>
            </a:r>
            <a:r>
              <a:rPr lang="cs-CZ" sz="1500" dirty="0"/>
              <a:t>– např. </a:t>
            </a:r>
            <a:r>
              <a:rPr lang="cs-CZ" sz="1500" dirty="0"/>
              <a:t>čistící prostředky, lékárnička (zdravotnický materiál je neuznatelný</a:t>
            </a:r>
            <a:r>
              <a:rPr lang="cs-CZ" sz="1500" dirty="0"/>
              <a:t>),</a:t>
            </a:r>
          </a:p>
          <a:p>
            <a:pPr marL="720725" lvl="3" indent="-720725" algn="just">
              <a:buClr>
                <a:schemeClr val="accent2"/>
              </a:buClr>
              <a:buBlip>
                <a:blip r:embed="rId3"/>
              </a:buBlip>
            </a:pPr>
            <a:r>
              <a:rPr lang="cs-CZ" sz="1500" dirty="0"/>
              <a:t>Ostatní </a:t>
            </a:r>
            <a:r>
              <a:rPr lang="cs-CZ" sz="1500" dirty="0" smtClean="0"/>
              <a:t>náklady </a:t>
            </a:r>
            <a:r>
              <a:rPr lang="cs-CZ" sz="1500" dirty="0"/>
              <a:t>– např. </a:t>
            </a:r>
            <a:r>
              <a:rPr lang="cs-CZ" sz="1500" dirty="0"/>
              <a:t>bankovní poplatky související s dotačním účtem max. </a:t>
            </a:r>
            <a:r>
              <a:rPr lang="cs-CZ" sz="1500" dirty="0"/>
              <a:t>200Kč/měsíc</a:t>
            </a:r>
            <a:r>
              <a:rPr lang="cs-CZ" sz="1500" dirty="0" smtClean="0"/>
              <a:t>.</a:t>
            </a:r>
          </a:p>
          <a:p>
            <a:pPr marL="720725" lvl="3" indent="-720725" algn="just">
              <a:buClr>
                <a:schemeClr val="accent2"/>
              </a:buClr>
              <a:buBlip>
                <a:blip r:embed="rId3"/>
              </a:buBlip>
            </a:pPr>
            <a:r>
              <a:rPr lang="cs-CZ" sz="1500" dirty="0" smtClean="0"/>
              <a:t>Energie, telefony</a:t>
            </a:r>
            <a:r>
              <a:rPr lang="cs-CZ" sz="1500" dirty="0"/>
              <a:t>, internet, </a:t>
            </a:r>
            <a:r>
              <a:rPr lang="cs-CZ" sz="1500" dirty="0" smtClean="0"/>
              <a:t>poštovné</a:t>
            </a:r>
          </a:p>
          <a:p>
            <a:pPr marL="720725" lvl="3" indent="-720725" algn="just">
              <a:buClr>
                <a:schemeClr val="accent2"/>
              </a:buClr>
              <a:buBlip>
                <a:blip r:embed="rId3"/>
              </a:buBlip>
            </a:pPr>
            <a:r>
              <a:rPr lang="cs-CZ" sz="1500" dirty="0" smtClean="0"/>
              <a:t>Nájemné</a:t>
            </a:r>
          </a:p>
          <a:p>
            <a:pPr marL="720725" lvl="3" indent="-720725" algn="just">
              <a:buClr>
                <a:schemeClr val="accent2"/>
              </a:buClr>
              <a:buBlip>
                <a:blip r:embed="rId3"/>
              </a:buBlip>
            </a:pPr>
            <a:r>
              <a:rPr lang="cs-CZ" sz="1500" dirty="0" smtClean="0"/>
              <a:t>Právní </a:t>
            </a:r>
            <a:r>
              <a:rPr lang="cs-CZ" sz="1500" dirty="0"/>
              <a:t>a ekonomické </a:t>
            </a:r>
            <a:r>
              <a:rPr lang="cs-CZ" sz="1500" dirty="0" smtClean="0"/>
              <a:t>služby – </a:t>
            </a:r>
            <a:r>
              <a:rPr lang="cs-CZ" sz="1500" dirty="0"/>
              <a:t>uznatelný pouze audit dle Metodiky projektu OPZ, tj. </a:t>
            </a:r>
            <a:r>
              <a:rPr lang="cs-CZ" sz="1500" dirty="0"/>
              <a:t>povinný audit dotace nad 3 miliony Kč</a:t>
            </a:r>
          </a:p>
          <a:p>
            <a:pPr marL="720725" lvl="3" indent="-720725" algn="just">
              <a:buClr>
                <a:schemeClr val="accent2"/>
              </a:buClr>
              <a:buBlip>
                <a:blip r:embed="rId3"/>
              </a:buBlip>
            </a:pPr>
            <a:r>
              <a:rPr lang="cs-CZ" sz="1500" dirty="0"/>
              <a:t>Školení a kurzy </a:t>
            </a:r>
            <a:r>
              <a:rPr lang="cs-CZ" sz="1500" dirty="0" smtClean="0"/>
              <a:t>- </a:t>
            </a:r>
            <a:r>
              <a:rPr lang="cs-CZ" sz="1500" dirty="0"/>
              <a:t>uznatelné pouze vzdělávání sociálních pracovníků a pracovníků v sociálních službách podle zákona o sociálních službách. Školení BOZP. </a:t>
            </a:r>
            <a:r>
              <a:rPr lang="cs-CZ" sz="1500" dirty="0" smtClean="0"/>
              <a:t>Limit </a:t>
            </a:r>
            <a:r>
              <a:rPr lang="cs-CZ" sz="1500" dirty="0"/>
              <a:t>stanoven – 2.000Kč/den/pracovníka, max. </a:t>
            </a:r>
            <a:r>
              <a:rPr lang="cs-CZ" sz="1500" dirty="0"/>
              <a:t>3 dny školení tj. </a:t>
            </a:r>
            <a:r>
              <a:rPr lang="cs-CZ" sz="1500" dirty="0"/>
              <a:t>max. </a:t>
            </a:r>
            <a:r>
              <a:rPr lang="cs-CZ" sz="1500" dirty="0" smtClean="0"/>
              <a:t>6.000Kč/pracovníka. Limit </a:t>
            </a:r>
            <a:r>
              <a:rPr lang="cs-CZ" sz="1500" dirty="0"/>
              <a:t>10.000Kč/pracovníka na kvalifikační kurz dle zákona 108/2006 Sb.</a:t>
            </a:r>
          </a:p>
          <a:p>
            <a:pPr marL="720725" lvl="3" indent="-720725" algn="just">
              <a:buClr>
                <a:schemeClr val="accent2"/>
              </a:buClr>
              <a:buBlip>
                <a:blip r:embed="rId3"/>
              </a:buBlip>
            </a:pPr>
            <a:r>
              <a:rPr lang="cs-CZ" sz="1500" dirty="0"/>
              <a:t>Opravy a udržování </a:t>
            </a:r>
            <a:r>
              <a:rPr lang="cs-CZ" sz="1500" dirty="0" smtClean="0"/>
              <a:t>- </a:t>
            </a:r>
            <a:r>
              <a:rPr lang="pl-PL" sz="1500" dirty="0"/>
              <a:t>limit opravy max. </a:t>
            </a:r>
            <a:r>
              <a:rPr lang="pl-PL" sz="1500" dirty="0" smtClean="0"/>
              <a:t>50.000,-Kč </a:t>
            </a:r>
            <a:r>
              <a:rPr lang="pl-PL" sz="1500" dirty="0"/>
              <a:t>na jednotlivé opravy. </a:t>
            </a:r>
            <a:r>
              <a:rPr lang="pl-PL" sz="1500" dirty="0"/>
              <a:t>Uznatelné pouze drobné opravy.</a:t>
            </a:r>
          </a:p>
          <a:p>
            <a:pPr marL="720725" lvl="3" indent="-720725" algn="just">
              <a:buClr>
                <a:schemeClr val="accent2"/>
              </a:buClr>
              <a:buBlip>
                <a:blip r:embed="rId3"/>
              </a:buBlip>
            </a:pPr>
            <a:r>
              <a:rPr lang="pl-PL" sz="1500" dirty="0"/>
              <a:t>Cestovní </a:t>
            </a:r>
            <a:r>
              <a:rPr lang="pl-PL" sz="1500" dirty="0" smtClean="0"/>
              <a:t>náhrady – </a:t>
            </a:r>
            <a:r>
              <a:rPr lang="pl-PL" sz="1500" dirty="0"/>
              <a:t>uznatelné v souvislosti s poskytováním soc. </a:t>
            </a:r>
            <a:r>
              <a:rPr lang="pl-PL" sz="1500" dirty="0" smtClean="0"/>
              <a:t>služby</a:t>
            </a:r>
            <a:r>
              <a:rPr lang="pl-PL" sz="1500" dirty="0"/>
              <a:t>, případně s účastí zaměstnanců na školení a </a:t>
            </a:r>
            <a:r>
              <a:rPr lang="pl-PL" sz="1500" dirty="0" smtClean="0"/>
              <a:t>kurzech.</a:t>
            </a:r>
            <a:endParaRPr lang="pl-PL" sz="1500" dirty="0"/>
          </a:p>
          <a:p>
            <a:pPr marL="720725" lvl="3" indent="-720725" algn="just">
              <a:buClr>
                <a:schemeClr val="accent2"/>
              </a:buClr>
              <a:buBlip>
                <a:blip r:embed="rId3"/>
              </a:buBlip>
            </a:pPr>
            <a:r>
              <a:rPr lang="cs-CZ" sz="1500" dirty="0" smtClean="0"/>
              <a:t>Jiné – </a:t>
            </a:r>
            <a:r>
              <a:rPr lang="cs-CZ" sz="1500" dirty="0"/>
              <a:t>např. svoz </a:t>
            </a:r>
            <a:r>
              <a:rPr lang="cs-CZ" sz="1500" dirty="0" smtClean="0"/>
              <a:t>odpadu, oprava automobilu, revize elektrických přístrojů a hasicích přístrojů, lékařské prohlídky</a:t>
            </a:r>
            <a:endParaRPr lang="cs-CZ" sz="1500" dirty="0"/>
          </a:p>
          <a:p>
            <a:pPr marL="407987" lvl="3" indent="0" algn="just">
              <a:buClr>
                <a:schemeClr val="accent2"/>
              </a:buClr>
              <a:buNone/>
            </a:pP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6496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Neuznatelné náklady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528763"/>
            <a:ext cx="8143875" cy="5172075"/>
          </a:xfrm>
        </p:spPr>
        <p:txBody>
          <a:bodyPr/>
          <a:lstStyle/>
          <a:p>
            <a:pPr marL="720725" lvl="3" indent="-720725" algn="just">
              <a:buClr>
                <a:schemeClr val="accent2"/>
              </a:buClr>
              <a:buBlip>
                <a:blip r:embed="rId3"/>
              </a:buBlip>
            </a:pPr>
            <a:r>
              <a:rPr lang="pl-PL" sz="1800" dirty="0"/>
              <a:t>Výdaje nesouvisející s poskytováním základní </a:t>
            </a:r>
            <a:r>
              <a:rPr lang="pl-PL" sz="1800" dirty="0" smtClean="0"/>
              <a:t>činnosti.</a:t>
            </a:r>
            <a:endParaRPr lang="cs-CZ" sz="1800" dirty="0"/>
          </a:p>
          <a:p>
            <a:pPr algn="just"/>
            <a:r>
              <a:rPr lang="cs-CZ" sz="1800" dirty="0"/>
              <a:t>V</a:t>
            </a:r>
            <a:r>
              <a:rPr lang="cs-CZ" sz="1800" dirty="0" smtClean="0"/>
              <a:t>ýdaje </a:t>
            </a:r>
            <a:r>
              <a:rPr lang="cs-CZ" sz="1800" dirty="0"/>
              <a:t>na zdravotní péči poskytovanou podle § 36 zákona o sociálních </a:t>
            </a:r>
            <a:r>
              <a:rPr lang="cs-CZ" sz="1800" dirty="0" smtClean="0"/>
              <a:t>službách. </a:t>
            </a:r>
            <a:endParaRPr lang="cs-CZ" sz="1800" dirty="0"/>
          </a:p>
          <a:p>
            <a:pPr algn="just"/>
            <a:r>
              <a:rPr lang="cs-CZ" sz="1800" dirty="0"/>
              <a:t>V</a:t>
            </a:r>
            <a:r>
              <a:rPr lang="cs-CZ" sz="1800" dirty="0" smtClean="0"/>
              <a:t>ýdaje </a:t>
            </a:r>
            <a:r>
              <a:rPr lang="cs-CZ" sz="1800" dirty="0"/>
              <a:t>v souvislosti s </a:t>
            </a:r>
            <a:r>
              <a:rPr lang="cs-CZ" sz="1800" dirty="0" smtClean="0"/>
              <a:t>poskytováním. </a:t>
            </a:r>
            <a:r>
              <a:rPr lang="cs-CZ" sz="1800" dirty="0"/>
              <a:t>asistovaných </a:t>
            </a:r>
            <a:r>
              <a:rPr lang="cs-CZ" sz="1800" dirty="0" smtClean="0"/>
              <a:t>kontaktů („spadá“ pod SPOD).</a:t>
            </a:r>
            <a:endParaRPr lang="cs-CZ" sz="1800" dirty="0"/>
          </a:p>
          <a:p>
            <a:pPr algn="just"/>
            <a:r>
              <a:rPr lang="cs-CZ" sz="1800" dirty="0"/>
              <a:t>V</a:t>
            </a:r>
            <a:r>
              <a:rPr lang="cs-CZ" sz="1800" dirty="0" smtClean="0"/>
              <a:t>ýdaje </a:t>
            </a:r>
            <a:r>
              <a:rPr lang="cs-CZ" sz="1800" dirty="0"/>
              <a:t>na pořízení nebo technické zhodnocení dlouhodobého hmotného a nehmotného </a:t>
            </a:r>
            <a:r>
              <a:rPr lang="cs-CZ" sz="1800" dirty="0" smtClean="0"/>
              <a:t>majetku. </a:t>
            </a:r>
            <a:endParaRPr lang="cs-CZ" sz="1800" dirty="0"/>
          </a:p>
          <a:p>
            <a:pPr algn="just"/>
            <a:r>
              <a:rPr lang="cs-CZ" sz="1800" dirty="0"/>
              <a:t>V</a:t>
            </a:r>
            <a:r>
              <a:rPr lang="cs-CZ" sz="1800" dirty="0" smtClean="0"/>
              <a:t>ýdaje </a:t>
            </a:r>
            <a:r>
              <a:rPr lang="cs-CZ" sz="1800" dirty="0"/>
              <a:t>na reprezentaci, propagační činnost, PR, které nemají přímou souvislost s Projektem </a:t>
            </a:r>
            <a:r>
              <a:rPr lang="cs-CZ" sz="1800" dirty="0" smtClean="0"/>
              <a:t>OPZ.</a:t>
            </a:r>
            <a:endParaRPr lang="cs-CZ" sz="1800" dirty="0"/>
          </a:p>
          <a:p>
            <a:pPr algn="just"/>
            <a:r>
              <a:rPr lang="cs-CZ" sz="1800" dirty="0" smtClean="0"/>
              <a:t>Výdaje spojené s </a:t>
            </a:r>
            <a:r>
              <a:rPr lang="cs-CZ" sz="1800" dirty="0"/>
              <a:t>pořádání workshopů, </a:t>
            </a:r>
            <a:r>
              <a:rPr lang="cs-CZ" sz="1800" dirty="0" err="1"/>
              <a:t>teambuildingů</a:t>
            </a:r>
            <a:r>
              <a:rPr lang="cs-CZ" sz="1800" dirty="0"/>
              <a:t>, výjezdních </a:t>
            </a:r>
            <a:r>
              <a:rPr lang="cs-CZ" sz="1800" dirty="0" smtClean="0"/>
              <a:t>zasedání.</a:t>
            </a:r>
          </a:p>
          <a:p>
            <a:pPr algn="just"/>
            <a:r>
              <a:rPr lang="cs-CZ" sz="1800" dirty="0" smtClean="0"/>
              <a:t>Pojištění majetku, ověřování dokumentů (</a:t>
            </a:r>
            <a:r>
              <a:rPr lang="cs-CZ" sz="1800" dirty="0" err="1" smtClean="0"/>
              <a:t>CzechPoint</a:t>
            </a:r>
            <a:r>
              <a:rPr lang="cs-CZ" sz="1800" dirty="0" smtClean="0"/>
              <a:t>), dálniční známka, výroční zpráva, ostraha a bezpečnostní zařízení objektů, zdravotnický materiál </a:t>
            </a:r>
            <a:r>
              <a:rPr lang="cs-CZ" sz="1800" dirty="0" smtClean="0"/>
              <a:t>apod.</a:t>
            </a:r>
          </a:p>
          <a:p>
            <a:pPr algn="just"/>
            <a:r>
              <a:rPr lang="cs-CZ" sz="1800" dirty="0" smtClean="0"/>
              <a:t>Očkování</a:t>
            </a:r>
            <a:endParaRPr lang="cs-CZ" sz="1800" dirty="0" smtClean="0"/>
          </a:p>
          <a:p>
            <a:pPr algn="just"/>
            <a:endParaRPr lang="cs-CZ" sz="1800" dirty="0"/>
          </a:p>
          <a:p>
            <a:pPr marL="0" indent="0" algn="just">
              <a:buNone/>
            </a:pPr>
            <a:r>
              <a:rPr lang="cs-CZ" sz="1600" dirty="0" smtClean="0"/>
              <a:t>Nejedná </a:t>
            </a:r>
            <a:r>
              <a:rPr lang="cs-CZ" sz="1600" dirty="0"/>
              <a:t>se o ucelený výčet všech neuznatelných nákladů v rámci Projektu OPZ. V případě nejasnosti, zda se jedná o náklad uznatelný či neuznatelný, dává závazné stanovisko poskytovatel dotace, tj. Středočeský kraj.</a:t>
            </a:r>
            <a:endParaRPr lang="pl-PL" sz="1600" dirty="0"/>
          </a:p>
          <a:p>
            <a:pPr marL="0" lvl="3" indent="0" algn="just">
              <a:buClr>
                <a:schemeClr val="accent2"/>
              </a:buClr>
              <a:buNone/>
            </a:pP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9199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Změny v průběhu projektu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2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1600" dirty="0"/>
          </a:p>
          <a:p>
            <a:pPr algn="just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0" y="-9525"/>
            <a:ext cx="857250" cy="492125"/>
          </a:xfrm>
        </p:spPr>
        <p:txBody>
          <a:bodyPr/>
          <a:lstStyle/>
          <a:p>
            <a:fld id="{874158A8-D0AF-493F-8C65-1C75A64D31D5}" type="slidenum">
              <a:rPr lang="cs-CZ" altLang="cs-CZ" smtClean="0"/>
              <a:pPr/>
              <a:t>17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2092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Charakteristika změn obecně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528763"/>
            <a:ext cx="8143875" cy="5172075"/>
          </a:xfrm>
        </p:spPr>
        <p:txBody>
          <a:bodyPr/>
          <a:lstStyle/>
          <a:p>
            <a:pPr algn="just"/>
            <a:r>
              <a:rPr lang="cs-CZ" sz="2000" dirty="0"/>
              <a:t>Změny v průběhu projektu jsou </a:t>
            </a:r>
            <a:r>
              <a:rPr lang="cs-CZ" sz="2000" dirty="0" smtClean="0"/>
              <a:t>možné.</a:t>
            </a:r>
            <a:endParaRPr lang="cs-CZ" sz="2000" dirty="0"/>
          </a:p>
          <a:p>
            <a:pPr algn="just"/>
            <a:r>
              <a:rPr lang="cs-CZ" sz="2000" dirty="0"/>
              <a:t>Typy změn: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b="1" dirty="0">
                <a:solidFill>
                  <a:schemeClr val="accent2"/>
                </a:solidFill>
              </a:rPr>
              <a:t>Podstatné </a:t>
            </a:r>
            <a:r>
              <a:rPr lang="cs-CZ" sz="1800" b="1" dirty="0">
                <a:solidFill>
                  <a:schemeClr val="accent2"/>
                </a:solidFill>
              </a:rPr>
              <a:t>změny </a:t>
            </a:r>
            <a:r>
              <a:rPr lang="cs-CZ" sz="1800" dirty="0"/>
              <a:t>– mají podstatný vliv na uzavřenou Smlouvu a před jejich provedením nezbytný souhlas </a:t>
            </a:r>
            <a:r>
              <a:rPr lang="cs-CZ" sz="1800" dirty="0" smtClean="0"/>
              <a:t>ŘO.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b="1" dirty="0" smtClean="0">
                <a:solidFill>
                  <a:schemeClr val="accent2"/>
                </a:solidFill>
              </a:rPr>
              <a:t>Nepodstatné </a:t>
            </a:r>
            <a:r>
              <a:rPr lang="cs-CZ" sz="1800" b="1" dirty="0">
                <a:solidFill>
                  <a:schemeClr val="accent2"/>
                </a:solidFill>
              </a:rPr>
              <a:t>změny – </a:t>
            </a:r>
            <a:r>
              <a:rPr lang="cs-CZ" sz="1800" dirty="0"/>
              <a:t>nepodstatné změny je příjemce oprávněn provádět i bez souhlasu ŘO</a:t>
            </a:r>
            <a:r>
              <a:rPr lang="cs-CZ" sz="1600" dirty="0"/>
              <a:t>. </a:t>
            </a:r>
            <a:endParaRPr lang="cs-CZ" sz="1600" dirty="0" smtClean="0"/>
          </a:p>
          <a:p>
            <a:pPr marL="720725" lvl="1" indent="-720725" algn="just">
              <a:buClr>
                <a:schemeClr val="accent2"/>
              </a:buClr>
            </a:pPr>
            <a:r>
              <a:rPr lang="cs-CZ" sz="2000" dirty="0" smtClean="0"/>
              <a:t>V</a:t>
            </a:r>
            <a:r>
              <a:rPr lang="cs-CZ" sz="2000" dirty="0"/>
              <a:t> obou případech je příjemce dotace </a:t>
            </a:r>
            <a:r>
              <a:rPr lang="cs-CZ" sz="2000" b="1" dirty="0">
                <a:solidFill>
                  <a:schemeClr val="accent2"/>
                </a:solidFill>
              </a:rPr>
              <a:t>povinen informovat </a:t>
            </a:r>
            <a:r>
              <a:rPr lang="cs-CZ" sz="2000" b="1" dirty="0" smtClean="0">
                <a:solidFill>
                  <a:schemeClr val="accent2"/>
                </a:solidFill>
              </a:rPr>
              <a:t>SK o </a:t>
            </a:r>
            <a:r>
              <a:rPr lang="cs-CZ" sz="2000" b="1" dirty="0">
                <a:solidFill>
                  <a:schemeClr val="accent2"/>
                </a:solidFill>
              </a:rPr>
              <a:t>plánované změně </a:t>
            </a:r>
            <a:r>
              <a:rPr lang="cs-CZ" sz="2000" dirty="0"/>
              <a:t>prostřednictvím „Formuláře pro oznámení změn příjemcem projektové dotace</a:t>
            </a:r>
            <a:r>
              <a:rPr lang="cs-CZ" sz="2000" dirty="0" smtClean="0"/>
              <a:t>“.</a:t>
            </a:r>
          </a:p>
          <a:p>
            <a:pPr marL="720725" lvl="1" indent="-720725" algn="just">
              <a:buClr>
                <a:schemeClr val="accent2"/>
              </a:buClr>
            </a:pPr>
            <a:r>
              <a:rPr lang="cs-CZ" sz="2000" b="1" dirty="0" smtClean="0">
                <a:solidFill>
                  <a:schemeClr val="accent2"/>
                </a:solidFill>
              </a:rPr>
              <a:t>Zdůvodnění změny je nutné uvádět vždy.</a:t>
            </a:r>
          </a:p>
          <a:p>
            <a:pPr marL="720725" lvl="1" indent="-720725" algn="just">
              <a:buClr>
                <a:schemeClr val="accent2"/>
              </a:buClr>
            </a:pPr>
            <a:r>
              <a:rPr lang="cs-CZ" sz="2000" dirty="0" smtClean="0"/>
              <a:t>Změnový formulář je možné zasílat </a:t>
            </a:r>
            <a:r>
              <a:rPr lang="cs-CZ" sz="2000" b="1" dirty="0" smtClean="0">
                <a:solidFill>
                  <a:schemeClr val="accent2"/>
                </a:solidFill>
              </a:rPr>
              <a:t>pouze e-mailem ve formě </a:t>
            </a:r>
            <a:r>
              <a:rPr lang="cs-CZ" sz="2000" b="1" dirty="0" err="1" smtClean="0">
                <a:solidFill>
                  <a:schemeClr val="accent2"/>
                </a:solidFill>
              </a:rPr>
              <a:t>skenu</a:t>
            </a:r>
            <a:r>
              <a:rPr lang="cs-CZ" sz="2000" b="1" dirty="0" smtClean="0">
                <a:solidFill>
                  <a:schemeClr val="accent2"/>
                </a:solidFill>
              </a:rPr>
              <a:t> s podpisem statutárního zástupce a razítkem organizace.</a:t>
            </a:r>
          </a:p>
          <a:p>
            <a:pPr marL="0" lvl="1" indent="0" algn="just">
              <a:buClr>
                <a:schemeClr val="accent2"/>
              </a:buClr>
              <a:buNone/>
            </a:pPr>
            <a:endParaRPr lang="cs-CZ" sz="2000" b="1" dirty="0" smtClean="0">
              <a:solidFill>
                <a:schemeClr val="accent2"/>
              </a:solidFill>
            </a:endParaRP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b="1" dirty="0">
                <a:solidFill>
                  <a:schemeClr val="accent2"/>
                </a:solidFill>
              </a:rPr>
              <a:t>Doporučení – </a:t>
            </a:r>
            <a:r>
              <a:rPr lang="cs-CZ" sz="1800" dirty="0"/>
              <a:t>před podpisem projednat správnost vyplnění Změnového formuláře s ŘO</a:t>
            </a:r>
            <a:endParaRPr lang="cs-CZ" sz="1800" dirty="0"/>
          </a:p>
          <a:p>
            <a:pPr marL="0" lvl="3" indent="0" algn="just">
              <a:buClr>
                <a:schemeClr val="accent2"/>
              </a:buClr>
              <a:buNone/>
            </a:pP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2399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Podstatné změny projektu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528763"/>
            <a:ext cx="8143875" cy="5172075"/>
          </a:xfrm>
        </p:spPr>
        <p:txBody>
          <a:bodyPr/>
          <a:lstStyle/>
          <a:p>
            <a:pPr algn="just"/>
            <a:r>
              <a:rPr lang="pl-PL" sz="2000" dirty="0"/>
              <a:t>M</a:t>
            </a:r>
            <a:r>
              <a:rPr lang="pl-PL" sz="2000" dirty="0" smtClean="0"/>
              <a:t>ají </a:t>
            </a:r>
            <a:r>
              <a:rPr lang="pl-PL" sz="2000" dirty="0"/>
              <a:t>vliv na charakter projektu, na splnění cílů projektu či dobu realizace </a:t>
            </a:r>
            <a:r>
              <a:rPr lang="pl-PL" sz="2000" dirty="0" smtClean="0"/>
              <a:t>projektu.</a:t>
            </a:r>
          </a:p>
          <a:p>
            <a:pPr algn="just"/>
            <a:r>
              <a:rPr lang="cs-CZ" sz="2000" b="1" dirty="0">
                <a:solidFill>
                  <a:schemeClr val="accent2"/>
                </a:solidFill>
              </a:rPr>
              <a:t>Podstatné změny projektu nesmí být příjemcem provedeny před jejich schválením SK</a:t>
            </a:r>
            <a:r>
              <a:rPr lang="cs-CZ" sz="2000" dirty="0"/>
              <a:t>, resp. před vydáním změnového právního aktu, pokud je jeho vydání </a:t>
            </a:r>
            <a:r>
              <a:rPr lang="cs-CZ" sz="2000" dirty="0" smtClean="0"/>
              <a:t>nutné.</a:t>
            </a:r>
          </a:p>
          <a:p>
            <a:pPr algn="just"/>
            <a:r>
              <a:rPr lang="pl-PL" sz="2000" dirty="0"/>
              <a:t>Žádosti o podstatnou změnu je potřeba zasílat </a:t>
            </a:r>
            <a:r>
              <a:rPr lang="pl-PL" sz="2000" dirty="0" smtClean="0"/>
              <a:t>bezodkladně.</a:t>
            </a:r>
          </a:p>
          <a:p>
            <a:pPr algn="just"/>
            <a:r>
              <a:rPr lang="cs-CZ" sz="2000" dirty="0" smtClean="0"/>
              <a:t>Dělení podstatných změn: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 smtClean="0"/>
              <a:t>Změny</a:t>
            </a:r>
            <a:r>
              <a:rPr lang="cs-CZ" sz="1800" dirty="0"/>
              <a:t>, které vyžadují změnu právního aktu o poskytnutí </a:t>
            </a:r>
            <a:r>
              <a:rPr lang="cs-CZ" sz="1800" dirty="0" smtClean="0"/>
              <a:t>podpory.</a:t>
            </a:r>
            <a:endParaRPr lang="cs-CZ" sz="1800" dirty="0"/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 smtClean="0"/>
              <a:t>Změny</a:t>
            </a:r>
            <a:r>
              <a:rPr lang="cs-CZ" sz="1800" dirty="0"/>
              <a:t>, které změnu právního aktu o poskytnutí podpory nevyžadují. </a:t>
            </a:r>
            <a:endParaRPr lang="pl-PL" sz="1800" dirty="0"/>
          </a:p>
          <a:p>
            <a:pPr marL="0" indent="0" algn="just">
              <a:buNone/>
            </a:pPr>
            <a:endParaRPr lang="pl-PL" sz="2000" dirty="0" smtClean="0"/>
          </a:p>
          <a:p>
            <a:pPr algn="just"/>
            <a:r>
              <a:rPr lang="cs-CZ" sz="2000" dirty="0" smtClean="0"/>
              <a:t>Změny </a:t>
            </a:r>
            <a:r>
              <a:rPr lang="cs-CZ" sz="2000" dirty="0"/>
              <a:t>mohou mít vliv na snížení schválené finanční podpory. </a:t>
            </a:r>
          </a:p>
          <a:p>
            <a:pPr algn="just"/>
            <a:r>
              <a:rPr lang="cs-CZ" sz="2000" dirty="0"/>
              <a:t>Na přijetí změny není právní nárok. </a:t>
            </a:r>
          </a:p>
          <a:p>
            <a:pPr algn="just"/>
            <a:r>
              <a:rPr lang="pl-PL" sz="2000" dirty="0"/>
              <a:t>Žádost o změnu je možno podat </a:t>
            </a:r>
            <a:r>
              <a:rPr lang="pl-PL" sz="2000" b="1" dirty="0">
                <a:solidFill>
                  <a:schemeClr val="accent2"/>
                </a:solidFill>
              </a:rPr>
              <a:t>nejpozději do 30. září </a:t>
            </a:r>
            <a:r>
              <a:rPr lang="pl-PL" sz="2000" b="1" dirty="0" smtClean="0">
                <a:solidFill>
                  <a:schemeClr val="accent2"/>
                </a:solidFill>
              </a:rPr>
              <a:t>2019.</a:t>
            </a:r>
            <a:endParaRPr lang="cs-CZ" sz="2000" b="1" dirty="0" smtClean="0">
              <a:solidFill>
                <a:schemeClr val="accent2"/>
              </a:solidFill>
            </a:endParaRPr>
          </a:p>
          <a:p>
            <a:pPr marL="0" lvl="3" indent="0" algn="just">
              <a:buClr>
                <a:schemeClr val="accent2"/>
              </a:buClr>
              <a:buNone/>
            </a:pP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19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1009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Obecné informace o projektu OPZ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600200"/>
            <a:ext cx="8113594" cy="5151582"/>
          </a:xfrm>
        </p:spPr>
        <p:txBody>
          <a:bodyPr/>
          <a:lstStyle/>
          <a:p>
            <a:pPr algn="just"/>
            <a:r>
              <a:rPr lang="cs-CZ" sz="2400" dirty="0"/>
              <a:t>Operační program zaměstnanost (OPZ)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Podíl financování – 85% ESF : 10% SR : 5% SK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Příjemcem dotace je SK, nikoliv sociální služba</a:t>
            </a:r>
          </a:p>
          <a:p>
            <a:pPr algn="just"/>
            <a:r>
              <a:rPr lang="cs-CZ" sz="2400" dirty="0" smtClean="0"/>
              <a:t>Období realizace</a:t>
            </a:r>
            <a:r>
              <a:rPr lang="cs-CZ" sz="2400" dirty="0" smtClean="0"/>
              <a:t>: 01.01.2018 – 31.12.2019</a:t>
            </a:r>
          </a:p>
          <a:p>
            <a:pPr algn="just"/>
            <a:r>
              <a:rPr lang="cs-CZ" sz="2400" dirty="0" smtClean="0"/>
              <a:t>Realizátor: Středočeský kraj</a:t>
            </a:r>
            <a:endParaRPr lang="cs-CZ" sz="2400" strike="sngStrike" dirty="0" smtClean="0">
              <a:solidFill>
                <a:srgbClr val="FF0000"/>
              </a:solidFill>
            </a:endParaRP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Odbor sociálních věcí – odborné zajištění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Odbor řízení dotačních projektů – administrativní </a:t>
            </a:r>
            <a:r>
              <a:rPr lang="cs-CZ" sz="2000" dirty="0" smtClean="0"/>
              <a:t>zajištění</a:t>
            </a:r>
          </a:p>
          <a:p>
            <a:pPr marL="720725" lvl="1" indent="-720725" algn="just">
              <a:buClr>
                <a:schemeClr val="accent2"/>
              </a:buClr>
            </a:pPr>
            <a:r>
              <a:rPr lang="cs-CZ" dirty="0" smtClean="0"/>
              <a:t>Maximální </a:t>
            </a:r>
            <a:r>
              <a:rPr lang="cs-CZ" dirty="0"/>
              <a:t>celková výše finanční podpory (2 roky): </a:t>
            </a:r>
            <a:r>
              <a:rPr lang="cs-CZ" b="1" dirty="0">
                <a:solidFill>
                  <a:schemeClr val="accent2"/>
                </a:solidFill>
              </a:rPr>
              <a:t>110.806.400,-Kč</a:t>
            </a:r>
          </a:p>
          <a:p>
            <a:pPr marL="720725" lvl="1" indent="-720725" algn="just">
              <a:buClr>
                <a:schemeClr val="accent2"/>
              </a:buClr>
            </a:pPr>
            <a:r>
              <a:rPr lang="cs-CZ" dirty="0"/>
              <a:t>Financování nahrazuje v plné výši dotaci Středočeského kraje na poskytování sociálních služeb, a to po celou dobu realizace projektu OPZ.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7844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Podstatné změny projektu vyžadující vydání dodatku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528763"/>
            <a:ext cx="8143875" cy="5172075"/>
          </a:xfrm>
        </p:spPr>
        <p:txBody>
          <a:bodyPr/>
          <a:lstStyle/>
          <a:p>
            <a:pPr algn="just"/>
            <a:r>
              <a:rPr lang="cs-CZ" sz="2000" dirty="0" smtClean="0"/>
              <a:t>Změna </a:t>
            </a:r>
            <a:r>
              <a:rPr lang="cs-CZ" sz="2000" dirty="0"/>
              <a:t>místa poskytování služby mající vliv na územní dostupnost </a:t>
            </a:r>
            <a:r>
              <a:rPr lang="cs-CZ" sz="2000" dirty="0" smtClean="0"/>
              <a:t>služby;</a:t>
            </a:r>
            <a:endParaRPr lang="cs-CZ" sz="2000" dirty="0"/>
          </a:p>
          <a:p>
            <a:pPr algn="just"/>
            <a:r>
              <a:rPr lang="cs-CZ" sz="2000" dirty="0"/>
              <a:t>Z</a:t>
            </a:r>
            <a:r>
              <a:rPr lang="cs-CZ" sz="2000" dirty="0" smtClean="0"/>
              <a:t>krácení </a:t>
            </a:r>
            <a:r>
              <a:rPr lang="cs-CZ" sz="2000" dirty="0"/>
              <a:t>časového období poskytování sociální služby (zániku, zrušení oprávnění k poskytování sociální služby</a:t>
            </a:r>
            <a:r>
              <a:rPr lang="cs-CZ" sz="2000" dirty="0" smtClean="0"/>
              <a:t>);</a:t>
            </a:r>
            <a:endParaRPr lang="cs-CZ" sz="2000" dirty="0"/>
          </a:p>
          <a:p>
            <a:pPr algn="just"/>
            <a:r>
              <a:rPr lang="cs-CZ" sz="2000" dirty="0"/>
              <a:t>P</a:t>
            </a:r>
            <a:r>
              <a:rPr lang="cs-CZ" sz="2000" dirty="0" smtClean="0"/>
              <a:t>řesun </a:t>
            </a:r>
            <a:r>
              <a:rPr lang="cs-CZ" sz="2000" dirty="0"/>
              <a:t>prostředků mezi jednotlivými kapitolami rozpočtu sociální služby vyšší než 20 % celkových způsobilých výdajů v daném roce v režimu financování skutečně prokazovaných </a:t>
            </a:r>
            <a:r>
              <a:rPr lang="cs-CZ" sz="2000" dirty="0" smtClean="0"/>
              <a:t>výdajů; </a:t>
            </a:r>
            <a:endParaRPr lang="cs-CZ" sz="2000" dirty="0"/>
          </a:p>
          <a:p>
            <a:pPr algn="just"/>
            <a:r>
              <a:rPr lang="cs-CZ" sz="2000" dirty="0"/>
              <a:t>S</a:t>
            </a:r>
            <a:r>
              <a:rPr lang="cs-CZ" sz="2000" dirty="0" smtClean="0"/>
              <a:t>nížení indikátorů;</a:t>
            </a:r>
            <a:endParaRPr lang="cs-CZ" sz="2000" dirty="0"/>
          </a:p>
          <a:p>
            <a:pPr algn="just"/>
            <a:r>
              <a:rPr lang="cs-CZ" sz="2000" dirty="0" smtClean="0"/>
              <a:t>Převod indikátorů </a:t>
            </a:r>
            <a:r>
              <a:rPr lang="cs-CZ" sz="2000" dirty="0"/>
              <a:t>6 00 00 a indikátoru 6 70 10 </a:t>
            </a:r>
            <a:r>
              <a:rPr lang="cs-CZ" sz="2000" dirty="0" smtClean="0"/>
              <a:t>do </a:t>
            </a:r>
            <a:r>
              <a:rPr lang="cs-CZ" sz="2000" dirty="0"/>
              <a:t>let </a:t>
            </a:r>
            <a:r>
              <a:rPr lang="cs-CZ" sz="2000" dirty="0" smtClean="0"/>
              <a:t>následujících, (změnu </a:t>
            </a:r>
            <a:r>
              <a:rPr lang="cs-CZ" sz="2000" dirty="0"/>
              <a:t>je nutné hlásit písemně spolu s finančním </a:t>
            </a:r>
            <a:r>
              <a:rPr lang="cs-CZ" sz="2000" dirty="0" smtClean="0"/>
              <a:t>vypořádání);</a:t>
            </a:r>
            <a:endParaRPr lang="cs-CZ" sz="2000" dirty="0"/>
          </a:p>
          <a:p>
            <a:pPr algn="just"/>
            <a:r>
              <a:rPr lang="cs-CZ" sz="2000" dirty="0" smtClean="0"/>
              <a:t>Převod </a:t>
            </a:r>
            <a:r>
              <a:rPr lang="cs-CZ" sz="2000" dirty="0"/>
              <a:t>finančních prostředků pro daný rok ve výši 10 % prostředků z přidělené dotace do roku následujícího, </a:t>
            </a:r>
            <a:r>
              <a:rPr lang="cs-CZ" sz="2000" dirty="0"/>
              <a:t>(změnu je nutné hlásit písemně spolu s finančním vypořádání).</a:t>
            </a:r>
            <a:endParaRPr lang="cs-CZ" sz="2000" dirty="0"/>
          </a:p>
          <a:p>
            <a:pPr marL="0" indent="0" algn="just">
              <a:buNone/>
            </a:pPr>
            <a:endParaRPr lang="pl-PL" sz="2000" dirty="0" smtClean="0"/>
          </a:p>
          <a:p>
            <a:pPr marL="0" indent="0" algn="just">
              <a:buNone/>
            </a:pPr>
            <a:r>
              <a:rPr lang="pl-PL" sz="2000" dirty="0" smtClean="0"/>
              <a:t> </a:t>
            </a:r>
            <a:endParaRPr lang="cs-CZ" sz="2000" dirty="0" smtClean="0"/>
          </a:p>
          <a:p>
            <a:pPr marL="0" lvl="3" indent="0" algn="just">
              <a:buClr>
                <a:schemeClr val="accent2"/>
              </a:buClr>
              <a:buNone/>
            </a:pP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20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6668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Podstatné změny projektu nevyžadující vydání dodatku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528763"/>
            <a:ext cx="8143875" cy="5172075"/>
          </a:xfrm>
        </p:spPr>
        <p:txBody>
          <a:bodyPr/>
          <a:lstStyle/>
          <a:p>
            <a:pPr algn="just"/>
            <a:r>
              <a:rPr lang="cs-CZ" sz="2000" dirty="0" smtClean="0"/>
              <a:t>Změna </a:t>
            </a:r>
            <a:r>
              <a:rPr lang="cs-CZ" sz="2000" dirty="0"/>
              <a:t>bankovního spojení poskytovatele sociální služby; </a:t>
            </a:r>
          </a:p>
          <a:p>
            <a:pPr algn="just"/>
            <a:r>
              <a:rPr lang="cs-CZ" sz="2000" dirty="0"/>
              <a:t>J</a:t>
            </a:r>
            <a:r>
              <a:rPr lang="cs-CZ" sz="2000" dirty="0" smtClean="0"/>
              <a:t>akákoliv </a:t>
            </a:r>
            <a:r>
              <a:rPr lang="cs-CZ" sz="2000" dirty="0"/>
              <a:t>změna ve vztahu k poskytovatelům veřejných prostředků z důvodu vyloučení možného rizika zneužití poskytnuté dotace; </a:t>
            </a:r>
          </a:p>
          <a:p>
            <a:pPr algn="just"/>
            <a:r>
              <a:rPr lang="cs-CZ" sz="2000" dirty="0"/>
              <a:t>P</a:t>
            </a:r>
            <a:r>
              <a:rPr lang="cs-CZ" sz="2000" dirty="0" smtClean="0"/>
              <a:t>řeměna </a:t>
            </a:r>
            <a:r>
              <a:rPr lang="cs-CZ" sz="2000" dirty="0"/>
              <a:t>právnické osoby, nutné hlásit do 15 pracovních dnů ode dne, kdy k přeměně právnické osoby došlo; </a:t>
            </a:r>
          </a:p>
          <a:p>
            <a:pPr algn="just"/>
            <a:r>
              <a:rPr lang="cs-CZ" sz="2000" dirty="0"/>
              <a:t>V</a:t>
            </a:r>
            <a:r>
              <a:rPr lang="cs-CZ" sz="2000" dirty="0" smtClean="0"/>
              <a:t>stup </a:t>
            </a:r>
            <a:r>
              <a:rPr lang="cs-CZ" sz="2000" dirty="0"/>
              <a:t>právnické osoby do likvidace, nutné hlásit do 15 pracovních dnů ode dne vstupu do likvidace; </a:t>
            </a:r>
          </a:p>
          <a:p>
            <a:pPr algn="just"/>
            <a:r>
              <a:rPr lang="cs-CZ" sz="2000" dirty="0"/>
              <a:t>N</a:t>
            </a:r>
            <a:r>
              <a:rPr lang="cs-CZ" sz="2000" dirty="0" smtClean="0"/>
              <a:t>edoplatek </a:t>
            </a:r>
            <a:r>
              <a:rPr lang="cs-CZ" sz="2000" dirty="0"/>
              <a:t>na daních a jiných peněžitých plnění, nutné hlásit do 15 dnů po splatnosti daně a jiného peněžitého plnění; </a:t>
            </a:r>
          </a:p>
          <a:p>
            <a:pPr algn="just"/>
            <a:r>
              <a:rPr lang="cs-CZ" sz="2000" dirty="0"/>
              <a:t>Z</a:t>
            </a:r>
            <a:r>
              <a:rPr lang="cs-CZ" sz="2000" dirty="0" smtClean="0"/>
              <a:t>měna </a:t>
            </a:r>
            <a:r>
              <a:rPr lang="cs-CZ" sz="2000" dirty="0"/>
              <a:t>právní formy. </a:t>
            </a:r>
          </a:p>
          <a:p>
            <a:pPr marL="0" indent="0" algn="just">
              <a:buNone/>
            </a:pPr>
            <a:endParaRPr lang="pl-PL" sz="2000" dirty="0" smtClean="0"/>
          </a:p>
          <a:p>
            <a:pPr marL="0" indent="0" algn="just">
              <a:buNone/>
            </a:pPr>
            <a:r>
              <a:rPr lang="pl-PL" sz="2000" dirty="0" smtClean="0"/>
              <a:t> </a:t>
            </a:r>
            <a:endParaRPr lang="cs-CZ" sz="2000" dirty="0" smtClean="0"/>
          </a:p>
          <a:p>
            <a:pPr marL="0" lvl="3" indent="0" algn="just">
              <a:buClr>
                <a:schemeClr val="accent2"/>
              </a:buClr>
              <a:buNone/>
            </a:pP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21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5645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Nepodstatné změny projektu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528763"/>
            <a:ext cx="8143875" cy="5172075"/>
          </a:xfrm>
        </p:spPr>
        <p:txBody>
          <a:bodyPr/>
          <a:lstStyle/>
          <a:p>
            <a:pPr algn="just"/>
            <a:r>
              <a:rPr lang="cs-CZ" sz="2000" dirty="0"/>
              <a:t>Nepodstatné změny sociální služby nejsou důvodem pro uzavření dodatku k Veřejnoprávní </a:t>
            </a:r>
            <a:r>
              <a:rPr lang="cs-CZ" sz="2000" dirty="0" smtClean="0"/>
              <a:t>smlouvě.</a:t>
            </a:r>
            <a:endParaRPr lang="pl-PL" sz="2000" dirty="0" smtClean="0"/>
          </a:p>
          <a:p>
            <a:pPr algn="just"/>
            <a:r>
              <a:rPr lang="pl-PL" sz="2000" dirty="0" smtClean="0"/>
              <a:t> </a:t>
            </a:r>
            <a:r>
              <a:rPr lang="cs-CZ" sz="2000" dirty="0"/>
              <a:t>Mezi </a:t>
            </a:r>
            <a:r>
              <a:rPr lang="cs-CZ" sz="2000" dirty="0"/>
              <a:t>nepodstatné změny patří</a:t>
            </a:r>
            <a:r>
              <a:rPr lang="cs-CZ" sz="2000" dirty="0" smtClean="0"/>
              <a:t>: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Změny </a:t>
            </a:r>
            <a:r>
              <a:rPr lang="cs-CZ" sz="2000" dirty="0"/>
              <a:t>názvu poskytovatele sociální </a:t>
            </a:r>
            <a:r>
              <a:rPr lang="cs-CZ" sz="2000" dirty="0" smtClean="0"/>
              <a:t>služby; </a:t>
            </a:r>
            <a:endParaRPr lang="cs-CZ" sz="2000" dirty="0"/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Z</a:t>
            </a:r>
            <a:r>
              <a:rPr lang="cs-CZ" sz="2000" dirty="0" smtClean="0"/>
              <a:t>měna </a:t>
            </a:r>
            <a:r>
              <a:rPr lang="cs-CZ" sz="2000" dirty="0"/>
              <a:t>sídla poskytovatele sociální služby nemající vliv na územní dostupnost </a:t>
            </a:r>
            <a:r>
              <a:rPr lang="cs-CZ" sz="2000" dirty="0" smtClean="0"/>
              <a:t>služby;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Z</a:t>
            </a:r>
            <a:r>
              <a:rPr lang="cs-CZ" sz="2000" dirty="0" smtClean="0"/>
              <a:t>měna </a:t>
            </a:r>
            <a:r>
              <a:rPr lang="cs-CZ" sz="2000" dirty="0"/>
              <a:t>kontaktních údajů poskytovatele sociální </a:t>
            </a:r>
            <a:r>
              <a:rPr lang="cs-CZ" sz="2000" dirty="0" smtClean="0"/>
              <a:t>služby;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Z</a:t>
            </a:r>
            <a:r>
              <a:rPr lang="cs-CZ" sz="2000" dirty="0" smtClean="0"/>
              <a:t>měna </a:t>
            </a:r>
            <a:r>
              <a:rPr lang="cs-CZ" sz="2000" dirty="0"/>
              <a:t>statutárního zástupce </a:t>
            </a:r>
            <a:r>
              <a:rPr lang="cs-CZ" sz="2000" dirty="0" smtClean="0"/>
              <a:t>organizace;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Změna </a:t>
            </a:r>
            <a:r>
              <a:rPr lang="cs-CZ" sz="2000" dirty="0"/>
              <a:t>rozpočtu v rámci jedné kapitoly </a:t>
            </a:r>
            <a:r>
              <a:rPr lang="cs-CZ" sz="2000" dirty="0" smtClean="0"/>
              <a:t>rozpočtu;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P</a:t>
            </a:r>
            <a:r>
              <a:rPr lang="cs-CZ" sz="2000" dirty="0" smtClean="0"/>
              <a:t>řesun </a:t>
            </a:r>
            <a:r>
              <a:rPr lang="cs-CZ" sz="2000" dirty="0"/>
              <a:t>prostředků mezi jednotlivými kapitolami rozpočtu do výše 20 % celkových způsobilých výdajů v režimu financování skutečně prokazovaných výdajů v daném </a:t>
            </a:r>
            <a:r>
              <a:rPr lang="cs-CZ" sz="2000" dirty="0" smtClean="0"/>
              <a:t>roce</a:t>
            </a:r>
            <a:r>
              <a:rPr lang="cs-CZ" sz="2000" dirty="0"/>
              <a:t> </a:t>
            </a:r>
            <a:r>
              <a:rPr lang="cs-CZ" sz="2000" dirty="0" smtClean="0"/>
              <a:t>apod.</a:t>
            </a:r>
            <a:endParaRPr lang="cs-CZ" sz="2000" dirty="0"/>
          </a:p>
          <a:p>
            <a:pPr algn="just"/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22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1653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Vydání právního aktu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600200"/>
            <a:ext cx="8113594" cy="5151582"/>
          </a:xfrm>
        </p:spPr>
        <p:txBody>
          <a:bodyPr/>
          <a:lstStyle/>
          <a:p>
            <a:pPr algn="just"/>
            <a:r>
              <a:rPr lang="cs-CZ" sz="2400" dirty="0"/>
              <a:t>Veřejnoprávní smlouvu o dotaci/příspěvku na poskytování sociální služby </a:t>
            </a:r>
            <a:r>
              <a:rPr lang="cs-CZ" sz="2400" dirty="0" smtClean="0"/>
              <a:t>bude vydávána po schválení rozdělení dotace Zastupitelstvem kraje. </a:t>
            </a:r>
          </a:p>
          <a:p>
            <a:pPr algn="just"/>
            <a:r>
              <a:rPr lang="cs-CZ" sz="2400" dirty="0"/>
              <a:t>P</a:t>
            </a:r>
            <a:r>
              <a:rPr lang="cs-CZ" sz="2400" dirty="0" smtClean="0"/>
              <a:t>ředpokládaný termín vydávání – únor/březen 2018.</a:t>
            </a:r>
          </a:p>
          <a:p>
            <a:pPr algn="just"/>
            <a:r>
              <a:rPr lang="cs-CZ" sz="2400" dirty="0" smtClean="0"/>
              <a:t>Nutnost provést finanční vypořádání přijaté dotace za rok 2017 (do 26.01.2018).</a:t>
            </a:r>
          </a:p>
          <a:p>
            <a:pPr algn="just"/>
            <a:r>
              <a:rPr lang="cs-CZ" sz="2400" dirty="0" smtClean="0"/>
              <a:t>V případě změn údajů, které byly uvedeny v žádosti – změnu nahlásit písemně do 15 pracovních dnů ode dne, kdy změna nastala.</a:t>
            </a:r>
          </a:p>
          <a:p>
            <a:pPr algn="just"/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5907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1132764" y="2130425"/>
            <a:ext cx="7325436" cy="1470025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accent2"/>
                </a:solidFill>
              </a:rPr>
              <a:t>Financování sociálních služeb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1220788" lvl="2" indent="-720725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2800" dirty="0" smtClean="0"/>
          </a:p>
          <a:p>
            <a:pPr marL="720725" lvl="1" indent="-720725">
              <a:buClr>
                <a:schemeClr val="accent2"/>
              </a:buClr>
            </a:pPr>
            <a:endParaRPr lang="cs-CZ" sz="28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0" y="-9525"/>
            <a:ext cx="857250" cy="492125"/>
          </a:xfrm>
        </p:spPr>
        <p:txBody>
          <a:bodyPr/>
          <a:lstStyle/>
          <a:p>
            <a:fld id="{874158A8-D0AF-493F-8C65-1C75A64D31D5}" type="slidenum">
              <a:rPr lang="cs-CZ" altLang="cs-CZ" smtClean="0"/>
              <a:pPr/>
              <a:t>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4394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Financování sociální služby obecně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5789" y="1600200"/>
            <a:ext cx="8101012" cy="5000625"/>
          </a:xfrm>
        </p:spPr>
        <p:txBody>
          <a:bodyPr/>
          <a:lstStyle/>
          <a:p>
            <a:r>
              <a:rPr lang="cs-CZ" dirty="0" smtClean="0"/>
              <a:t>Projektová dotace bude poskytována</a:t>
            </a:r>
            <a:r>
              <a:rPr lang="cs-CZ" dirty="0" smtClean="0"/>
              <a:t>: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Službě </a:t>
            </a:r>
            <a:r>
              <a:rPr lang="cs-CZ" sz="2000" b="1" dirty="0">
                <a:solidFill>
                  <a:schemeClr val="accent2"/>
                </a:solidFill>
              </a:rPr>
              <a:t>sociální rehabilitace v její ambulantní a/nebo terénní </a:t>
            </a:r>
            <a:r>
              <a:rPr lang="cs-CZ" sz="2000" b="1" dirty="0" smtClean="0">
                <a:solidFill>
                  <a:schemeClr val="accent2"/>
                </a:solidFill>
              </a:rPr>
              <a:t>formě;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V </a:t>
            </a:r>
            <a:r>
              <a:rPr lang="cs-CZ" sz="2000" dirty="0"/>
              <a:t>souladu </a:t>
            </a:r>
            <a:r>
              <a:rPr lang="cs-CZ" sz="2000" dirty="0" smtClean="0"/>
              <a:t>s:</a:t>
            </a:r>
          </a:p>
          <a:p>
            <a:pPr lvl="2"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2000" dirty="0"/>
              <a:t>SPSS SK vč. </a:t>
            </a:r>
            <a:r>
              <a:rPr lang="cs-CZ" sz="2000" dirty="0" smtClean="0"/>
              <a:t>Příloh </a:t>
            </a:r>
            <a:r>
              <a:rPr lang="cs-CZ" sz="2000" dirty="0"/>
              <a:t>(zejm. síť sociálních služeb a Popisy</a:t>
            </a:r>
            <a:r>
              <a:rPr lang="cs-CZ" sz="2000" dirty="0" smtClean="0"/>
              <a:t>);</a:t>
            </a:r>
          </a:p>
          <a:p>
            <a:pPr lvl="2"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2000" dirty="0" smtClean="0"/>
              <a:t>Platnou </a:t>
            </a:r>
            <a:r>
              <a:rPr lang="cs-CZ" sz="2000" dirty="0"/>
              <a:t>Smlouvou o pověření k poskytování služby obecného hospodářského </a:t>
            </a:r>
            <a:r>
              <a:rPr lang="cs-CZ" sz="2000" dirty="0" smtClean="0"/>
              <a:t>zájmu;</a:t>
            </a:r>
          </a:p>
          <a:p>
            <a:pPr lvl="2"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2000" dirty="0" smtClean="0"/>
              <a:t>OPZ;</a:t>
            </a:r>
          </a:p>
          <a:p>
            <a:pPr lvl="2"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2000" dirty="0" smtClean="0"/>
              <a:t>Dokumenty Vyhlášením DŘ;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Z rozpočtu SK ve formě </a:t>
            </a:r>
            <a:r>
              <a:rPr lang="cs-CZ" sz="2000" b="1" dirty="0" smtClean="0">
                <a:solidFill>
                  <a:schemeClr val="accent2"/>
                </a:solidFill>
              </a:rPr>
              <a:t>vyrovnávací platby</a:t>
            </a:r>
            <a:r>
              <a:rPr lang="cs-CZ" sz="2000" dirty="0" smtClean="0"/>
              <a:t>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V</a:t>
            </a:r>
            <a:r>
              <a:rPr lang="cs-CZ" sz="2000" dirty="0" smtClean="0"/>
              <a:t>e </a:t>
            </a:r>
            <a:r>
              <a:rPr lang="cs-CZ" sz="2000" dirty="0"/>
              <a:t>formě neinvestiční </a:t>
            </a:r>
            <a:r>
              <a:rPr lang="cs-CZ" sz="2000" dirty="0"/>
              <a:t>účelová dotace</a:t>
            </a:r>
            <a:r>
              <a:rPr lang="cs-CZ" sz="2000" dirty="0"/>
              <a:t>.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B</a:t>
            </a:r>
            <a:r>
              <a:rPr lang="cs-CZ" sz="2000" dirty="0" smtClean="0"/>
              <a:t>ezhotovostně </a:t>
            </a:r>
            <a:r>
              <a:rPr lang="cs-CZ" sz="2000" dirty="0"/>
              <a:t>na účet </a:t>
            </a:r>
            <a:r>
              <a:rPr lang="cs-CZ" sz="2000" dirty="0" smtClean="0"/>
              <a:t>žadatele;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N</a:t>
            </a:r>
            <a:r>
              <a:rPr lang="cs-CZ" sz="2000" dirty="0" smtClean="0"/>
              <a:t>a zajištění sociální služby na území Středočeského kraje.</a:t>
            </a:r>
            <a:endParaRPr lang="cs-CZ" sz="2000" dirty="0"/>
          </a:p>
          <a:p>
            <a:pPr lvl="2"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cs-CZ" sz="2000" dirty="0"/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2000" b="1" dirty="0">
              <a:solidFill>
                <a:schemeClr val="accent2"/>
              </a:solidFill>
            </a:endParaRP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5129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Splatnost a výše dotace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5789" y="1600200"/>
            <a:ext cx="8101012" cy="5000625"/>
          </a:xfrm>
        </p:spPr>
        <p:txBody>
          <a:bodyPr/>
          <a:lstStyle/>
          <a:p>
            <a:r>
              <a:rPr lang="cs-CZ" dirty="0" smtClean="0"/>
              <a:t>Splátky budou vypláceny ve 4 splátkách na základě přidělené dotace pro daný rok.</a:t>
            </a:r>
          </a:p>
          <a:p>
            <a:endParaRPr lang="cs-CZ" sz="2000" b="1" dirty="0">
              <a:solidFill>
                <a:schemeClr val="accent2"/>
              </a:solidFill>
            </a:endParaRPr>
          </a:p>
          <a:p>
            <a:endParaRPr lang="cs-CZ" sz="2000" b="1" dirty="0" smtClean="0">
              <a:solidFill>
                <a:schemeClr val="accent2"/>
              </a:solidFill>
            </a:endParaRPr>
          </a:p>
          <a:p>
            <a:endParaRPr lang="cs-CZ" sz="2000" b="1" dirty="0">
              <a:solidFill>
                <a:schemeClr val="accent2"/>
              </a:solidFill>
            </a:endParaRPr>
          </a:p>
          <a:p>
            <a:endParaRPr lang="cs-CZ" sz="2000" b="1" dirty="0" smtClean="0">
              <a:solidFill>
                <a:schemeClr val="accent2"/>
              </a:solidFill>
            </a:endParaRPr>
          </a:p>
          <a:p>
            <a:endParaRPr lang="cs-CZ" sz="2000" b="1" dirty="0">
              <a:solidFill>
                <a:schemeClr val="accent2"/>
              </a:solidFill>
            </a:endParaRPr>
          </a:p>
          <a:p>
            <a:endParaRPr lang="cs-CZ" sz="2000" b="1" dirty="0" smtClean="0">
              <a:solidFill>
                <a:schemeClr val="accent2"/>
              </a:solidFill>
            </a:endParaRPr>
          </a:p>
          <a:p>
            <a:endParaRPr lang="cs-CZ" sz="2000" b="1" dirty="0">
              <a:solidFill>
                <a:schemeClr val="accent2"/>
              </a:solidFill>
            </a:endParaRPr>
          </a:p>
          <a:p>
            <a:endParaRPr lang="cs-CZ" sz="2000" b="1" dirty="0" smtClean="0">
              <a:solidFill>
                <a:schemeClr val="accent2"/>
              </a:solidFill>
            </a:endParaRPr>
          </a:p>
          <a:p>
            <a:endParaRPr lang="cs-CZ" sz="2000" b="1" dirty="0">
              <a:solidFill>
                <a:schemeClr val="accent2"/>
              </a:solidFill>
            </a:endParaRPr>
          </a:p>
          <a:p>
            <a:pPr marL="0" indent="0" defTabSz="628650">
              <a:buNone/>
            </a:pPr>
            <a:r>
              <a:rPr lang="cs-CZ" sz="2000" dirty="0" smtClean="0"/>
              <a:t>	</a:t>
            </a:r>
            <a:r>
              <a:rPr lang="cs-CZ" sz="1800" dirty="0" smtClean="0"/>
              <a:t>Lhůty </a:t>
            </a:r>
            <a:r>
              <a:rPr lang="cs-CZ" sz="1800" dirty="0"/>
              <a:t>jsou orientační a mohou být změněny s ohledem na obdržení </a:t>
            </a:r>
            <a:r>
              <a:rPr lang="cs-CZ" sz="1800" dirty="0" smtClean="0"/>
              <a:t>	disponibilních </a:t>
            </a:r>
            <a:r>
              <a:rPr lang="cs-CZ" sz="1800" dirty="0"/>
              <a:t>prostředků od MPSV.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6</a:t>
            </a:fld>
            <a:endParaRPr lang="cs-CZ" altLang="cs-CZ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439433"/>
              </p:ext>
            </p:extLst>
          </p:nvPr>
        </p:nvGraphicFramePr>
        <p:xfrm>
          <a:off x="1163782" y="2690088"/>
          <a:ext cx="6520513" cy="27224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58703"/>
                <a:gridCol w="1904570"/>
                <a:gridCol w="1016000"/>
                <a:gridCol w="2641240"/>
              </a:tblGrid>
              <a:tr h="933401">
                <a:tc>
                  <a:txBody>
                    <a:bodyPr/>
                    <a:lstStyle/>
                    <a:p>
                      <a:r>
                        <a:rPr lang="cs-CZ" dirty="0" smtClean="0"/>
                        <a:t>Pořadí splátky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Termín splátky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Výše splátky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Období financování</a:t>
                      </a:r>
                      <a:endParaRPr lang="cs-CZ" dirty="0"/>
                    </a:p>
                  </a:txBody>
                  <a:tcPr/>
                </a:tc>
              </a:tr>
              <a:tr h="653381">
                <a:tc>
                  <a:txBody>
                    <a:bodyPr/>
                    <a:lstStyle/>
                    <a:p>
                      <a:r>
                        <a:rPr lang="cs-CZ" dirty="0" smtClean="0"/>
                        <a:t>1.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15.02.2018 (po podpisu Smlouvy)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 – 6/2018</a:t>
                      </a:r>
                      <a:endParaRPr lang="cs-CZ" dirty="0"/>
                    </a:p>
                  </a:txBody>
                  <a:tcPr/>
                </a:tc>
              </a:tr>
              <a:tr h="378546">
                <a:tc>
                  <a:txBody>
                    <a:bodyPr/>
                    <a:lstStyle/>
                    <a:p>
                      <a:r>
                        <a:rPr lang="cs-CZ" dirty="0" smtClean="0"/>
                        <a:t>2.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31.07.2018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 – 12/2018</a:t>
                      </a:r>
                      <a:endParaRPr lang="cs-CZ" dirty="0"/>
                    </a:p>
                  </a:txBody>
                  <a:tcPr/>
                </a:tc>
              </a:tr>
              <a:tr h="378546">
                <a:tc>
                  <a:txBody>
                    <a:bodyPr/>
                    <a:lstStyle/>
                    <a:p>
                      <a:r>
                        <a:rPr lang="cs-CZ" dirty="0" smtClean="0"/>
                        <a:t>3.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15.02.2019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 – 6/2019</a:t>
                      </a:r>
                      <a:endParaRPr lang="cs-CZ" dirty="0"/>
                    </a:p>
                  </a:txBody>
                  <a:tcPr/>
                </a:tc>
              </a:tr>
              <a:tr h="378546">
                <a:tc>
                  <a:txBody>
                    <a:bodyPr/>
                    <a:lstStyle/>
                    <a:p>
                      <a:r>
                        <a:rPr lang="cs-CZ" dirty="0" smtClean="0"/>
                        <a:t>4.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31.07.2019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 – 12/2019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9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Využití finančních prostředků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0894" y="1419726"/>
            <a:ext cx="8155906" cy="5018019"/>
          </a:xfrm>
          <a:ln w="3175"/>
        </p:spPr>
        <p:txBody>
          <a:bodyPr/>
          <a:lstStyle/>
          <a:p>
            <a:pPr marL="800100" algn="just"/>
            <a:r>
              <a:rPr lang="cs-CZ" sz="2400" dirty="0" smtClean="0"/>
              <a:t>Činnosti </a:t>
            </a:r>
            <a:r>
              <a:rPr lang="cs-CZ" sz="2400" dirty="0"/>
              <a:t>nebo souboru činností podle zákona č.108/2006 Sb., zajišťujících pomoc a podporu osobám za účelem sociálního začlenění nebo prevence sociálního vyloučení.</a:t>
            </a:r>
          </a:p>
          <a:p>
            <a:pPr marL="800100" algn="just"/>
            <a:r>
              <a:rPr lang="cs-CZ" sz="2400" dirty="0" smtClean="0"/>
              <a:t>Určena na </a:t>
            </a:r>
            <a:r>
              <a:rPr lang="cs-CZ" sz="2400" dirty="0"/>
              <a:t>úhradu nákladů poskytovaných </a:t>
            </a:r>
            <a:r>
              <a:rPr lang="cs-CZ" sz="2400" b="1" dirty="0">
                <a:solidFill>
                  <a:schemeClr val="accent2"/>
                </a:solidFill>
              </a:rPr>
              <a:t>v rozsahu základní činnosti </a:t>
            </a:r>
            <a:r>
              <a:rPr lang="cs-CZ" sz="2400" b="1" dirty="0" smtClean="0">
                <a:solidFill>
                  <a:schemeClr val="accent2"/>
                </a:solidFill>
              </a:rPr>
              <a:t>sociální služby </a:t>
            </a:r>
            <a:r>
              <a:rPr lang="cs-CZ" sz="2400" dirty="0" smtClean="0"/>
              <a:t>(dle </a:t>
            </a:r>
            <a:r>
              <a:rPr lang="cs-CZ" sz="2400" dirty="0"/>
              <a:t>zákona o sociálních službách</a:t>
            </a:r>
            <a:r>
              <a:rPr lang="cs-CZ" sz="2400" dirty="0" smtClean="0"/>
              <a:t>);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Dotace nemůže být využita na návazné služby volnočasového charakteru, služby sociálního podnikání mající charakter živnosti, nebo jiné obdobné služby.</a:t>
            </a:r>
          </a:p>
          <a:p>
            <a:pPr marL="800100" algn="just"/>
            <a:r>
              <a:rPr lang="cs-CZ" sz="2400" dirty="0" smtClean="0"/>
              <a:t>Projektová </a:t>
            </a:r>
            <a:r>
              <a:rPr lang="cs-CZ" sz="2400" dirty="0"/>
              <a:t>dotace </a:t>
            </a:r>
            <a:r>
              <a:rPr lang="cs-CZ" sz="2400" dirty="0" smtClean="0"/>
              <a:t>nemusí </a:t>
            </a:r>
            <a:r>
              <a:rPr lang="cs-CZ" sz="2400" dirty="0"/>
              <a:t>pokrýt </a:t>
            </a:r>
            <a:r>
              <a:rPr lang="cs-CZ" sz="2400" dirty="0" smtClean="0"/>
              <a:t>100 % </a:t>
            </a:r>
            <a:r>
              <a:rPr lang="cs-CZ" sz="2400" dirty="0"/>
              <a:t>veškerých nákladů služby </a:t>
            </a:r>
            <a:r>
              <a:rPr lang="cs-CZ" sz="2400" dirty="0" smtClean="0"/>
              <a:t>v</a:t>
            </a:r>
            <a:r>
              <a:rPr lang="cs-CZ" sz="2400" dirty="0"/>
              <a:t> daném </a:t>
            </a:r>
            <a:r>
              <a:rPr lang="cs-CZ" sz="2400" dirty="0" smtClean="0"/>
              <a:t>roce </a:t>
            </a:r>
            <a:r>
              <a:rPr lang="cs-CZ" sz="2400" dirty="0" smtClean="0"/>
              <a:t>(</a:t>
            </a:r>
            <a:r>
              <a:rPr lang="cs-CZ" sz="2400" dirty="0" smtClean="0"/>
              <a:t>nezbytné spolufinancování).</a:t>
            </a:r>
          </a:p>
          <a:p>
            <a:pPr marL="800100" algn="just"/>
            <a:r>
              <a:rPr lang="cs-CZ" sz="2400" b="1" dirty="0" smtClean="0">
                <a:solidFill>
                  <a:schemeClr val="accent2"/>
                </a:solidFill>
              </a:rPr>
              <a:t>Na </a:t>
            </a:r>
            <a:r>
              <a:rPr lang="cs-CZ" sz="2400" b="1" dirty="0" smtClean="0">
                <a:solidFill>
                  <a:schemeClr val="accent2"/>
                </a:solidFill>
              </a:rPr>
              <a:t>projektovou dotaci není právní nárok</a:t>
            </a:r>
            <a:r>
              <a:rPr lang="cs-CZ" dirty="0" smtClean="0">
                <a:solidFill>
                  <a:schemeClr val="accent2"/>
                </a:solidFill>
              </a:rPr>
              <a:t>.</a:t>
            </a:r>
          </a:p>
          <a:p>
            <a:pPr marL="800100" algn="just"/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4505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Způsob čerpání finančních prostředků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0894" y="1419726"/>
            <a:ext cx="8155906" cy="5018019"/>
          </a:xfrm>
          <a:ln w="3175"/>
        </p:spPr>
        <p:txBody>
          <a:bodyPr/>
          <a:lstStyle/>
          <a:p>
            <a:pPr algn="just"/>
            <a:r>
              <a:rPr lang="cs-CZ" sz="2400" dirty="0"/>
              <a:t>Průběžné po celou dobu trvání </a:t>
            </a:r>
            <a:r>
              <a:rPr lang="cs-CZ" sz="2400" dirty="0" smtClean="0"/>
              <a:t>Smlouvy.</a:t>
            </a:r>
            <a:endParaRPr lang="cs-CZ" sz="2400" dirty="0"/>
          </a:p>
          <a:p>
            <a:pPr algn="just"/>
            <a:r>
              <a:rPr lang="cs-CZ" sz="2400" dirty="0"/>
              <a:t>Finanční </a:t>
            </a:r>
            <a:r>
              <a:rPr lang="cs-CZ" sz="2400" dirty="0" smtClean="0"/>
              <a:t>prostředky čerpat </a:t>
            </a:r>
            <a:r>
              <a:rPr lang="cs-CZ" sz="2400" dirty="0"/>
              <a:t>vždy v roce, na který byly poskytnuty.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Vyjma </a:t>
            </a:r>
            <a:r>
              <a:rPr lang="cs-CZ" sz="2000" dirty="0"/>
              <a:t>možného 10% převodu nevyčerpaných prostředků mezi jednotlivými lety. Tento převod není možný z roku 2019 na rok 2020.</a:t>
            </a:r>
          </a:p>
          <a:p>
            <a:pPr marL="720725" lvl="1" indent="-720725" algn="just"/>
            <a:r>
              <a:rPr lang="cs-CZ" dirty="0"/>
              <a:t>Na konci každého roku bude probíhat vypořádání poskytnutých finančních prostředků v souladu s vyhláškou č. 367/2015 Sb.</a:t>
            </a:r>
          </a:p>
          <a:p>
            <a:pPr marL="720725" lvl="1" indent="-720725" algn="just"/>
            <a:r>
              <a:rPr lang="cs-CZ" dirty="0"/>
              <a:t>Hradit lze pouze způsobilé náklady.</a:t>
            </a:r>
          </a:p>
          <a:p>
            <a:pPr marL="720725" lvl="1" indent="-720725" algn="just"/>
            <a:r>
              <a:rPr lang="cs-CZ" dirty="0"/>
              <a:t>Nesmí docházet k duplicitnímu čerpání prostředků za stejným účelem</a:t>
            </a:r>
            <a:r>
              <a:rPr lang="cs-CZ" dirty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5298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Finanční vypořádání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0894" y="1419726"/>
            <a:ext cx="8155906" cy="5202747"/>
          </a:xfrm>
          <a:ln w="3175"/>
        </p:spPr>
        <p:txBody>
          <a:bodyPr/>
          <a:lstStyle/>
          <a:p>
            <a:pPr algn="just"/>
            <a:r>
              <a:rPr lang="cs-CZ" sz="2000" dirty="0"/>
              <a:t>Příjemce dotace je </a:t>
            </a:r>
            <a:r>
              <a:rPr lang="cs-CZ" sz="2000" b="1" dirty="0">
                <a:solidFill>
                  <a:schemeClr val="accent2"/>
                </a:solidFill>
              </a:rPr>
              <a:t>povinen</a:t>
            </a:r>
            <a:r>
              <a:rPr lang="cs-CZ" sz="2000" dirty="0"/>
              <a:t> provést finanční vypořádání poskytnuté </a:t>
            </a:r>
            <a:r>
              <a:rPr lang="cs-CZ" sz="2000" dirty="0" smtClean="0"/>
              <a:t>dotace.</a:t>
            </a:r>
            <a:endParaRPr lang="cs-CZ" sz="2000" dirty="0"/>
          </a:p>
          <a:p>
            <a:pPr algn="just"/>
            <a:r>
              <a:rPr lang="cs-CZ" sz="2000" dirty="0"/>
              <a:t>Finanční vypořádání se provádí </a:t>
            </a:r>
            <a:r>
              <a:rPr lang="cs-CZ" sz="2000" b="1" dirty="0">
                <a:solidFill>
                  <a:schemeClr val="accent2"/>
                </a:solidFill>
              </a:rPr>
              <a:t>zvlášť za každou službu a za každý rok</a:t>
            </a:r>
            <a:r>
              <a:rPr lang="cs-CZ" sz="2000" b="1" dirty="0"/>
              <a:t> </a:t>
            </a:r>
            <a:r>
              <a:rPr lang="cs-CZ" sz="2000" dirty="0" smtClean="0"/>
              <a:t>(k </a:t>
            </a:r>
            <a:r>
              <a:rPr lang="cs-CZ" sz="2000" dirty="0"/>
              <a:t>31. 12. roku, na který byla dotace poskytnuta).</a:t>
            </a:r>
          </a:p>
          <a:p>
            <a:pPr algn="just"/>
            <a:r>
              <a:rPr lang="cs-CZ" sz="2000" dirty="0"/>
              <a:t>Podklady</a:t>
            </a:r>
            <a:r>
              <a:rPr lang="cs-CZ" sz="2000" dirty="0" smtClean="0"/>
              <a:t>:</a:t>
            </a:r>
            <a:endParaRPr lang="cs-CZ" dirty="0"/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F</a:t>
            </a:r>
            <a:r>
              <a:rPr lang="cs-CZ" sz="2000" dirty="0" smtClean="0"/>
              <a:t>ormulář </a:t>
            </a:r>
            <a:r>
              <a:rPr lang="cs-CZ" sz="2000" dirty="0"/>
              <a:t>pro vypořádání účelové neinvestiční </a:t>
            </a:r>
            <a:r>
              <a:rPr lang="cs-CZ" sz="2000" dirty="0" smtClean="0"/>
              <a:t>dotace;</a:t>
            </a:r>
            <a:endParaRPr lang="cs-CZ" sz="2000" dirty="0"/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Čestné </a:t>
            </a:r>
            <a:r>
              <a:rPr lang="cs-CZ" sz="2000" dirty="0"/>
              <a:t>prohlášení k finančnímu </a:t>
            </a:r>
            <a:r>
              <a:rPr lang="cs-CZ" sz="2000" dirty="0" smtClean="0"/>
              <a:t>vypořádání;</a:t>
            </a:r>
            <a:endParaRPr lang="cs-CZ" sz="2000" dirty="0"/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Tabulka </a:t>
            </a:r>
            <a:r>
              <a:rPr lang="cs-CZ" sz="2000" dirty="0"/>
              <a:t>Položkového čerpání neinvestiční dotace na sociální </a:t>
            </a:r>
            <a:r>
              <a:rPr lang="cs-CZ" sz="2000" dirty="0" smtClean="0"/>
              <a:t>službu;</a:t>
            </a:r>
            <a:endParaRPr lang="cs-CZ" sz="2000" dirty="0"/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Tabulka nákladů a výnosů (zdrojů) </a:t>
            </a:r>
            <a:r>
              <a:rPr lang="cs-CZ" sz="2000" dirty="0" smtClean="0"/>
              <a:t>služby.</a:t>
            </a:r>
            <a:endParaRPr lang="cs-CZ" sz="2000" dirty="0"/>
          </a:p>
          <a:p>
            <a:pPr marL="720725" lvl="1" indent="-720725" algn="just"/>
            <a:r>
              <a:rPr lang="cs-CZ" sz="2000" dirty="0"/>
              <a:t>Ke shodnému dni finančního vypořádání dotace musí být na účet poskytovatele připsána i případná vratka od </a:t>
            </a:r>
            <a:r>
              <a:rPr lang="cs-CZ" sz="2000" dirty="0" smtClean="0"/>
              <a:t>příjemce za každou službu zvlášť.</a:t>
            </a:r>
          </a:p>
          <a:p>
            <a:pPr marL="0" lvl="1" indent="0" algn="just">
              <a:buNone/>
            </a:pPr>
            <a:endParaRPr lang="cs-CZ" sz="2000" dirty="0"/>
          </a:p>
          <a:p>
            <a:pPr marL="720725" lvl="1" indent="0" algn="just">
              <a:lnSpc>
                <a:spcPct val="100000"/>
              </a:lnSpc>
              <a:buNone/>
            </a:pPr>
            <a:r>
              <a:rPr lang="cs-CZ" sz="2000" b="1" dirty="0" smtClean="0">
                <a:solidFill>
                  <a:srgbClr val="FF0000"/>
                </a:solidFill>
              </a:rPr>
              <a:t>Termíny </a:t>
            </a:r>
            <a:r>
              <a:rPr lang="cs-CZ" sz="2000" b="1" dirty="0">
                <a:solidFill>
                  <a:srgbClr val="FF0000"/>
                </a:solidFill>
              </a:rPr>
              <a:t>předložení: </a:t>
            </a:r>
            <a:r>
              <a:rPr lang="cs-CZ" sz="2000" b="1" dirty="0">
                <a:solidFill>
                  <a:srgbClr val="FF0000"/>
                </a:solidFill>
              </a:rPr>
              <a:t>25</a:t>
            </a:r>
            <a:r>
              <a:rPr lang="cs-CZ" sz="2000" b="1" dirty="0">
                <a:solidFill>
                  <a:srgbClr val="FF0000"/>
                </a:solidFill>
              </a:rPr>
              <a:t>. </a:t>
            </a:r>
            <a:r>
              <a:rPr lang="cs-CZ" sz="2000" b="1" dirty="0">
                <a:solidFill>
                  <a:srgbClr val="FF0000"/>
                </a:solidFill>
              </a:rPr>
              <a:t>1. 2019; 27. 1. 2020</a:t>
            </a:r>
          </a:p>
          <a:p>
            <a:pPr marL="0" indent="0" algn="just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9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2026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 [jen pro čtení] [režim kompatibility]" id="{6DC123A4-2FF6-4101-BA94-4C0F24BB6BC6}" vid="{44CE0ACC-6232-4003-971D-EBC356E2B9AD}"/>
    </a:ext>
  </a:extLst>
</a:theme>
</file>

<file path=ppt/theme/theme2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ruh xmlns="3641dffc-dd7c-45a0-917e-106f899767e0">Ostatní</Druh>
    <Kategorie xmlns="3641dffc-dd7c-45a0-917e-106f899767e0">Nepředtištěné formuláře</Kategori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FE58027C78B5F44937559AE7F0C4977" ma:contentTypeVersion="2" ma:contentTypeDescription="Vytvořit nový dokument" ma:contentTypeScope="" ma:versionID="1587482e24a791b6e04c9078aec6b2d9">
  <xsd:schema xmlns:xsd="http://www.w3.org/2001/XMLSchema" xmlns:p="http://schemas.microsoft.com/office/2006/metadata/properties" xmlns:ns2="3641dffc-dd7c-45a0-917e-106f899767e0" targetNamespace="http://schemas.microsoft.com/office/2006/metadata/properties" ma:root="true" ma:fieldsID="edba9b67ec0f05ef0e8ff0d79d149b71" ns2:_="">
    <xsd:import namespace="3641dffc-dd7c-45a0-917e-106f899767e0"/>
    <xsd:element name="properties">
      <xsd:complexType>
        <xsd:sequence>
          <xsd:element name="documentManagement">
            <xsd:complexType>
              <xsd:all>
                <xsd:element ref="ns2:Kategorie"/>
                <xsd:element ref="ns2:Druh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3641dffc-dd7c-45a0-917e-106f899767e0" elementFormDefault="qualified">
    <xsd:import namespace="http://schemas.microsoft.com/office/2006/documentManagement/types"/>
    <xsd:element name="Kategorie" ma:index="8" ma:displayName="Kategorie" ma:default="Nepředtištěné formuláře" ma:format="Dropdown" ma:internalName="Kategorie">
      <xsd:simpleType>
        <xsd:restriction base="dms:Choice">
          <xsd:enumeration value="Identifikační visačka"/>
          <xsd:enumeration value="Nepředtištěné formuláře"/>
          <xsd:enumeration value="Předtištěné formuláře"/>
          <xsd:enumeration value="Podpis v elektronické poště"/>
        </xsd:restriction>
      </xsd:simpleType>
    </xsd:element>
    <xsd:element name="Druh" ma:index="9" ma:displayName="Druh" ma:default="Košilky na jednání samosprávných orgánů" ma:format="Dropdown" ma:internalName="Druh">
      <xsd:simpleType>
        <xsd:restriction base="dms:Choice">
          <xsd:enumeration value="Košilky na jednání samosprávných orgánů"/>
          <xsd:enumeration value="Samospráva"/>
          <xsd:enumeration value="Přenesená působnost"/>
          <xsd:enumeration value="Odbory"/>
          <xsd:enumeration value="Ostatní"/>
          <xsd:enumeration value="Obálky"/>
          <xsd:enumeration value="Report"/>
          <xsd:enumeration value="C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 ma:readOnly="true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F54297B3-2428-4F1A-A6AD-B95908327DD6}">
  <ds:schemaRefs>
    <ds:schemaRef ds:uri="http://purl.org/dc/terms/"/>
    <ds:schemaRef ds:uri="http://purl.org/dc/dcmitype/"/>
    <ds:schemaRef ds:uri="http://schemas.microsoft.com/office/2006/documentManagement/types"/>
    <ds:schemaRef ds:uri="3641dffc-dd7c-45a0-917e-106f899767e0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elements/1.1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1A3AF71-649E-4A15-A492-13D2F35A81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41dffc-dd7c-45a0-917e-106f899767e0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1580F5CA-E5BF-422C-A5AB-C1486D18905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C4EEBF2-FA65-4174-97AD-3F12BD4A0BDB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577</TotalTime>
  <Words>1697</Words>
  <Application>Microsoft Office PowerPoint</Application>
  <PresentationFormat>Předvádění na obrazovce (4:3)</PresentationFormat>
  <Paragraphs>237</Paragraphs>
  <Slides>22</Slides>
  <Notes>14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6" baseType="lpstr">
      <vt:lpstr>Arial</vt:lpstr>
      <vt:lpstr>Times New Roman</vt:lpstr>
      <vt:lpstr>Wingdings</vt:lpstr>
      <vt:lpstr>Výchozí návrh</vt:lpstr>
      <vt:lpstr>Podpora vybraných druhů sociálních služeb  ve Středočeském kraji II</vt:lpstr>
      <vt:lpstr>Obecné informace o projektu OPZ</vt:lpstr>
      <vt:lpstr>Vydání právního aktu</vt:lpstr>
      <vt:lpstr>Financování sociálních služeb</vt:lpstr>
      <vt:lpstr>Financování sociální služby obecně</vt:lpstr>
      <vt:lpstr>Splatnost a výše dotace</vt:lpstr>
      <vt:lpstr>Využití finančních prostředků</vt:lpstr>
      <vt:lpstr>Způsob čerpání finančních prostředků</vt:lpstr>
      <vt:lpstr>Finanční vypořádání</vt:lpstr>
      <vt:lpstr>Vyrovnávací platba</vt:lpstr>
      <vt:lpstr>Vedení účetnictví</vt:lpstr>
      <vt:lpstr>Způsobilé a nezpůsobilé výdaje</vt:lpstr>
      <vt:lpstr>Obecné podmínky způsobilosti výdajů</vt:lpstr>
      <vt:lpstr>Osobní náklady</vt:lpstr>
      <vt:lpstr>Provozní náklady</vt:lpstr>
      <vt:lpstr>Neuznatelné náklady</vt:lpstr>
      <vt:lpstr>Změny v průběhu projektu</vt:lpstr>
      <vt:lpstr>Charakteristika změn obecně</vt:lpstr>
      <vt:lpstr>Podstatné změny projektu</vt:lpstr>
      <vt:lpstr>Podstatné změny projektu vyžadující vydání dodatku</vt:lpstr>
      <vt:lpstr>Podstatné změny projektu nevyžadující vydání dodatku</vt:lpstr>
      <vt:lpstr>Nepodstatné změny projektu</vt:lpstr>
    </vt:vector>
  </TitlesOfParts>
  <Company>Animi.cz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</dc:title>
  <dc:creator>Antonín Drahovzal</dc:creator>
  <cp:lastModifiedBy>Fulínová Jana</cp:lastModifiedBy>
  <cp:revision>65</cp:revision>
  <dcterms:created xsi:type="dcterms:W3CDTF">2005-04-06T18:57:15Z</dcterms:created>
  <dcterms:modified xsi:type="dcterms:W3CDTF">2018-01-23T10:25:38Z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Dokument</vt:lpwstr>
  </property>
  <property fmtid="{D5CDD505-2E9C-101B-9397-08002B2CF9AE}" pid="3" name="xd_Signature">
    <vt:lpwstr/>
  </property>
  <property fmtid="{D5CDD505-2E9C-101B-9397-08002B2CF9AE}" pid="4" name="TemplateUrl">
    <vt:lpwstr/>
  </property>
  <property fmtid="{D5CDD505-2E9C-101B-9397-08002B2CF9AE}" pid="5" name="xd_ProgID">
    <vt:lpwstr/>
  </property>
</Properties>
</file>