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5"/>
  </p:sldMasterIdLst>
  <p:notesMasterIdLst>
    <p:notesMasterId r:id="rId23"/>
  </p:notesMasterIdLst>
  <p:handoutMasterIdLst>
    <p:handoutMasterId r:id="rId24"/>
  </p:handoutMasterIdLst>
  <p:sldIdLst>
    <p:sldId id="256" r:id="rId6"/>
    <p:sldId id="263" r:id="rId7"/>
    <p:sldId id="280" r:id="rId8"/>
    <p:sldId id="281" r:id="rId9"/>
    <p:sldId id="269" r:id="rId10"/>
    <p:sldId id="282" r:id="rId11"/>
    <p:sldId id="276" r:id="rId12"/>
    <p:sldId id="277" r:id="rId13"/>
    <p:sldId id="271" r:id="rId14"/>
    <p:sldId id="272" r:id="rId15"/>
    <p:sldId id="273" r:id="rId16"/>
    <p:sldId id="274" r:id="rId17"/>
    <p:sldId id="278" r:id="rId18"/>
    <p:sldId id="279" r:id="rId19"/>
    <p:sldId id="264" r:id="rId20"/>
    <p:sldId id="258" r:id="rId21"/>
    <p:sldId id="268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AFD"/>
    <a:srgbClr val="73C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0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C6FA7-66EB-4F49-A731-F0DEF812298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1483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B296A-24DD-440C-96AB-3F8B735809A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4725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86200"/>
            <a:ext cx="6153150" cy="17526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pic>
        <p:nvPicPr>
          <p:cNvPr id="5128" name="Picture 8" descr="prap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F65FCB-C102-4281-AA31-7CB42F768BF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074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5" y="0"/>
            <a:ext cx="4932363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91F54B-9ECC-4A1C-AE89-28DB5DA54A25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4934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4158A8-D0AF-493F-8C65-1C75A64D31D5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628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F1836-C2E3-416C-B3AD-B83BDA52B491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815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338D0-7E1A-4CD3-8228-0C5DEDBA35D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145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777F84-0BF8-42DF-9D4A-E9246C9ABB5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44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48447-8DC4-40A4-91FB-AF075BDB6F4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449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196469-B96E-4C27-9D48-8171A683291B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727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67AC6-E8C8-48A4-B7EA-40D6BF5DF324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38410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937AEE-B7A2-48AE-A158-7FA4CF1B111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223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0"/>
            <a:ext cx="6778625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</p:txBody>
      </p:sp>
      <p:pic>
        <p:nvPicPr>
          <p:cNvPr id="1031" name="Picture 7" descr="prap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9525"/>
            <a:ext cx="857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3800" b="1">
                <a:solidFill>
                  <a:schemeClr val="bg1"/>
                </a:solidFill>
                <a:latin typeface="+mn-lt"/>
              </a:defRPr>
            </a:lvl1pPr>
          </a:lstStyle>
          <a:p>
            <a:fld id="{93E6AF51-DC24-448B-A5CB-A3022243E6D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-stredocesky.cz/web/20688/37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-stredocesky.cz/web/20688/37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Podpora vybraných druhů sociálních služeb </a:t>
            </a:r>
            <a:r>
              <a:rPr lang="cs-CZ" dirty="0" smtClean="0">
                <a:solidFill>
                  <a:schemeClr val="accent2"/>
                </a:solidFill>
              </a:rPr>
              <a:t/>
            </a:r>
            <a:br>
              <a:rPr lang="cs-CZ" dirty="0" smtClean="0">
                <a:solidFill>
                  <a:schemeClr val="accent2"/>
                </a:solidFill>
              </a:rPr>
            </a:br>
            <a:r>
              <a:rPr lang="cs-CZ" b="1" dirty="0" smtClean="0">
                <a:solidFill>
                  <a:schemeClr val="accent2"/>
                </a:solidFill>
              </a:rPr>
              <a:t>ve Středočeském kraji II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cs-CZ" sz="2400" b="1" dirty="0" smtClean="0"/>
          </a:p>
          <a:p>
            <a:pPr algn="ctr">
              <a:spcBef>
                <a:spcPct val="0"/>
              </a:spcBef>
            </a:pPr>
            <a:r>
              <a:rPr lang="cs-CZ" sz="2400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Monitorovací zprávy a</a:t>
            </a:r>
            <a:br>
              <a:rPr lang="cs-CZ" sz="2400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</a:br>
            <a:r>
              <a:rPr lang="cs-CZ" sz="2400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sledování indikátorů</a:t>
            </a: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3068618" y="6153789"/>
            <a:ext cx="3254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cs-CZ" sz="1600" dirty="0" smtClean="0">
                <a:solidFill>
                  <a:schemeClr val="accent2"/>
                </a:solidFill>
                <a:latin typeface="+mn-lt"/>
              </a:rPr>
              <a:t>CZ.03.2.60/0.0/0.0/15_005/0007846</a:t>
            </a:r>
            <a:r>
              <a:rPr lang="cs-CZ" dirty="0" smtClean="0"/>
              <a:t> </a:t>
            </a:r>
            <a:endParaRPr lang="cs-CZ" dirty="0">
              <a:solidFill>
                <a:schemeClr val="accent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0392" y="482600"/>
            <a:ext cx="6778625" cy="1014413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Indikátory vykazované v rámci MZ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7676" y="1716088"/>
            <a:ext cx="8091342" cy="4525963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/>
              <a:t>Indikátor 6 00 </a:t>
            </a:r>
            <a:r>
              <a:rPr lang="cs-CZ" sz="2400" b="1" dirty="0" smtClean="0"/>
              <a:t>00 - </a:t>
            </a:r>
            <a:r>
              <a:rPr lang="cs-CZ" sz="2400" b="1" dirty="0"/>
              <a:t>Celkový </a:t>
            </a:r>
            <a:r>
              <a:rPr lang="cs-CZ" sz="2400" b="1" dirty="0" smtClean="0"/>
              <a:t>počet účastníků</a:t>
            </a:r>
          </a:p>
          <a:p>
            <a:pPr marL="0" indent="0" algn="ctr">
              <a:spcBef>
                <a:spcPts val="0"/>
              </a:spcBef>
              <a:buNone/>
            </a:pPr>
            <a:endParaRPr lang="cs-CZ" sz="1800" b="1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Celkový počet osob z cílové skupiny (účastník), které v rámci projektu získaly jakoukoliv formu podpory, bez ohledu na počet poskytnutých podpor.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Podpora je jakákoliv aktivita financována z rozpočtu projektu, ze které má osoba prospěch (např. vzdělávání, rekvalifikační kurz apod.).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Účastník musí být identifikován </a:t>
            </a:r>
            <a:r>
              <a:rPr lang="cs-CZ" sz="2200" dirty="0">
                <a:solidFill>
                  <a:schemeClr val="accent2"/>
                </a:solidFill>
              </a:rPr>
              <a:t>jménem, příjmením, datem narození a místem trvalého bydliště.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Účastník musí získat podporu v rozsahu překračující</a:t>
            </a:r>
            <a:r>
              <a:rPr lang="cs-CZ" sz="2200" dirty="0">
                <a:solidFill>
                  <a:schemeClr val="accent2"/>
                </a:solidFill>
              </a:rPr>
              <a:t> </a:t>
            </a:r>
            <a:r>
              <a:rPr lang="cs-CZ" sz="2200" b="1" dirty="0">
                <a:solidFill>
                  <a:schemeClr val="accent2"/>
                </a:solidFill>
              </a:rPr>
              <a:t>tzv. bagatelní podporu.</a:t>
            </a:r>
          </a:p>
          <a:p>
            <a:pPr algn="just"/>
            <a:r>
              <a:rPr lang="cs-CZ" sz="2200" b="1" dirty="0">
                <a:solidFill>
                  <a:schemeClr val="accent2"/>
                </a:solidFill>
              </a:rPr>
              <a:t>Stanovená hodnota indikátoru je závazná!</a:t>
            </a:r>
          </a:p>
          <a:p>
            <a:pPr marL="0" indent="0" algn="ctr">
              <a:buNone/>
            </a:pP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10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9666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4829" y="26987"/>
            <a:ext cx="6778625" cy="1014413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Bagatelní podpora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6806" y="1908175"/>
            <a:ext cx="7486648" cy="4525963"/>
          </a:xfrm>
        </p:spPr>
        <p:txBody>
          <a:bodyPr/>
          <a:lstStyle/>
          <a:p>
            <a:pPr algn="just"/>
            <a:r>
              <a:rPr lang="pl-PL" sz="2200" b="1" dirty="0">
                <a:solidFill>
                  <a:schemeClr val="accent2"/>
                </a:solidFill>
              </a:rPr>
              <a:t>Bagatelní podpora </a:t>
            </a:r>
            <a:r>
              <a:rPr lang="pl-PL" sz="2200" dirty="0"/>
              <a:t>je překročena u osoby, která: </a:t>
            </a:r>
            <a:endParaRPr lang="pl-PL" sz="2200" dirty="0" smtClean="0"/>
          </a:p>
          <a:p>
            <a:pPr marL="0" indent="0" algn="just">
              <a:buNone/>
            </a:pPr>
            <a:endParaRPr lang="pl-PL" sz="2200" dirty="0"/>
          </a:p>
          <a:p>
            <a:pPr marL="990600" lvl="1" indent="-361950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získala v Projektu OPZ podporu v rozsahu minimálně </a:t>
            </a:r>
            <a:r>
              <a:rPr lang="cs-CZ" sz="2200" b="1" dirty="0" smtClean="0">
                <a:solidFill>
                  <a:schemeClr val="accent2"/>
                </a:solidFill>
              </a:rPr>
              <a:t>40 </a:t>
            </a:r>
            <a:r>
              <a:rPr lang="cs-CZ" sz="2200" b="1" dirty="0">
                <a:solidFill>
                  <a:schemeClr val="accent2"/>
                </a:solidFill>
              </a:rPr>
              <a:t>hodin </a:t>
            </a:r>
            <a:r>
              <a:rPr lang="cs-CZ" sz="2200" dirty="0"/>
              <a:t>(bez ohledu na počet dílčích podpor, tj. počet dílčích zapojení do projektu) a </a:t>
            </a:r>
            <a:r>
              <a:rPr lang="cs-CZ" sz="2200" dirty="0" smtClean="0"/>
              <a:t>zároveň, </a:t>
            </a:r>
            <a:endParaRPr lang="cs-CZ" sz="2200" dirty="0"/>
          </a:p>
          <a:p>
            <a:pPr marL="990600" lvl="1" indent="-361950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alespoň 20 hodin z podpory, kterou osoba v Projektu OPZ získala, </a:t>
            </a:r>
            <a:r>
              <a:rPr lang="cs-CZ" sz="2200" b="1" dirty="0">
                <a:solidFill>
                  <a:schemeClr val="accent2"/>
                </a:solidFill>
              </a:rPr>
              <a:t>nemá</a:t>
            </a:r>
            <a:r>
              <a:rPr lang="cs-CZ" sz="2200" dirty="0"/>
              <a:t> charakter elektronického vzdělávání. </a:t>
            </a:r>
          </a:p>
          <a:p>
            <a:pPr marL="0" indent="0" algn="just">
              <a:buNone/>
            </a:pPr>
            <a:endParaRPr lang="cs-CZ" sz="2200" b="1" dirty="0">
              <a:solidFill>
                <a:schemeClr val="accent2"/>
              </a:solidFill>
            </a:endParaRPr>
          </a:p>
          <a:p>
            <a:pPr marL="0" indent="0" algn="just">
              <a:buNone/>
              <a:tabLst>
                <a:tab pos="990600" algn="l"/>
              </a:tabLst>
            </a:pPr>
            <a:r>
              <a:rPr lang="cs-CZ" sz="2200" dirty="0" smtClean="0"/>
              <a:t>	(</a:t>
            </a:r>
            <a:r>
              <a:rPr lang="cs-CZ" sz="2200" dirty="0"/>
              <a:t>1 hodina odpovídá 60 </a:t>
            </a:r>
            <a:r>
              <a:rPr lang="cs-CZ" sz="2200" dirty="0" smtClean="0"/>
              <a:t>minutám)</a:t>
            </a:r>
            <a:endParaRPr lang="cs-CZ" sz="22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19795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7337" y="482600"/>
            <a:ext cx="6778625" cy="1014413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Indikátory vykazované v rámci MZ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500" y="1590675"/>
            <a:ext cx="8099712" cy="4895850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 smtClean="0"/>
              <a:t>Indikátor </a:t>
            </a:r>
            <a:r>
              <a:rPr lang="cs-CZ" sz="2400" b="1" dirty="0"/>
              <a:t>6 70 </a:t>
            </a:r>
            <a:r>
              <a:rPr lang="cs-CZ" sz="2400" b="1" dirty="0" smtClean="0"/>
              <a:t>10 - </a:t>
            </a:r>
            <a:r>
              <a:rPr lang="cs-CZ" sz="2400" b="1" dirty="0"/>
              <a:t>V</a:t>
            </a:r>
            <a:r>
              <a:rPr lang="cs-CZ" sz="2400" b="1" dirty="0" smtClean="0"/>
              <a:t>yužívání </a:t>
            </a:r>
            <a:r>
              <a:rPr lang="cs-CZ" sz="2400" b="1" dirty="0"/>
              <a:t>podpořených </a:t>
            </a:r>
            <a:r>
              <a:rPr lang="cs-CZ" sz="2400" b="1" dirty="0" smtClean="0"/>
              <a:t>služeb</a:t>
            </a:r>
          </a:p>
          <a:p>
            <a:pPr marL="0" indent="0" algn="ctr">
              <a:spcBef>
                <a:spcPts val="0"/>
              </a:spcBef>
              <a:buNone/>
            </a:pPr>
            <a:endParaRPr lang="cs-CZ" sz="2400" b="1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MI vyjadřuje počet osob, které využijí službu jako: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200" b="1" dirty="0">
                <a:solidFill>
                  <a:schemeClr val="accent2"/>
                </a:solidFill>
              </a:rPr>
              <a:t>Anonymně podpořené osoby </a:t>
            </a:r>
            <a:r>
              <a:rPr lang="cs-CZ" sz="2200" dirty="0"/>
              <a:t>– osoby, které odmítnou sdělit identifikační údaje - výjimečné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200" b="1" dirty="0">
                <a:solidFill>
                  <a:schemeClr val="accent2"/>
                </a:solidFill>
              </a:rPr>
              <a:t>Sekundárně podpořené osoby </a:t>
            </a:r>
            <a:r>
              <a:rPr lang="cs-CZ" sz="2200" dirty="0"/>
              <a:t>– osoby, které mají nepřímý prospěch z projektu (např. dítě primárně podpořené osoby tj. osoby vykázané v MI 6 00 00);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200" b="1" dirty="0">
                <a:solidFill>
                  <a:schemeClr val="accent2"/>
                </a:solidFill>
              </a:rPr>
              <a:t>Osoby, u kterých nedošlo k překročení bagatelní podpory </a:t>
            </a:r>
            <a:r>
              <a:rPr lang="cs-CZ" sz="2200" dirty="0"/>
              <a:t>(tedy osoby pod 40 hodin podpory).</a:t>
            </a:r>
          </a:p>
          <a:p>
            <a:pPr algn="just"/>
            <a:r>
              <a:rPr lang="cs-CZ" sz="2200" dirty="0"/>
              <a:t>Hodnota uvedená v žádosti by měla minimálně odpovídat hodnotě, která byla na SK zaslána v rámci sběru dat, který probíhal v rámci přípravy projektové žádosti.</a:t>
            </a:r>
          </a:p>
          <a:p>
            <a:pPr marL="0" indent="0" algn="ctr">
              <a:buNone/>
            </a:pPr>
            <a:endParaRPr lang="cs-CZ" sz="2400" b="1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57292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4" y="0"/>
            <a:ext cx="6778625" cy="1014413"/>
          </a:xfrm>
        </p:spPr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Návod pro záznam typu, specifikace </a:t>
            </a:r>
            <a:br>
              <a:rPr lang="cs-CZ" b="1" dirty="0">
                <a:solidFill>
                  <a:schemeClr val="accent2"/>
                </a:solidFill>
              </a:rPr>
            </a:br>
            <a:r>
              <a:rPr lang="cs-CZ" b="1" dirty="0">
                <a:solidFill>
                  <a:schemeClr val="accent2"/>
                </a:solidFill>
              </a:rPr>
              <a:t>a rozsahu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5325" y="2028825"/>
            <a:ext cx="7743825" cy="3857192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/>
              <a:t>Dokument </a:t>
            </a:r>
            <a:r>
              <a:rPr lang="cs-CZ" sz="2200" b="1" dirty="0">
                <a:solidFill>
                  <a:schemeClr val="accent2"/>
                </a:solidFill>
              </a:rPr>
              <a:t>Návod pro záznam typu, specifikace </a:t>
            </a:r>
            <a:r>
              <a:rPr lang="cs-CZ" sz="2200" b="1" dirty="0" smtClean="0">
                <a:solidFill>
                  <a:schemeClr val="accent2"/>
                </a:solidFill>
              </a:rPr>
              <a:t>a rozsahu podpory </a:t>
            </a:r>
            <a:r>
              <a:rPr lang="cs-CZ" sz="2200" dirty="0" smtClean="0"/>
              <a:t>obsahuje </a:t>
            </a:r>
            <a:r>
              <a:rPr lang="cs-CZ" sz="2200" dirty="0"/>
              <a:t>provázaný číselník typu, specifikace a rozsahu podpory - </a:t>
            </a:r>
            <a:r>
              <a:rPr lang="cs-CZ" sz="2200" b="1" dirty="0" smtClean="0">
                <a:solidFill>
                  <a:schemeClr val="accent2"/>
                </a:solidFill>
              </a:rPr>
              <a:t>využijte </a:t>
            </a:r>
            <a:r>
              <a:rPr lang="cs-CZ" sz="2200" b="1" dirty="0">
                <a:solidFill>
                  <a:schemeClr val="accent2"/>
                </a:solidFill>
              </a:rPr>
              <a:t>k záznamu. </a:t>
            </a:r>
          </a:p>
          <a:p>
            <a:pPr algn="just"/>
            <a:r>
              <a:rPr lang="cs-CZ" sz="2200" dirty="0" smtClean="0"/>
              <a:t>Intervence </a:t>
            </a:r>
            <a:r>
              <a:rPr lang="cs-CZ" sz="2200" dirty="0"/>
              <a:t>financovaná z dotace, kterou poskytnete podpořené osobě, musí odpovídat základním činnostem služby - zákon 108/2006 Sb. a </a:t>
            </a:r>
            <a:r>
              <a:rPr lang="cs-CZ" sz="2200" dirty="0" err="1"/>
              <a:t>vyhl</a:t>
            </a:r>
            <a:r>
              <a:rPr lang="cs-CZ" sz="2200" dirty="0"/>
              <a:t>. 505/2006 Sb.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304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8" y="0"/>
            <a:ext cx="6778625" cy="923925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Typy podpory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461135"/>
              </p:ext>
            </p:extLst>
          </p:nvPr>
        </p:nvGraphicFramePr>
        <p:xfrm>
          <a:off x="1372176" y="1638300"/>
          <a:ext cx="6582641" cy="461790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737126"/>
                <a:gridCol w="3007717"/>
                <a:gridCol w="1837798"/>
              </a:tblGrid>
              <a:tr h="854520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Typ podpory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Specifikace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Jednotka pro záznam rozsahu podpory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5255">
                <a:tc rowSpan="5">
                  <a:txBody>
                    <a:bodyPr/>
                    <a:lstStyle/>
                    <a:p>
                      <a:pPr algn="l"/>
                      <a:r>
                        <a:rPr lang="cs-CZ" sz="1800" dirty="0" smtClean="0"/>
                        <a:t>2. Podpora základních</a:t>
                      </a:r>
                      <a:r>
                        <a:rPr lang="cs-CZ" sz="1800" baseline="0" dirty="0" smtClean="0"/>
                        <a:t> kompetencí </a:t>
                      </a:r>
                    </a:p>
                    <a:p>
                      <a:pPr algn="l"/>
                      <a:r>
                        <a:rPr lang="cs-CZ" sz="1800" baseline="0" dirty="0" smtClean="0"/>
                        <a:t>pro nalezení pracovního uplatnění</a:t>
                      </a:r>
                      <a:endParaRPr lang="cs-CZ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2.1. Rozvoj</a:t>
                      </a:r>
                      <a:r>
                        <a:rPr lang="cs-CZ" sz="1600" baseline="0" dirty="0" smtClean="0"/>
                        <a:t> měkkých dovedností zvyšujících šanci na nalezení pracovního uplatnění (sebeprezentace, práce s časem, Job club apod.)</a:t>
                      </a:r>
                      <a:endParaRPr lang="cs-CZ" sz="16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r>
                        <a:rPr lang="cs-CZ" sz="1400" dirty="0" smtClean="0"/>
                        <a:t>Hodina (60 minut)</a:t>
                      </a:r>
                      <a:endParaRPr lang="cs-CZ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60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70"/>
                        </a:spcAft>
                      </a:pPr>
                      <a:r>
                        <a:rPr lang="cs-CZ" sz="1600" dirty="0">
                          <a:effectLst/>
                        </a:rPr>
                        <a:t>2.2 Zvýšení povědomí o pravidlech trhu práce a motivace k hledání uplatnění, informační schůzky, motivační kurzy </a:t>
                      </a:r>
                      <a:endParaRPr lang="cs-CZ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60007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70"/>
                        </a:spcAft>
                      </a:pPr>
                      <a:r>
                        <a:rPr lang="cs-CZ" sz="1600" dirty="0">
                          <a:effectLst/>
                        </a:rPr>
                        <a:t>2.3 Rozvoj základních dovedností pro práci s výpočetní technikou </a:t>
                      </a:r>
                      <a:endParaRPr lang="cs-CZ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2862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70"/>
                        </a:spcAft>
                      </a:pPr>
                      <a:r>
                        <a:rPr lang="cs-CZ" sz="1600" dirty="0">
                          <a:effectLst/>
                        </a:rPr>
                        <a:t>2.4 Posílení finanční gramotnosti </a:t>
                      </a:r>
                      <a:endParaRPr lang="cs-CZ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3568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70"/>
                        </a:spcAft>
                      </a:pPr>
                      <a:r>
                        <a:rPr lang="cs-CZ" sz="1600" dirty="0">
                          <a:effectLst/>
                        </a:rPr>
                        <a:t>2.5 Jiné</a:t>
                      </a:r>
                      <a:endParaRPr lang="cs-CZ" sz="1600" b="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291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12900" y="-9524"/>
            <a:ext cx="6778625" cy="914400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Typy podpory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15</a:t>
            </a:fld>
            <a:endParaRPr lang="cs-CZ" altLang="cs-CZ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9" name="Zástupný symbol pro obsah 2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567614"/>
              </p:ext>
            </p:extLst>
          </p:nvPr>
        </p:nvGraphicFramePr>
        <p:xfrm>
          <a:off x="1470025" y="1381125"/>
          <a:ext cx="6505575" cy="51054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847850"/>
                <a:gridCol w="2807759"/>
                <a:gridCol w="1849966"/>
              </a:tblGrid>
              <a:tr h="895350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Typ podpory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Specifikace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Jednotka pro záznam rozsahu podpory</a:t>
                      </a:r>
                    </a:p>
                    <a:p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7335">
                <a:tc rowSpan="5">
                  <a:txBody>
                    <a:bodyPr/>
                    <a:lstStyle/>
                    <a:p>
                      <a:pPr algn="l"/>
                      <a:r>
                        <a:rPr lang="cs-CZ" sz="1800" dirty="0" smtClean="0"/>
                        <a:t>8. Ambulantní služby (mimo podpory zdraví, včetně duševního)</a:t>
                      </a:r>
                      <a:endParaRPr lang="cs-CZ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8.1 Využití sociální rehabilitace, sociálně terapeutické dílny, centra denních služeb pro tělesně postižené nebo služeb následné péče </a:t>
                      </a:r>
                      <a:endParaRPr lang="cs-CZ" sz="1600" dirty="0" smtClean="0">
                        <a:effectLst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r>
                        <a:rPr lang="cs-CZ" sz="1600" dirty="0" smtClean="0"/>
                        <a:t>Hodina (60 minut)</a:t>
                      </a:r>
                      <a:endParaRPr lang="cs-CZ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97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8.2 Poskytnuté sociální poradenství 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9535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8.3 Využití sociálně aktivizačních služeb pro osoby se zdravotním postižením 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6187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8.5 Využití služeb komunitního sociálního pracovníka 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6313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8.6 Jiné 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89535" marR="895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44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149" y="1"/>
            <a:ext cx="6778625" cy="914400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Typy podpory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16</a:t>
            </a:fld>
            <a:endParaRPr lang="cs-CZ" altLang="cs-CZ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2953562"/>
              </p:ext>
            </p:extLst>
          </p:nvPr>
        </p:nvGraphicFramePr>
        <p:xfrm>
          <a:off x="1571149" y="1914525"/>
          <a:ext cx="6692900" cy="401955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711325"/>
                <a:gridCol w="2807759"/>
                <a:gridCol w="2173816"/>
              </a:tblGrid>
              <a:tr h="1038225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Typ podpory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Specifikace</a:t>
                      </a:r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Jednotka pro záznam rozsahu podpory</a:t>
                      </a:r>
                    </a:p>
                    <a:p>
                      <a:pPr algn="ctr"/>
                      <a:endParaRPr lang="cs-CZ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890">
                <a:tc rowSpan="4">
                  <a:txBody>
                    <a:bodyPr/>
                    <a:lstStyle/>
                    <a:p>
                      <a:r>
                        <a:rPr lang="cs-CZ" dirty="0" smtClean="0"/>
                        <a:t>9. Terénní služby (mimo podpory zdraví, včetně duševního)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9.1 Využití sociálně aktivizačních služeb pro rodiny </a:t>
                      </a:r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cs-CZ" sz="1600" kern="1200" dirty="0" smtClean="0">
                          <a:effectLst/>
                        </a:rPr>
                        <a:t>Hodina (60 minut)</a:t>
                      </a:r>
                      <a:endParaRPr lang="cs-CZ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013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9.2 Využití služeb osobního asistenta, příp. tlumočníka, průvodce, pečovatelské služby aj. účastníkem projektu </a:t>
                      </a:r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60960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9.3 Využití terénní práce, zejm. ve vyloučených lokalitách </a:t>
                      </a:r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5105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9.4 Jiné </a:t>
                      </a:r>
                      <a:endParaRPr lang="cs-C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63229" y="2015837"/>
            <a:ext cx="6778625" cy="4525963"/>
          </a:xfrm>
        </p:spPr>
        <p:txBody>
          <a:bodyPr/>
          <a:lstStyle/>
          <a:p>
            <a:pPr marL="0" indent="0">
              <a:buNone/>
            </a:pPr>
            <a:endParaRPr lang="cs-CZ" altLang="cs-CZ" b="1" dirty="0" smtClean="0"/>
          </a:p>
          <a:p>
            <a:pPr marL="0" indent="0">
              <a:buNone/>
            </a:pPr>
            <a:endParaRPr lang="cs-CZ" altLang="cs-CZ" b="1" dirty="0"/>
          </a:p>
          <a:p>
            <a:pPr marL="0" indent="0" algn="ctr">
              <a:buNone/>
            </a:pPr>
            <a:r>
              <a:rPr lang="cs-CZ" altLang="cs-CZ" b="1" dirty="0" smtClean="0"/>
              <a:t>DĚKUJEME </a:t>
            </a:r>
            <a:r>
              <a:rPr lang="cs-CZ" altLang="cs-CZ" b="1" dirty="0"/>
              <a:t>ZA POZORNOST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4100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6381" y="379427"/>
            <a:ext cx="7245062" cy="1607127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Monitorovací </a:t>
            </a:r>
            <a:r>
              <a:rPr lang="cs-CZ" b="1" dirty="0" smtClean="0">
                <a:solidFill>
                  <a:schemeClr val="accent2"/>
                </a:solidFill>
              </a:rPr>
              <a:t>zprávy (MZ) </a:t>
            </a:r>
            <a:r>
              <a:rPr lang="cs-CZ" b="1" dirty="0">
                <a:solidFill>
                  <a:schemeClr val="accent2"/>
                </a:solidFill>
              </a:rPr>
              <a:t>– termíny odevzdání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dirty="0">
                <a:solidFill>
                  <a:schemeClr val="accent2"/>
                </a:solidFill>
              </a:rPr>
              <a:t/>
            </a:r>
            <a:br>
              <a:rPr lang="cs-CZ" dirty="0">
                <a:solidFill>
                  <a:schemeClr val="accent2"/>
                </a:solidFill>
              </a:rPr>
            </a:b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684581"/>
              </p:ext>
            </p:extLst>
          </p:nvPr>
        </p:nvGraphicFramePr>
        <p:xfrm>
          <a:off x="904875" y="2643779"/>
          <a:ext cx="7648575" cy="24739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5525"/>
                <a:gridCol w="2714625"/>
                <a:gridCol w="2638425"/>
              </a:tblGrid>
              <a:tr h="653691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Pořadí MZ</a:t>
                      </a:r>
                      <a:endParaRPr lang="cs-CZ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Termín odevzdávání</a:t>
                      </a:r>
                      <a:endParaRPr lang="cs-CZ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Za monitorovací období</a:t>
                      </a:r>
                      <a:endParaRPr lang="cs-CZ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223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MZ 1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do 15. 7. 2018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leden – červen 2018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223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MZ 2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baseline="0" dirty="0" smtClean="0"/>
                        <a:t>do 15. 1. 2019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červenec – prosinec 2018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223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MZ 3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do 15. 7. 2019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leden – červen 2019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223"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MZ 4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do 15. 1. 2020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/>
                        <a:t>červenec</a:t>
                      </a:r>
                      <a:r>
                        <a:rPr lang="cs-CZ" sz="1800" b="0" baseline="0" dirty="0" smtClean="0"/>
                        <a:t> – prosinec 2019</a:t>
                      </a:r>
                      <a:endParaRPr lang="cs-CZ" sz="18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60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28850" y="0"/>
            <a:ext cx="6457950" cy="1014413"/>
          </a:xfrm>
        </p:spPr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Monitorovací zprávy – Odevzdání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247" y="1438275"/>
            <a:ext cx="8210553" cy="498157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Průběžné monitorovací </a:t>
            </a:r>
            <a:r>
              <a:rPr lang="cs-CZ" sz="2400" dirty="0" smtClean="0"/>
              <a:t>zprávy </a:t>
            </a:r>
            <a:r>
              <a:rPr lang="cs-CZ" sz="2400" dirty="0"/>
              <a:t>musí být </a:t>
            </a:r>
            <a:r>
              <a:rPr lang="cs-CZ" sz="2400" dirty="0" smtClean="0"/>
              <a:t>odevzdány </a:t>
            </a:r>
            <a:r>
              <a:rPr lang="cs-CZ" sz="2400" dirty="0"/>
              <a:t>vždy </a:t>
            </a:r>
            <a:r>
              <a:rPr lang="cs-CZ" sz="2400" b="1" dirty="0">
                <a:solidFill>
                  <a:schemeClr val="accent2"/>
                </a:solidFill>
              </a:rPr>
              <a:t>v řádném termínu v listinné </a:t>
            </a:r>
            <a:r>
              <a:rPr lang="cs-CZ" sz="2400" b="1" dirty="0" smtClean="0">
                <a:solidFill>
                  <a:schemeClr val="accent2"/>
                </a:solidFill>
              </a:rPr>
              <a:t>podobě</a:t>
            </a:r>
            <a:r>
              <a:rPr lang="cs-CZ" sz="2400" dirty="0" smtClean="0">
                <a:solidFill>
                  <a:schemeClr val="accent2"/>
                </a:solidFill>
              </a:rPr>
              <a:t>.</a:t>
            </a:r>
            <a:r>
              <a:rPr lang="cs-CZ" sz="2400" b="1" dirty="0" smtClean="0"/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/>
              <a:t>MZ </a:t>
            </a:r>
            <a:r>
              <a:rPr lang="cs-CZ" sz="2400" dirty="0"/>
              <a:t>je </a:t>
            </a:r>
            <a:r>
              <a:rPr lang="cs-CZ" sz="2400" dirty="0" smtClean="0"/>
              <a:t>možné odevzdat </a:t>
            </a:r>
            <a:r>
              <a:rPr lang="cs-CZ" sz="2400" b="1" dirty="0" smtClean="0">
                <a:solidFill>
                  <a:schemeClr val="accent2"/>
                </a:solidFill>
              </a:rPr>
              <a:t>dvěma způsoby</a:t>
            </a:r>
            <a:r>
              <a:rPr lang="cs-CZ" sz="2400" dirty="0" smtClean="0"/>
              <a:t>:</a:t>
            </a:r>
            <a:endParaRPr lang="cs-CZ" sz="2400" u="sng" dirty="0"/>
          </a:p>
          <a:p>
            <a:pPr marL="1076325" indent="-45720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cs-CZ" sz="1800" b="1" dirty="0" smtClean="0">
                <a:solidFill>
                  <a:schemeClr val="accent2"/>
                </a:solidFill>
              </a:rPr>
              <a:t>ZASLAT POŠTOU NA ADRESU PŘÍJEMCE:</a:t>
            </a:r>
            <a:r>
              <a:rPr lang="cs-CZ" sz="1600" b="1" dirty="0" smtClean="0"/>
              <a:t>	</a:t>
            </a:r>
          </a:p>
          <a:p>
            <a:pPr marL="0" indent="0" defTabSz="1076325">
              <a:buNone/>
              <a:tabLst>
                <a:tab pos="1076325" algn="l"/>
              </a:tabLst>
            </a:pPr>
            <a:r>
              <a:rPr lang="cs-CZ" sz="1600" dirty="0" smtClean="0"/>
              <a:t>	Ing</a:t>
            </a:r>
            <a:r>
              <a:rPr lang="cs-CZ" sz="1600" dirty="0"/>
              <a:t>. Petr Barák, MBA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cs-CZ" sz="1600" dirty="0" smtClean="0"/>
              <a:t>	vedoucí </a:t>
            </a:r>
            <a:r>
              <a:rPr lang="cs-CZ" sz="1600" dirty="0"/>
              <a:t>Oddělení přípravy a realizace projektů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cs-CZ" sz="1600" dirty="0" smtClean="0"/>
              <a:t>	Odbor </a:t>
            </a:r>
            <a:r>
              <a:rPr lang="cs-CZ" sz="1600" dirty="0"/>
              <a:t>řízení dotačních projektů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cs-CZ" sz="1600" dirty="0" smtClean="0"/>
              <a:t>	Středočeský </a:t>
            </a:r>
            <a:r>
              <a:rPr lang="cs-CZ" sz="1600" dirty="0"/>
              <a:t>kraj, Krajský úřad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cs-CZ" sz="1600" dirty="0" smtClean="0"/>
              <a:t>	Zborovská </a:t>
            </a:r>
            <a:r>
              <a:rPr lang="cs-CZ" sz="1600" dirty="0"/>
              <a:t>11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cs-CZ" sz="1600" dirty="0" smtClean="0"/>
              <a:t>	150 </a:t>
            </a:r>
            <a:r>
              <a:rPr lang="cs-CZ" sz="1600" dirty="0"/>
              <a:t>21, Praha 5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447675" algn="l"/>
              </a:tabLst>
            </a:pPr>
            <a:r>
              <a:rPr lang="cs-CZ" sz="1600" b="1" dirty="0" smtClean="0"/>
              <a:t>		</a:t>
            </a:r>
            <a:r>
              <a:rPr lang="cs-CZ" sz="1600" dirty="0" smtClean="0"/>
              <a:t>	</a:t>
            </a:r>
          </a:p>
          <a:p>
            <a:pPr marL="1076325" indent="-342900">
              <a:spcBef>
                <a:spcPts val="0"/>
              </a:spcBef>
              <a:spcAft>
                <a:spcPts val="0"/>
              </a:spcAft>
              <a:buAutoNum type="arabicParenR" startAt="2"/>
              <a:tabLst>
                <a:tab pos="447675" algn="l"/>
              </a:tabLst>
            </a:pPr>
            <a:r>
              <a:rPr lang="cs-CZ" sz="1800" b="1" dirty="0" smtClean="0">
                <a:solidFill>
                  <a:schemeClr val="accent2"/>
                </a:solidFill>
              </a:rPr>
              <a:t>OSOBNĚ NA PODATELNU KÚSK:</a:t>
            </a:r>
          </a:p>
          <a:p>
            <a:pPr marL="0" indent="0">
              <a:buFontTx/>
              <a:buNone/>
              <a:tabLst>
                <a:tab pos="1076325" algn="l"/>
              </a:tabLst>
            </a:pPr>
            <a:r>
              <a:rPr lang="cs-CZ" sz="1600" b="1" dirty="0"/>
              <a:t>	</a:t>
            </a:r>
            <a:r>
              <a:rPr lang="cs-CZ" sz="1600" b="1" dirty="0" smtClean="0"/>
              <a:t>Úřední </a:t>
            </a:r>
            <a:r>
              <a:rPr lang="cs-CZ" sz="1600" b="1" dirty="0"/>
              <a:t>hodiny podatelny: 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cs-CZ" sz="1600" dirty="0" smtClean="0"/>
              <a:t>	pondělí</a:t>
            </a:r>
            <a:r>
              <a:rPr lang="cs-CZ" sz="1600" dirty="0"/>
              <a:t>, středa 7:30 – 17:00</a:t>
            </a:r>
          </a:p>
          <a:p>
            <a:pPr marL="0" indent="0">
              <a:buNone/>
              <a:tabLst>
                <a:tab pos="1076325" algn="l"/>
              </a:tabLst>
            </a:pPr>
            <a:r>
              <a:rPr lang="cs-CZ" sz="1600" dirty="0" smtClean="0"/>
              <a:t>	úterý</a:t>
            </a:r>
            <a:r>
              <a:rPr lang="cs-CZ" sz="1600" dirty="0"/>
              <a:t>, čtvrtek 7:30 – </a:t>
            </a:r>
            <a:r>
              <a:rPr lang="cs-CZ" sz="1600" dirty="0" smtClean="0"/>
              <a:t>16:00</a:t>
            </a:r>
            <a:endParaRPr lang="cs-CZ" sz="1600" dirty="0"/>
          </a:p>
          <a:p>
            <a:pPr marL="0" indent="0">
              <a:buNone/>
              <a:tabLst>
                <a:tab pos="1076325" algn="l"/>
              </a:tabLst>
            </a:pPr>
            <a:r>
              <a:rPr lang="cs-CZ" sz="1600" dirty="0" smtClean="0"/>
              <a:t>	pátek </a:t>
            </a:r>
            <a:r>
              <a:rPr lang="cs-CZ" sz="1600" dirty="0"/>
              <a:t>7:30 - </a:t>
            </a:r>
            <a:r>
              <a:rPr lang="cs-CZ" sz="1600" dirty="0" smtClean="0"/>
              <a:t>15:00</a:t>
            </a:r>
          </a:p>
          <a:p>
            <a:pPr marL="0" indent="0">
              <a:buNone/>
              <a:tabLst>
                <a:tab pos="361950" algn="l"/>
              </a:tabLst>
            </a:pPr>
            <a:endParaRPr lang="cs-CZ" sz="1600" dirty="0"/>
          </a:p>
          <a:p>
            <a:pPr marL="0" indent="0">
              <a:buNone/>
              <a:tabLst>
                <a:tab pos="361950" algn="l"/>
              </a:tabLst>
            </a:pPr>
            <a:endParaRPr lang="cs-CZ" sz="1600" dirty="0"/>
          </a:p>
          <a:p>
            <a:pPr marL="0" indent="0">
              <a:buNone/>
              <a:tabLst>
                <a:tab pos="447675" algn="l"/>
              </a:tabLst>
            </a:pPr>
            <a:endParaRPr lang="cs-CZ" sz="1600" dirty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30434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93900" y="0"/>
            <a:ext cx="6778625" cy="1014413"/>
          </a:xfrm>
        </p:spPr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Monitorovací zprávy – Odevzdání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4850" y="1743075"/>
            <a:ext cx="7439025" cy="4667249"/>
          </a:xfrm>
        </p:spPr>
        <p:txBody>
          <a:bodyPr/>
          <a:lstStyle/>
          <a:p>
            <a:r>
              <a:rPr lang="cs-CZ" sz="2000" b="1" dirty="0" smtClean="0">
                <a:solidFill>
                  <a:schemeClr val="accent2"/>
                </a:solidFill>
              </a:rPr>
              <a:t>Obálka bude označena:</a:t>
            </a:r>
          </a:p>
          <a:p>
            <a:pPr marL="990600" lvl="1">
              <a:buFont typeface="Arial" panose="020B0604020202020204" pitchFamily="34" charset="0"/>
              <a:buChar char="•"/>
            </a:pPr>
            <a:r>
              <a:rPr lang="cs-CZ" sz="2000" dirty="0"/>
              <a:t>Textem NEOTVÍRAT/MZ</a:t>
            </a:r>
          </a:p>
          <a:p>
            <a:pPr marL="990600" lvl="1">
              <a:buFont typeface="Arial" panose="020B0604020202020204" pitchFamily="34" charset="0"/>
              <a:buChar char="•"/>
            </a:pPr>
            <a:r>
              <a:rPr lang="cs-CZ" sz="2000" dirty="0"/>
              <a:t>Názvem operačního programu</a:t>
            </a:r>
          </a:p>
          <a:p>
            <a:pPr marL="990600" lvl="1">
              <a:buFont typeface="Arial" panose="020B0604020202020204" pitchFamily="34" charset="0"/>
              <a:buChar char="•"/>
            </a:pPr>
            <a:r>
              <a:rPr lang="cs-CZ" sz="2000" dirty="0"/>
              <a:t>Názvem a registračním číslem projektu</a:t>
            </a:r>
          </a:p>
          <a:p>
            <a:pPr marL="990600" lvl="1">
              <a:buFont typeface="Arial" panose="020B0604020202020204" pitchFamily="34" charset="0"/>
              <a:buChar char="•"/>
            </a:pPr>
            <a:r>
              <a:rPr lang="cs-CZ" sz="2000" dirty="0"/>
              <a:t>Názvem a adresou poskytovatele</a:t>
            </a:r>
          </a:p>
          <a:p>
            <a:pPr marL="990600" lvl="1">
              <a:buFont typeface="Arial" panose="020B0604020202020204" pitchFamily="34" charset="0"/>
              <a:buChar char="•"/>
            </a:pPr>
            <a:r>
              <a:rPr lang="cs-CZ" sz="2000" dirty="0"/>
              <a:t>Druhem a identifikátorem služby</a:t>
            </a:r>
          </a:p>
          <a:p>
            <a:pPr marL="990600" lvl="1">
              <a:buFont typeface="Arial" panose="020B0604020202020204" pitchFamily="34" charset="0"/>
              <a:buChar char="•"/>
            </a:pPr>
            <a:r>
              <a:rPr lang="cs-CZ" sz="2000" dirty="0"/>
              <a:t>Adresou </a:t>
            </a:r>
            <a:r>
              <a:rPr lang="cs-CZ" sz="2000" dirty="0" smtClean="0"/>
              <a:t>příjemce</a:t>
            </a:r>
          </a:p>
          <a:p>
            <a:pPr marL="455612" lvl="1" indent="0">
              <a:buNone/>
            </a:pPr>
            <a:endParaRPr lang="cs-CZ" sz="2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cs-CZ" sz="2000" b="1" dirty="0">
                <a:solidFill>
                  <a:schemeClr val="accent2"/>
                </a:solidFill>
              </a:rPr>
              <a:t>Vzor obálky </a:t>
            </a:r>
            <a:r>
              <a:rPr lang="cs-CZ" sz="2000" dirty="0"/>
              <a:t>bude dostupný na webu SK spolu </a:t>
            </a:r>
            <a:r>
              <a:rPr lang="cs-CZ" sz="2000" dirty="0" smtClean="0"/>
              <a:t>s monitorovacími formuláři.</a:t>
            </a:r>
            <a:endParaRPr lang="cs-CZ" sz="2000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000" dirty="0" smtClean="0"/>
              <a:t>Rozhodným </a:t>
            </a:r>
            <a:r>
              <a:rPr lang="cs-CZ" sz="2000" dirty="0"/>
              <a:t>termínem pro doručení je vždy </a:t>
            </a:r>
            <a:r>
              <a:rPr lang="cs-CZ" sz="2000" b="1" dirty="0">
                <a:solidFill>
                  <a:schemeClr val="accent2"/>
                </a:solidFill>
              </a:rPr>
              <a:t>časové razítko z podatelny KÚSK</a:t>
            </a:r>
            <a:r>
              <a:rPr lang="cs-CZ" sz="2000" dirty="0"/>
              <a:t>, nikoliv datum odeslání. </a:t>
            </a:r>
            <a:endParaRPr lang="cs-CZ" sz="2000" b="1" dirty="0" smtClean="0"/>
          </a:p>
          <a:p>
            <a:pPr marL="0" indent="0">
              <a:buNone/>
            </a:pPr>
            <a:endParaRPr lang="cs-CZ" sz="2000" b="1" dirty="0" smtClean="0"/>
          </a:p>
          <a:p>
            <a:pPr marL="455612" lvl="1" indent="0">
              <a:buNone/>
            </a:pPr>
            <a:endParaRPr lang="cs-CZ" sz="2000" b="1" dirty="0" smtClean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1355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6382" y="-9525"/>
            <a:ext cx="6778625" cy="1014413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Monitorovací zprávy </a:t>
            </a:r>
            <a:r>
              <a:rPr lang="cs-CZ" b="1" dirty="0" smtClean="0">
                <a:solidFill>
                  <a:schemeClr val="accent2"/>
                </a:solidFill>
              </a:rPr>
              <a:t>- Dokumenty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9233" y="1533525"/>
            <a:ext cx="8377092" cy="4952999"/>
          </a:xfrm>
        </p:spPr>
        <p:txBody>
          <a:bodyPr/>
          <a:lstStyle/>
          <a:p>
            <a:pPr marL="809625" lvl="1" indent="-628650" algn="just"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K odevzdání MZ využijte </a:t>
            </a:r>
            <a:r>
              <a:rPr lang="cs-CZ" sz="1800" b="1" dirty="0" smtClean="0">
                <a:solidFill>
                  <a:schemeClr val="accent2"/>
                </a:solidFill>
              </a:rPr>
              <a:t>předpřipravené vzory</a:t>
            </a:r>
            <a:r>
              <a:rPr lang="cs-CZ" sz="1800" b="1" dirty="0" smtClean="0"/>
              <a:t>, </a:t>
            </a:r>
            <a:r>
              <a:rPr lang="cs-CZ" sz="1800" dirty="0" smtClean="0"/>
              <a:t>které jsou ke stažení na webových stránkách SK</a:t>
            </a:r>
            <a:r>
              <a:rPr lang="cs-CZ" sz="1800" dirty="0">
                <a:solidFill>
                  <a:schemeClr val="accent2"/>
                </a:solidFill>
              </a:rPr>
              <a:t>: </a:t>
            </a:r>
            <a:r>
              <a:rPr lang="cs-CZ" sz="1800" dirty="0">
                <a:solidFill>
                  <a:schemeClr val="accent2"/>
                </a:solidFill>
                <a:hlinkClick r:id="rId2"/>
              </a:rPr>
              <a:t>http://</a:t>
            </a:r>
            <a:r>
              <a:rPr lang="cs-CZ" sz="1800" dirty="0" smtClean="0">
                <a:solidFill>
                  <a:schemeClr val="accent2"/>
                </a:solidFill>
                <a:hlinkClick r:id="rId2"/>
              </a:rPr>
              <a:t>www.kr-stredocesky.cz/web/20688/377</a:t>
            </a:r>
            <a:endParaRPr lang="cs-CZ" sz="1800" dirty="0" smtClean="0">
              <a:solidFill>
                <a:schemeClr val="accent2"/>
              </a:solidFill>
            </a:endParaRPr>
          </a:p>
          <a:p>
            <a:pPr marL="180975" lvl="1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1000" u="sng" dirty="0" smtClean="0">
              <a:solidFill>
                <a:schemeClr val="accent2"/>
              </a:solidFill>
            </a:endParaRPr>
          </a:p>
          <a:p>
            <a:pPr marL="809625" lvl="1" indent="-628650"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Vzor MZ se skládá z těchto dokumentů:</a:t>
            </a:r>
          </a:p>
          <a:p>
            <a:pPr marL="1162050" lvl="1" indent="-352425">
              <a:buFont typeface="+mj-lt"/>
              <a:buAutoNum type="arabicParenR"/>
            </a:pPr>
            <a:r>
              <a:rPr lang="cs-CZ" sz="1800" b="1" dirty="0">
                <a:solidFill>
                  <a:schemeClr val="accent2"/>
                </a:solidFill>
                <a:ea typeface="+mj-ea"/>
                <a:cs typeface="+mj-cs"/>
              </a:rPr>
              <a:t>Monitorovací formulář (krycí list) – vyplňujete:</a:t>
            </a:r>
          </a:p>
          <a:p>
            <a:pPr marL="1524000" lvl="2" indent="-276225">
              <a:spcBef>
                <a:spcPts val="0"/>
              </a:spcBef>
              <a:spcAft>
                <a:spcPts val="600"/>
              </a:spcAft>
              <a:tabLst>
                <a:tab pos="1524000" algn="l"/>
              </a:tabLst>
            </a:pPr>
            <a:r>
              <a:rPr lang="cs-CZ" sz="1600" dirty="0"/>
              <a:t>Základní identifikační údaje </a:t>
            </a:r>
            <a:r>
              <a:rPr lang="cs-CZ" sz="1600" dirty="0" smtClean="0"/>
              <a:t>projektu</a:t>
            </a:r>
            <a:endParaRPr lang="cs-CZ" sz="1600" dirty="0"/>
          </a:p>
          <a:p>
            <a:pPr marL="1524000" lvl="2" indent="-276225">
              <a:spcBef>
                <a:spcPts val="0"/>
              </a:spcBef>
              <a:spcAft>
                <a:spcPts val="600"/>
              </a:spcAft>
            </a:pPr>
            <a:r>
              <a:rPr lang="cs-CZ" sz="1600" dirty="0"/>
              <a:t>Základní identifikační údaje poskytované služby (</a:t>
            </a:r>
            <a:r>
              <a:rPr lang="cs-CZ" sz="1600" b="1" dirty="0">
                <a:solidFill>
                  <a:schemeClr val="accent2"/>
                </a:solidFill>
              </a:rPr>
              <a:t>+</a:t>
            </a:r>
            <a:r>
              <a:rPr lang="cs-CZ" sz="1600" dirty="0"/>
              <a:t> </a:t>
            </a:r>
            <a:r>
              <a:rPr lang="cs-CZ" sz="1600" b="1" dirty="0">
                <a:solidFill>
                  <a:schemeClr val="accent2"/>
                </a:solidFill>
              </a:rPr>
              <a:t>podpis a </a:t>
            </a:r>
            <a:r>
              <a:rPr lang="cs-CZ" sz="1600" b="1" dirty="0" smtClean="0">
                <a:solidFill>
                  <a:schemeClr val="accent2"/>
                </a:solidFill>
              </a:rPr>
              <a:t>razítko!</a:t>
            </a:r>
            <a:r>
              <a:rPr lang="cs-CZ" sz="1600" dirty="0" smtClean="0"/>
              <a:t>)</a:t>
            </a:r>
            <a:endParaRPr lang="cs-CZ" sz="1600" dirty="0"/>
          </a:p>
          <a:p>
            <a:pPr marL="1524000" lvl="2" indent="-276225">
              <a:spcBef>
                <a:spcPts val="0"/>
              </a:spcBef>
              <a:spcAft>
                <a:spcPts val="600"/>
              </a:spcAft>
            </a:pPr>
            <a:r>
              <a:rPr lang="cs-CZ" sz="1600" dirty="0"/>
              <a:t>Souhrnné informace ke sledovaným </a:t>
            </a:r>
            <a:r>
              <a:rPr lang="cs-CZ" sz="1600" dirty="0" smtClean="0"/>
              <a:t>indikátorům</a:t>
            </a:r>
          </a:p>
          <a:p>
            <a:pPr marL="1247775" lvl="2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600" dirty="0" smtClean="0">
                <a:solidFill>
                  <a:schemeClr val="accent2"/>
                </a:solidFill>
              </a:rPr>
              <a:t>Pozn.: Odevzdává se </a:t>
            </a:r>
            <a:r>
              <a:rPr lang="cs-CZ" sz="1600" b="1" dirty="0" smtClean="0">
                <a:solidFill>
                  <a:schemeClr val="accent2"/>
                </a:solidFill>
              </a:rPr>
              <a:t>originál</a:t>
            </a:r>
            <a:r>
              <a:rPr lang="cs-CZ" sz="1600" dirty="0" smtClean="0">
                <a:solidFill>
                  <a:schemeClr val="accent2"/>
                </a:solidFill>
              </a:rPr>
              <a:t> dokumentu!</a:t>
            </a:r>
            <a:endParaRPr lang="cs-CZ" sz="1600" dirty="0">
              <a:solidFill>
                <a:schemeClr val="accent2"/>
              </a:solidFill>
            </a:endParaRPr>
          </a:p>
          <a:p>
            <a:pPr marL="1162050" lvl="1" indent="-352425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cs-CZ" sz="1800" b="1" dirty="0">
                <a:solidFill>
                  <a:schemeClr val="accent2"/>
                </a:solidFill>
                <a:ea typeface="+mj-ea"/>
                <a:cs typeface="+mj-cs"/>
              </a:rPr>
              <a:t>Monitorovací list podpořené osoby (MLPO) </a:t>
            </a:r>
            <a:r>
              <a:rPr lang="cs-CZ" sz="2000" dirty="0"/>
              <a:t>– </a:t>
            </a:r>
            <a:r>
              <a:rPr lang="cs-CZ" sz="1800" dirty="0"/>
              <a:t>k indikátoru 6 00 00, </a:t>
            </a:r>
            <a:r>
              <a:rPr lang="cs-CZ" sz="1800" dirty="0" smtClean="0"/>
              <a:t>2 </a:t>
            </a:r>
            <a:r>
              <a:rPr lang="cs-CZ" sz="1800" dirty="0"/>
              <a:t>části:</a:t>
            </a:r>
            <a:endParaRPr lang="cs-CZ" sz="2000" dirty="0"/>
          </a:p>
          <a:p>
            <a:pPr marL="1524000" lvl="2" indent="-276225">
              <a:spcBef>
                <a:spcPts val="0"/>
              </a:spcBef>
              <a:spcAft>
                <a:spcPts val="600"/>
              </a:spcAft>
            </a:pPr>
            <a:r>
              <a:rPr lang="cs-CZ" sz="1600" b="1" dirty="0"/>
              <a:t>Část A)</a:t>
            </a:r>
            <a:r>
              <a:rPr lang="cs-CZ" sz="1600" dirty="0"/>
              <a:t> pro záznam identifikačních </a:t>
            </a:r>
            <a:r>
              <a:rPr lang="cs-CZ" sz="1600" dirty="0" smtClean="0"/>
              <a:t>údajů </a:t>
            </a:r>
            <a:r>
              <a:rPr lang="cs-CZ" sz="1600" dirty="0"/>
              <a:t>podpořené osoby </a:t>
            </a:r>
            <a:r>
              <a:rPr lang="cs-CZ" sz="1600" b="1" dirty="0">
                <a:solidFill>
                  <a:schemeClr val="accent2"/>
                </a:solidFill>
              </a:rPr>
              <a:t>(+ podpis podpořené osoby</a:t>
            </a:r>
            <a:r>
              <a:rPr lang="cs-CZ" sz="1600" dirty="0"/>
              <a:t>)</a:t>
            </a:r>
          </a:p>
          <a:p>
            <a:pPr marL="1524000" lvl="2" indent="-276225">
              <a:spcBef>
                <a:spcPts val="0"/>
              </a:spcBef>
              <a:spcAft>
                <a:spcPts val="600"/>
              </a:spcAft>
            </a:pPr>
            <a:r>
              <a:rPr lang="cs-CZ" sz="1600" b="1" dirty="0"/>
              <a:t>Část B)</a:t>
            </a:r>
            <a:r>
              <a:rPr lang="cs-CZ" sz="1600" dirty="0"/>
              <a:t> pro záznam poskytnutí průběžné a opakované </a:t>
            </a:r>
            <a:r>
              <a:rPr lang="cs-CZ" sz="1600" dirty="0" smtClean="0"/>
              <a:t>podpory a </a:t>
            </a:r>
            <a:r>
              <a:rPr lang="cs-CZ" sz="1600" b="1" dirty="0" smtClean="0"/>
              <a:t>část C)</a:t>
            </a:r>
            <a:r>
              <a:rPr lang="cs-CZ" sz="1600" dirty="0" smtClean="0"/>
              <a:t> záznam </a:t>
            </a:r>
            <a:r>
              <a:rPr lang="cs-CZ" sz="1600" dirty="0"/>
              <a:t>o ukončení poskytování </a:t>
            </a:r>
            <a:r>
              <a:rPr lang="cs-CZ" sz="1600" dirty="0" smtClean="0"/>
              <a:t>podpory</a:t>
            </a:r>
          </a:p>
          <a:p>
            <a:pPr marL="1247775" lvl="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600" dirty="0" smtClean="0">
                <a:solidFill>
                  <a:schemeClr val="accent2"/>
                </a:solidFill>
              </a:rPr>
              <a:t>Pozn.: Odevzdává se </a:t>
            </a:r>
            <a:r>
              <a:rPr lang="cs-CZ" sz="1600" b="1" dirty="0" smtClean="0">
                <a:solidFill>
                  <a:schemeClr val="accent2"/>
                </a:solidFill>
              </a:rPr>
              <a:t>kopie</a:t>
            </a:r>
            <a:r>
              <a:rPr lang="cs-CZ" sz="1600" dirty="0" smtClean="0">
                <a:solidFill>
                  <a:schemeClr val="accent2"/>
                </a:solidFill>
              </a:rPr>
              <a:t> dokumentu, originál si archivuje příjemce dotace!</a:t>
            </a:r>
            <a:endParaRPr lang="cs-CZ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1545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Monitorovací zprávy </a:t>
            </a:r>
            <a:r>
              <a:rPr lang="cs-CZ" b="1" dirty="0" smtClean="0">
                <a:solidFill>
                  <a:schemeClr val="accent2"/>
                </a:solidFill>
              </a:rPr>
              <a:t>-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600200"/>
            <a:ext cx="7791449" cy="477202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cs-CZ" sz="2000" dirty="0"/>
              <a:t>Souvisejícími dokumenty </a:t>
            </a:r>
            <a:r>
              <a:rPr lang="cs-CZ" sz="2000" dirty="0" smtClean="0"/>
              <a:t>jsou:</a:t>
            </a:r>
          </a:p>
          <a:p>
            <a:pPr marL="895350" indent="-457200">
              <a:buFont typeface="+mj-lt"/>
              <a:buAutoNum type="arabicParenR"/>
            </a:pPr>
            <a:r>
              <a:rPr lang="cs-CZ" sz="2000" b="1" dirty="0" smtClean="0">
                <a:solidFill>
                  <a:schemeClr val="accent2"/>
                </a:solidFill>
              </a:rPr>
              <a:t>Návod </a:t>
            </a:r>
            <a:r>
              <a:rPr lang="cs-CZ" sz="2000" b="1" dirty="0">
                <a:solidFill>
                  <a:schemeClr val="accent2"/>
                </a:solidFill>
              </a:rPr>
              <a:t>pro záznam typu a specifikace podpory v </a:t>
            </a:r>
            <a:r>
              <a:rPr lang="cs-CZ" sz="2000" b="1" dirty="0" smtClean="0">
                <a:solidFill>
                  <a:schemeClr val="accent2"/>
                </a:solidFill>
              </a:rPr>
              <a:t>MLOP</a:t>
            </a:r>
          </a:p>
          <a:p>
            <a:pPr marL="1162050" indent="-266700">
              <a:buFont typeface="Arial" panose="020B0604020202020204" pitchFamily="34" charset="0"/>
              <a:buChar char="•"/>
            </a:pPr>
            <a:r>
              <a:rPr lang="cs-CZ" sz="2000" dirty="0" smtClean="0"/>
              <a:t>Za pomocí tohoto dokumentu vyplníte Monitorovací list podpořené osoby, část B.</a:t>
            </a:r>
          </a:p>
          <a:p>
            <a:pPr marL="0" indent="0">
              <a:buNone/>
            </a:pPr>
            <a:endParaRPr lang="cs-CZ" sz="2000" dirty="0" smtClean="0"/>
          </a:p>
          <a:p>
            <a:pPr marL="895350" indent="-447675">
              <a:buAutoNum type="arabicParenR" startAt="2"/>
              <a:tabLst>
                <a:tab pos="895350" algn="l"/>
              </a:tabLst>
            </a:pPr>
            <a:r>
              <a:rPr lang="cs-CZ" sz="2000" b="1" dirty="0" smtClean="0">
                <a:solidFill>
                  <a:schemeClr val="accent2"/>
                </a:solidFill>
              </a:rPr>
              <a:t>Informace </a:t>
            </a:r>
            <a:r>
              <a:rPr lang="cs-CZ" sz="2000" b="1" dirty="0">
                <a:solidFill>
                  <a:schemeClr val="accent2"/>
                </a:solidFill>
              </a:rPr>
              <a:t>o zpracování osobních </a:t>
            </a:r>
            <a:r>
              <a:rPr lang="cs-CZ" sz="2000" b="1" dirty="0" smtClean="0">
                <a:solidFill>
                  <a:schemeClr val="accent2"/>
                </a:solidFill>
              </a:rPr>
              <a:t>údajů</a:t>
            </a:r>
            <a:endParaRPr lang="cs-CZ" sz="2000" dirty="0"/>
          </a:p>
          <a:p>
            <a:pPr marL="1162050" indent="-266700">
              <a:buFont typeface="Arial" panose="020B0604020202020204" pitchFamily="34" charset="0"/>
              <a:buChar char="•"/>
            </a:pPr>
            <a:r>
              <a:rPr lang="cs-CZ" sz="2000" dirty="0" smtClean="0"/>
              <a:t>Tento dokument uchovává </a:t>
            </a:r>
            <a:r>
              <a:rPr lang="cs-CZ" sz="2000" dirty="0"/>
              <a:t>pouze příjemce </a:t>
            </a:r>
            <a:r>
              <a:rPr lang="cs-CZ" sz="2000" dirty="0" smtClean="0"/>
              <a:t>dotace </a:t>
            </a:r>
            <a:r>
              <a:rPr lang="cs-CZ" sz="2000" dirty="0"/>
              <a:t>(může být </a:t>
            </a:r>
            <a:r>
              <a:rPr lang="cs-CZ" sz="2000" dirty="0" smtClean="0"/>
              <a:t>předmětem kontroly</a:t>
            </a:r>
            <a:r>
              <a:rPr lang="cs-CZ" sz="2000" dirty="0"/>
              <a:t>), </a:t>
            </a:r>
            <a:r>
              <a:rPr lang="cs-CZ" sz="2000" dirty="0" smtClean="0"/>
              <a:t>není </a:t>
            </a:r>
            <a:r>
              <a:rPr lang="cs-CZ" sz="2000" dirty="0"/>
              <a:t>třeba tento dokument </a:t>
            </a:r>
            <a:r>
              <a:rPr lang="cs-CZ" sz="2000" dirty="0" smtClean="0"/>
              <a:t>zasílat jako součást MZ.</a:t>
            </a:r>
          </a:p>
          <a:p>
            <a:pPr marL="0" indent="0">
              <a:spcBef>
                <a:spcPts val="0"/>
              </a:spcBef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Veškeré </a:t>
            </a:r>
            <a:r>
              <a:rPr lang="cs-CZ" sz="2000" b="1" dirty="0">
                <a:solidFill>
                  <a:schemeClr val="accent2"/>
                </a:solidFill>
              </a:rPr>
              <a:t>dokumenty potřebné pro vyplnění průběžných </a:t>
            </a:r>
            <a:r>
              <a:rPr lang="cs-CZ" sz="2000" b="1" dirty="0" smtClean="0">
                <a:solidFill>
                  <a:schemeClr val="accent2"/>
                </a:solidFill>
              </a:rPr>
              <a:t>monitorovacích zpráv jsou </a:t>
            </a:r>
            <a:r>
              <a:rPr lang="cs-CZ" sz="2000" b="1" dirty="0">
                <a:solidFill>
                  <a:schemeClr val="accent2"/>
                </a:solidFill>
              </a:rPr>
              <a:t>dostupné na webových stránkách </a:t>
            </a:r>
            <a:r>
              <a:rPr lang="cs-CZ" sz="2000" b="1" dirty="0" smtClean="0">
                <a:solidFill>
                  <a:schemeClr val="accent2"/>
                </a:solidFill>
              </a:rPr>
              <a:t>kraje:</a:t>
            </a:r>
          </a:p>
          <a:p>
            <a:pPr marL="0" indent="0">
              <a:buNone/>
            </a:pPr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www.kr-stredocesky.cz/web/20688/377</a:t>
            </a: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  <a:tabLst>
                <a:tab pos="447675" algn="l"/>
              </a:tabLst>
            </a:pPr>
            <a:endParaRPr lang="cs-CZ" sz="2000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350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Monitorovací 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375" y="1619250"/>
            <a:ext cx="7820025" cy="4714875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Monitorovací indikátory (MI) slouží k monitorování průběhu a výsledků realizace projektu.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Každý subjekt zapojený do OPZ je povinen sledovat a naplňovat stanovené hodnoty </a:t>
            </a:r>
            <a:r>
              <a:rPr lang="cs-CZ" sz="2200" dirty="0" smtClean="0"/>
              <a:t>MI, které budou uvedeny </a:t>
            </a:r>
            <a:r>
              <a:rPr lang="cs-CZ" sz="2200" dirty="0"/>
              <a:t>v </a:t>
            </a:r>
            <a:r>
              <a:rPr lang="cs-CZ" sz="2200" b="1" dirty="0">
                <a:solidFill>
                  <a:schemeClr val="accent2"/>
                </a:solidFill>
              </a:rPr>
              <a:t>příloze č. 3 </a:t>
            </a:r>
            <a:r>
              <a:rPr lang="cs-CZ" sz="2200" b="1" dirty="0" smtClean="0">
                <a:solidFill>
                  <a:schemeClr val="accent2"/>
                </a:solidFill>
              </a:rPr>
              <a:t>Smlouvy</a:t>
            </a:r>
            <a:r>
              <a:rPr lang="cs-CZ" sz="2200" dirty="0" smtClean="0"/>
              <a:t>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/>
              <a:t>Za </a:t>
            </a:r>
            <a:r>
              <a:rPr lang="cs-CZ" sz="2200" dirty="0"/>
              <a:t>nesplnění celkového počtu indikátorů bude podléhat </a:t>
            </a:r>
            <a:r>
              <a:rPr lang="cs-CZ" sz="2200" dirty="0" smtClean="0"/>
              <a:t>poskytovatel </a:t>
            </a:r>
            <a:r>
              <a:rPr lang="cs-CZ" sz="2200" dirty="0"/>
              <a:t>sociálních služeb </a:t>
            </a:r>
            <a:r>
              <a:rPr lang="cs-CZ" sz="2200" b="1" dirty="0">
                <a:solidFill>
                  <a:schemeClr val="accent2"/>
                </a:solidFill>
              </a:rPr>
              <a:t>sankcím</a:t>
            </a:r>
            <a:r>
              <a:rPr lang="cs-CZ" sz="2200" dirty="0"/>
              <a:t> uvedeným ve Smlouvě. </a:t>
            </a:r>
          </a:p>
          <a:p>
            <a:pPr algn="just"/>
            <a:r>
              <a:rPr lang="cs-CZ" sz="2200" dirty="0"/>
              <a:t>V rámci projektu OPZ jsou sledovány 3 MI:</a:t>
            </a:r>
          </a:p>
          <a:p>
            <a:pPr lvl="1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accent2"/>
                </a:solidFill>
              </a:rPr>
              <a:t>Celkový počet účastníků (6 00 00)</a:t>
            </a:r>
          </a:p>
          <a:p>
            <a:pPr lvl="1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accent2"/>
                </a:solidFill>
              </a:rPr>
              <a:t>Kapacita podpořených služeb (6 70 01)</a:t>
            </a:r>
          </a:p>
          <a:p>
            <a:pPr lvl="1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accent2"/>
                </a:solidFill>
              </a:rPr>
              <a:t>Využívání podpořených služeb (6 70 10</a:t>
            </a:r>
            <a:r>
              <a:rPr lang="cs-CZ" sz="2200" b="1" dirty="0" smtClean="0">
                <a:solidFill>
                  <a:schemeClr val="accent2"/>
                </a:solidFill>
              </a:rPr>
              <a:t>)</a:t>
            </a:r>
            <a:endParaRPr lang="cs-CZ" sz="2200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0375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2959" y="0"/>
            <a:ext cx="6778625" cy="1014413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Podpořená osoba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7225" y="1886528"/>
            <a:ext cx="7629525" cy="4525963"/>
          </a:xfrm>
        </p:spPr>
        <p:txBody>
          <a:bodyPr/>
          <a:lstStyle/>
          <a:p>
            <a:pPr algn="just"/>
            <a:r>
              <a:rPr lang="cs-CZ" sz="2200" dirty="0"/>
              <a:t>Podpořenou osobou je každá osoba, které byla v rámci realizace služby poskytnuta intervence financovaná z přidělené dotace a která svou charakteristikou spadá do některé z cílových skupin projektu.</a:t>
            </a:r>
          </a:p>
          <a:p>
            <a:pPr marL="0" indent="0" algn="just">
              <a:buNone/>
            </a:pPr>
            <a:endParaRPr lang="cs-CZ" sz="2200" dirty="0"/>
          </a:p>
          <a:p>
            <a:pPr algn="just"/>
            <a:r>
              <a:rPr lang="cs-CZ" sz="2200" b="1" dirty="0">
                <a:solidFill>
                  <a:schemeClr val="accent2"/>
                </a:solidFill>
              </a:rPr>
              <a:t>V rámci projektu nelze podpořit:</a:t>
            </a:r>
          </a:p>
          <a:p>
            <a:pPr lvl="1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uživatele sociálních služeb mladší 15 let, kdy uživatelem služby je dítě samotné,</a:t>
            </a:r>
          </a:p>
          <a:p>
            <a:pPr lvl="1"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osoby starší 65 let, </a:t>
            </a:r>
            <a:r>
              <a:rPr lang="cs-CZ" sz="2200" dirty="0" smtClean="0"/>
              <a:t>v případě</a:t>
            </a:r>
            <a:r>
              <a:rPr lang="cs-CZ" sz="2200" dirty="0"/>
              <a:t>, kdy je tato osoba primárně definována jako senior. </a:t>
            </a:r>
            <a:endParaRPr lang="cs-CZ" sz="22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2276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38169" y="482600"/>
            <a:ext cx="6778625" cy="1014413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Indikátory vykazované v rámci MZ</a:t>
            </a:r>
            <a:br>
              <a:rPr lang="cs-CZ" b="1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</a:br>
            <a:endParaRPr lang="cs-CZ" b="1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5319" y="1893454"/>
            <a:ext cx="7991475" cy="4525963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/>
              <a:t>Indikátor 6 70 </a:t>
            </a:r>
            <a:r>
              <a:rPr lang="cs-CZ" sz="2400" b="1" dirty="0" smtClean="0"/>
              <a:t>01 - </a:t>
            </a:r>
            <a:r>
              <a:rPr lang="cs-CZ" sz="2400" b="1" dirty="0"/>
              <a:t>Kapacita podpořených </a:t>
            </a:r>
            <a:r>
              <a:rPr lang="cs-CZ" sz="2400" b="1" dirty="0" smtClean="0"/>
              <a:t>služeb</a:t>
            </a:r>
            <a:endParaRPr lang="cs-CZ" sz="2400" u="sng" dirty="0" smtClean="0"/>
          </a:p>
          <a:p>
            <a:pPr marL="0" indent="0" algn="just">
              <a:buNone/>
            </a:pPr>
            <a:endParaRPr lang="cs-CZ" sz="2000" u="sng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Kapacita služby je stanovena jednotkou ve Smlouvě o pověření k poskytování služby obecného hospodářského zájmu a odpovídá hodnotě uvedené v Síti SK.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U služeb sociální rehabilitace jde o: </a:t>
            </a:r>
            <a:r>
              <a:rPr lang="cs-CZ" sz="2200" b="1" dirty="0">
                <a:solidFill>
                  <a:schemeClr val="accent2"/>
                </a:solidFill>
              </a:rPr>
              <a:t>přepočtené</a:t>
            </a:r>
            <a:r>
              <a:rPr lang="cs-CZ" sz="2200" b="1" dirty="0"/>
              <a:t> </a:t>
            </a:r>
            <a:r>
              <a:rPr lang="cs-CZ" sz="2200" b="1" dirty="0">
                <a:solidFill>
                  <a:schemeClr val="accent2"/>
                </a:solidFill>
              </a:rPr>
              <a:t>úvazky v přímé péči.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Hodnota MI musí být naplňována po celou dobu realizace </a:t>
            </a:r>
            <a:r>
              <a:rPr lang="cs-CZ" sz="2200" dirty="0" smtClean="0"/>
              <a:t>projektu.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dirty="0" smtClean="0"/>
              <a:t>Úvazky </a:t>
            </a:r>
            <a:r>
              <a:rPr lang="cs-CZ" sz="2200" dirty="0"/>
              <a:t>pracovníků jsou sledovány každý rok </a:t>
            </a:r>
            <a:r>
              <a:rPr lang="cs-CZ" sz="2200" dirty="0" smtClean="0"/>
              <a:t>zvlášť.</a:t>
            </a:r>
            <a:endParaRPr lang="cs-CZ" sz="2200" dirty="0"/>
          </a:p>
          <a:p>
            <a:pPr algn="just"/>
            <a:endParaRPr lang="cs-CZ" u="sng" dirty="0" smtClean="0"/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7553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6DC123A4-2FF6-4101-BA94-4C0F24BB6BC6}" vid="{44CE0ACC-6232-4003-971D-EBC356E2B9AD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 xmlns="3641dffc-dd7c-45a0-917e-106f899767e0">Ostatní</Druh>
    <Kategorie xmlns="3641dffc-dd7c-45a0-917e-106f899767e0">Nepředtištěné formuláře</Kategori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1587482e24a791b6e04c9078aec6b2d9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edba9b67ec0f05ef0e8ff0d79d149b71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Nepředtištěné formuláře" ma:format="Dropdown" ma:internalName="Kategorie">
      <xsd:simpleType>
        <xsd:restriction base="dms:Choice">
          <xsd:enumeration value="Identifikační visačka"/>
          <xsd:enumeration value="Nepředtištěné formuláře"/>
          <xsd:enumeration value="Předtištěné formuláře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Report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F54297B3-2428-4F1A-A6AD-B95908327DD6}">
  <ds:schemaRefs>
    <ds:schemaRef ds:uri="http://purl.org/dc/terms/"/>
    <ds:schemaRef ds:uri="3641dffc-dd7c-45a0-917e-106f899767e0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1A3AF71-649E-4A15-A492-13D2F35A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1580F5CA-E5BF-422C-A5AB-C1486D1890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1476</TotalTime>
  <Words>1102</Words>
  <Application>Microsoft Office PowerPoint</Application>
  <PresentationFormat>Předvádění na obrazovce (4:3)</PresentationFormat>
  <Paragraphs>175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Výchozí návrh</vt:lpstr>
      <vt:lpstr>Podpora vybraných druhů sociálních služeb  ve Středočeském kraji II</vt:lpstr>
      <vt:lpstr>Monitorovací zprávy (MZ) – termíny odevzdání  </vt:lpstr>
      <vt:lpstr>Monitorovací zprávy – Odevzdání</vt:lpstr>
      <vt:lpstr>Monitorovací zprávy – Odevzdání</vt:lpstr>
      <vt:lpstr>Monitorovací zprávy - Dokumenty</vt:lpstr>
      <vt:lpstr>Monitorovací zprávy - Dokumenty</vt:lpstr>
      <vt:lpstr>Monitorovací indikátory</vt:lpstr>
      <vt:lpstr>Podpořená osoba</vt:lpstr>
      <vt:lpstr> Indikátory vykazované v rámci MZ </vt:lpstr>
      <vt:lpstr>Indikátory vykazované v rámci MZ </vt:lpstr>
      <vt:lpstr>Bagatelní podpora</vt:lpstr>
      <vt:lpstr>Indikátory vykazované v rámci MZ </vt:lpstr>
      <vt:lpstr>Návod pro záznam typu, specifikace  a rozsahu podpory</vt:lpstr>
      <vt:lpstr>Typy podpory</vt:lpstr>
      <vt:lpstr>Typy podpory</vt:lpstr>
      <vt:lpstr>Typy podpory</vt:lpstr>
      <vt:lpstr>Prezentace aplikace PowerPoint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Antonín Drahovzal</dc:creator>
  <cp:lastModifiedBy>Polánková Barbora</cp:lastModifiedBy>
  <cp:revision>111</cp:revision>
  <dcterms:created xsi:type="dcterms:W3CDTF">2005-04-06T18:57:15Z</dcterms:created>
  <dcterms:modified xsi:type="dcterms:W3CDTF">2018-01-24T14:24:52Z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</Properties>
</file>