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5"/>
  </p:sldMasterIdLst>
  <p:notesMasterIdLst>
    <p:notesMasterId r:id="rId19"/>
  </p:notesMasterIdLst>
  <p:handoutMasterIdLst>
    <p:handoutMasterId r:id="rId20"/>
  </p:handoutMasterIdLst>
  <p:sldIdLst>
    <p:sldId id="256" r:id="rId6"/>
    <p:sldId id="263" r:id="rId7"/>
    <p:sldId id="281" r:id="rId8"/>
    <p:sldId id="282" r:id="rId9"/>
    <p:sldId id="276" r:id="rId10"/>
    <p:sldId id="277" r:id="rId11"/>
    <p:sldId id="283" r:id="rId12"/>
    <p:sldId id="284" r:id="rId13"/>
    <p:sldId id="271" r:id="rId14"/>
    <p:sldId id="272" r:id="rId15"/>
    <p:sldId id="285" r:id="rId16"/>
    <p:sldId id="273" r:id="rId17"/>
    <p:sldId id="274" r:id="rId18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AFD"/>
    <a:srgbClr val="73C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161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C6FA7-66EB-4F49-A731-F0DEF812298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1483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2B296A-24DD-440C-96AB-3F8B735809AD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47252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838950" cy="1470025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86200"/>
            <a:ext cx="6153150" cy="175260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pic>
        <p:nvPicPr>
          <p:cNvPr id="5128" name="Picture 8" descr="prap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F65FCB-C102-4281-AA31-7CB42F768BF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0748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5" y="0"/>
            <a:ext cx="4932363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91F54B-9ECC-4A1C-AE89-28DB5DA54A25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4934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4158A8-D0AF-493F-8C65-1C75A64D31D5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628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AF1836-C2E3-416C-B3AD-B83BDA52B491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8157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338D0-7E1A-4CD3-8228-0C5DEDBA35D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1454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777F84-0BF8-42DF-9D4A-E9246C9ABB5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447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48447-8DC4-40A4-91FB-AF075BDB6F4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449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196469-B96E-4C27-9D48-8171A683291B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7277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467AC6-E8C8-48A4-B7EA-40D6BF5DF324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38410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937AEE-B7A2-48AE-A158-7FA4CF1B111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2232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0"/>
            <a:ext cx="6778625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</p:txBody>
      </p:sp>
      <p:pic>
        <p:nvPicPr>
          <p:cNvPr id="1031" name="Picture 7" descr="prap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9525"/>
            <a:ext cx="8572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3800" b="1">
                <a:solidFill>
                  <a:schemeClr val="bg1"/>
                </a:solidFill>
                <a:latin typeface="+mn-lt"/>
              </a:defRPr>
            </a:lvl1pPr>
          </a:lstStyle>
          <a:p>
            <a:fld id="{93E6AF51-DC24-448B-A5CB-A3022243E6D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fontAlgn="base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fontAlgn="base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kr-stredocesky.cz/web/20688/37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1047749" y="2168525"/>
            <a:ext cx="7591425" cy="1470025"/>
          </a:xfrm>
        </p:spPr>
        <p:txBody>
          <a:bodyPr/>
          <a:lstStyle/>
          <a:p>
            <a:pPr algn="ctr"/>
            <a:r>
              <a:rPr lang="cs-CZ" sz="3600" b="1" dirty="0" smtClean="0">
                <a:solidFill>
                  <a:schemeClr val="accent2"/>
                </a:solidFill>
              </a:rPr>
              <a:t>Podpora vybraných druhů sociálních služeb </a:t>
            </a:r>
            <a:r>
              <a:rPr lang="cs-CZ" sz="3600" dirty="0" smtClean="0">
                <a:solidFill>
                  <a:schemeClr val="accent2"/>
                </a:solidFill>
              </a:rPr>
              <a:t/>
            </a:r>
            <a:br>
              <a:rPr lang="cs-CZ" sz="3600" dirty="0" smtClean="0">
                <a:solidFill>
                  <a:schemeClr val="accent2"/>
                </a:solidFill>
              </a:rPr>
            </a:br>
            <a:r>
              <a:rPr lang="cs-CZ" sz="3600" b="1" dirty="0" smtClean="0">
                <a:solidFill>
                  <a:schemeClr val="accent2"/>
                </a:solidFill>
              </a:rPr>
              <a:t>ve Středočeském kraji II</a:t>
            </a:r>
            <a:endParaRPr lang="cs-CZ" sz="3600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619250" y="4476750"/>
            <a:ext cx="6153150" cy="1162050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Kontrolní činnost</a:t>
            </a: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3068618" y="6153789"/>
            <a:ext cx="3254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cs-CZ" sz="1600" dirty="0" smtClean="0">
                <a:solidFill>
                  <a:schemeClr val="accent2"/>
                </a:solidFill>
                <a:latin typeface="+mn-lt"/>
              </a:rPr>
              <a:t>CZ.03.2.60/0.0/0.0/15_005/0007846</a:t>
            </a:r>
            <a:r>
              <a:rPr lang="cs-CZ" dirty="0" smtClean="0"/>
              <a:t> </a:t>
            </a:r>
            <a:endParaRPr lang="cs-CZ" dirty="0">
              <a:solidFill>
                <a:schemeClr val="accent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33575" y="0"/>
            <a:ext cx="6757842" cy="942975"/>
          </a:xfrm>
        </p:spPr>
        <p:txBody>
          <a:bodyPr/>
          <a:lstStyle/>
          <a:p>
            <a:pPr algn="ctr"/>
            <a:r>
              <a:rPr lang="cs-CZ" b="1" dirty="0"/>
              <a:t/>
            </a:r>
            <a:br>
              <a:rPr lang="cs-CZ" b="1" dirty="0"/>
            </a:br>
            <a:r>
              <a:rPr lang="cs-CZ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Pochybení a sankce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8042" y="1497013"/>
            <a:ext cx="7800975" cy="474345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cs-CZ" sz="2400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cs-CZ" sz="2400" b="1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400" b="1" dirty="0" smtClean="0">
                <a:solidFill>
                  <a:schemeClr val="accent2"/>
                </a:solidFill>
              </a:rPr>
              <a:t>Nejčastější pochybení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nedodržení položkového čerpání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překročení mzdových limitů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nenahlášení změn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řádné označení účetních dokladů a jejich rozúčtování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uvedení účelu cesty na cestovních příkazech a v knize </a:t>
            </a:r>
            <a:r>
              <a:rPr lang="cs-CZ" sz="2000" dirty="0" smtClean="0"/>
              <a:t>jízd</a:t>
            </a:r>
          </a:p>
          <a:p>
            <a:pPr marL="900112" lvl="1" indent="0">
              <a:buClr>
                <a:schemeClr val="accent2"/>
              </a:buClr>
              <a:buNone/>
            </a:pPr>
            <a:endParaRPr lang="cs-CZ" sz="1600" b="1" dirty="0" smtClean="0">
              <a:solidFill>
                <a:schemeClr val="accent2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2000" dirty="0" smtClean="0"/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None/>
            </a:pPr>
            <a:endParaRPr lang="cs-CZ" sz="3200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10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96667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52625" y="0"/>
            <a:ext cx="6734175" cy="923925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Pochybení a sankce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8800"/>
            <a:ext cx="7572375" cy="42973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400" b="1" dirty="0" smtClean="0">
                <a:solidFill>
                  <a:schemeClr val="accent2"/>
                </a:solidFill>
              </a:rPr>
              <a:t>Sankce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Neoprávněné </a:t>
            </a:r>
            <a:r>
              <a:rPr lang="cs-CZ" sz="2000" dirty="0"/>
              <a:t>použití nebo zadržení dotace podléhá </a:t>
            </a:r>
            <a:r>
              <a:rPr lang="cs-CZ" sz="2000" dirty="0" smtClean="0"/>
              <a:t>zákonu </a:t>
            </a:r>
            <a:r>
              <a:rPr lang="cs-CZ" sz="2000" dirty="0"/>
              <a:t>č. 320/2001 Sb. o </a:t>
            </a:r>
            <a:r>
              <a:rPr lang="cs-CZ" sz="2000" dirty="0" err="1"/>
              <a:t>fin</a:t>
            </a:r>
            <a:r>
              <a:rPr lang="cs-CZ" sz="2000" dirty="0"/>
              <a:t>. kontrole ve znění pozdějších předpisu a </a:t>
            </a:r>
            <a:r>
              <a:rPr lang="cs-CZ" sz="2000" dirty="0" smtClean="0"/>
              <a:t>zákonu </a:t>
            </a:r>
            <a:r>
              <a:rPr lang="cs-CZ" sz="2000" dirty="0"/>
              <a:t>č. 250/2000 Sb. o rozpočtových </a:t>
            </a:r>
            <a:r>
              <a:rPr lang="cs-CZ" sz="2000" dirty="0" smtClean="0"/>
              <a:t>pravidlech.</a:t>
            </a:r>
            <a:endParaRPr lang="cs-CZ" sz="2000" dirty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Podezření </a:t>
            </a:r>
            <a:r>
              <a:rPr lang="cs-CZ" sz="2000" dirty="0"/>
              <a:t>na </a:t>
            </a:r>
            <a:r>
              <a:rPr lang="cs-CZ" sz="2000" b="1" dirty="0">
                <a:solidFill>
                  <a:schemeClr val="accent2"/>
                </a:solidFill>
              </a:rPr>
              <a:t>porušení rozpočtových pravidel </a:t>
            </a:r>
            <a:r>
              <a:rPr lang="cs-CZ" sz="2000" dirty="0"/>
              <a:t>(rozpor ve využití dotace za účelem uvedeným ve smlouvě, neuznatelné náklady, náklady nespadající do daného období apod.) – může být pozastaveno </a:t>
            </a:r>
            <a:r>
              <a:rPr lang="cs-CZ" sz="2000" dirty="0" smtClean="0"/>
              <a:t>financování.</a:t>
            </a:r>
            <a:endParaRPr lang="cs-CZ" sz="2000" dirty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b="1" dirty="0" smtClean="0">
                <a:solidFill>
                  <a:schemeClr val="accent2"/>
                </a:solidFill>
              </a:rPr>
              <a:t>Porušení </a:t>
            </a:r>
            <a:r>
              <a:rPr lang="cs-CZ" sz="2000" b="1" dirty="0">
                <a:solidFill>
                  <a:schemeClr val="accent2"/>
                </a:solidFill>
              </a:rPr>
              <a:t>rozpočtové kázně </a:t>
            </a:r>
            <a:r>
              <a:rPr lang="cs-CZ" sz="2000" dirty="0"/>
              <a:t>– vrácení dotace a úhrada penále (v krajním případě i vyřazení </a:t>
            </a:r>
            <a:r>
              <a:rPr lang="cs-CZ" sz="2000" dirty="0" smtClean="0"/>
              <a:t>ze </a:t>
            </a:r>
            <a:r>
              <a:rPr lang="cs-CZ" sz="2000" dirty="0"/>
              <a:t>Sítě sociálních služeb</a:t>
            </a:r>
            <a:r>
              <a:rPr lang="cs-CZ" sz="2000" dirty="0" smtClean="0"/>
              <a:t>).</a:t>
            </a:r>
            <a:endParaRPr lang="cs-CZ" sz="2000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Též </a:t>
            </a:r>
            <a:r>
              <a:rPr lang="cs-CZ" sz="2000" dirty="0"/>
              <a:t>viz Smlouva oddíl V. </a:t>
            </a:r>
            <a:r>
              <a:rPr lang="cs-CZ" sz="2000" dirty="0" smtClean="0"/>
              <a:t>Sankce.</a:t>
            </a:r>
            <a:endParaRPr lang="cs-CZ" sz="200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455594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5001" y="-9525"/>
            <a:ext cx="6338454" cy="952500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Archivace</a:t>
            </a:r>
            <a:endParaRPr lang="cs-CZ" b="1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898650"/>
            <a:ext cx="7896225" cy="4525963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000" dirty="0" smtClean="0"/>
              <a:t>Veškerou dokumentaci </a:t>
            </a:r>
            <a:r>
              <a:rPr lang="cs-CZ" sz="2000" dirty="0"/>
              <a:t>související s realizací podpořené sociální služby </a:t>
            </a:r>
            <a:r>
              <a:rPr lang="cs-CZ" sz="2000" dirty="0" smtClean="0"/>
              <a:t>je nezbytné uchovat </a:t>
            </a:r>
            <a:r>
              <a:rPr lang="cs-CZ" sz="2000" dirty="0"/>
              <a:t>po dobu 10 let od ukončení projektu (tj. od 1. ledna následujícího kalendářního roku</a:t>
            </a:r>
            <a:r>
              <a:rPr lang="cs-CZ" sz="2000" dirty="0" smtClean="0"/>
              <a:t>).</a:t>
            </a:r>
            <a:endParaRPr lang="pl-PL" sz="2000" dirty="0"/>
          </a:p>
          <a:p>
            <a:pPr algn="just"/>
            <a:r>
              <a:rPr lang="cs-CZ" sz="2000" b="1" dirty="0">
                <a:solidFill>
                  <a:schemeClr val="accent2"/>
                </a:solidFill>
              </a:rPr>
              <a:t>Dokumenty:</a:t>
            </a:r>
          </a:p>
          <a:p>
            <a:pPr marL="1162050" indent="-3524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účetní </a:t>
            </a:r>
            <a:r>
              <a:rPr lang="cs-CZ" sz="2000" dirty="0" smtClean="0"/>
              <a:t>doklady;</a:t>
            </a:r>
            <a:endParaRPr lang="cs-CZ" sz="2000" dirty="0"/>
          </a:p>
          <a:p>
            <a:pPr marL="1162050" indent="-3524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doklady vztahující se k osobním </a:t>
            </a:r>
            <a:r>
              <a:rPr lang="cs-CZ" sz="2000" dirty="0" smtClean="0"/>
              <a:t>nákladům;</a:t>
            </a:r>
            <a:endParaRPr lang="cs-CZ" sz="2000" dirty="0"/>
          </a:p>
          <a:p>
            <a:pPr marL="1162050" indent="-3524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doklady vztahující se k </a:t>
            </a:r>
            <a:r>
              <a:rPr lang="cs-CZ" sz="2000" dirty="0" smtClean="0"/>
              <a:t>cestovnému;</a:t>
            </a:r>
            <a:endParaRPr lang="cs-CZ" sz="2000" dirty="0"/>
          </a:p>
          <a:p>
            <a:pPr marL="1162050" indent="-3524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dokumenty k uskutečněným aktivitám pro cílové </a:t>
            </a:r>
            <a:r>
              <a:rPr lang="cs-CZ" sz="2000" dirty="0" smtClean="0"/>
              <a:t>skupiny;</a:t>
            </a:r>
            <a:endParaRPr lang="cs-CZ" sz="2000" dirty="0"/>
          </a:p>
          <a:p>
            <a:pPr marL="1162050" indent="-3524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výstupní materiály (publikace, výukové materiály apod</a:t>
            </a:r>
            <a:r>
              <a:rPr lang="cs-CZ" sz="2000" dirty="0" smtClean="0"/>
              <a:t>.).</a:t>
            </a:r>
            <a:endParaRPr lang="cs-CZ" sz="2000" dirty="0"/>
          </a:p>
          <a:p>
            <a:pPr algn="just"/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19795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7337" y="482600"/>
            <a:ext cx="6778625" cy="1014413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Vizuální identita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3900" y="1600200"/>
            <a:ext cx="7852062" cy="4525963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cs-CZ" sz="2400" b="1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Smyslem vizuální identity je </a:t>
            </a:r>
            <a:r>
              <a:rPr lang="cs-CZ" sz="2000" b="1" dirty="0">
                <a:solidFill>
                  <a:schemeClr val="accent2"/>
                </a:solidFill>
              </a:rPr>
              <a:t>informování veřejnosti o tom, co je realizováno</a:t>
            </a:r>
            <a:r>
              <a:rPr lang="cs-CZ" sz="2000" dirty="0"/>
              <a:t>, popř. jakých výsledků bylo dosaženo a z jakých zdrojů jsou určité aktivity </a:t>
            </a:r>
            <a:r>
              <a:rPr lang="cs-CZ" sz="2000" dirty="0" smtClean="0"/>
              <a:t>financovány.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000" b="1" dirty="0">
                <a:solidFill>
                  <a:schemeClr val="accent2"/>
                </a:solidFill>
              </a:rPr>
              <a:t>Povinné </a:t>
            </a:r>
            <a:r>
              <a:rPr lang="cs-CZ" sz="2000" b="1" dirty="0" smtClean="0">
                <a:solidFill>
                  <a:schemeClr val="accent2"/>
                </a:solidFill>
              </a:rPr>
              <a:t>minimum vizuální identity:</a:t>
            </a:r>
            <a:endParaRPr lang="cs-CZ" sz="2000" b="1" dirty="0">
              <a:solidFill>
                <a:schemeClr val="accent2"/>
              </a:solidFill>
            </a:endParaRPr>
          </a:p>
          <a:p>
            <a:pPr marL="1162050" lvl="2" indent="-352425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„</a:t>
            </a:r>
            <a:r>
              <a:rPr lang="cs-CZ" sz="1800" dirty="0" err="1"/>
              <a:t>logolink</a:t>
            </a:r>
            <a:r>
              <a:rPr lang="cs-CZ" sz="1800" dirty="0"/>
              <a:t>“ s logem ESF a logem Středočeského </a:t>
            </a:r>
            <a:r>
              <a:rPr lang="cs-CZ" sz="1800" dirty="0" smtClean="0"/>
              <a:t>kraje;</a:t>
            </a:r>
            <a:endParaRPr lang="cs-CZ" sz="1800" dirty="0"/>
          </a:p>
          <a:p>
            <a:pPr marL="1162050" lvl="2" indent="-352425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stručný popis projektu (úplný název a registrační číslo projektu, cíl a realizátor) </a:t>
            </a:r>
            <a:r>
              <a:rPr lang="cs-CZ" sz="1800" dirty="0" smtClean="0"/>
              <a:t>a </a:t>
            </a:r>
            <a:r>
              <a:rPr lang="cs-CZ" sz="1800" dirty="0"/>
              <a:t>zdůraznit, že v daném místě je poskytovaná služba finančně podpořena právě z tohoto </a:t>
            </a:r>
            <a:r>
              <a:rPr lang="cs-CZ" sz="1800" dirty="0" smtClean="0"/>
              <a:t>projektu;</a:t>
            </a:r>
            <a:endParaRPr lang="cs-CZ" sz="1800" dirty="0"/>
          </a:p>
          <a:p>
            <a:pPr marL="1162050" lvl="2" indent="-352425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1x plakát nebo samolepka s informacemi o projektu na viditelném </a:t>
            </a:r>
            <a:r>
              <a:rPr lang="cs-CZ" sz="1800" dirty="0" smtClean="0"/>
              <a:t>místě.</a:t>
            </a:r>
            <a:endParaRPr lang="cs-CZ" sz="20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Šablony ke stažení jsou umístěny na </a:t>
            </a:r>
            <a:r>
              <a:rPr lang="cs-CZ" sz="2000" dirty="0" smtClean="0"/>
              <a:t>webových stránkách Středočeské </a:t>
            </a:r>
            <a:r>
              <a:rPr lang="cs-CZ" sz="2000" dirty="0" smtClean="0"/>
              <a:t>kraje: </a:t>
            </a:r>
            <a:r>
              <a:rPr lang="cs-CZ" sz="2000" u="sng" dirty="0" smtClean="0">
                <a:hlinkClick r:id="rId2"/>
              </a:rPr>
              <a:t>http</a:t>
            </a:r>
            <a:r>
              <a:rPr lang="cs-CZ" sz="2000" u="sng" dirty="0">
                <a:hlinkClick r:id="rId2"/>
              </a:rPr>
              <a:t>://</a:t>
            </a:r>
            <a:r>
              <a:rPr lang="cs-CZ" sz="2000" u="sng" dirty="0" smtClean="0">
                <a:hlinkClick r:id="rId2"/>
              </a:rPr>
              <a:t>kr-stredocesky.cz/web/20688/377</a:t>
            </a:r>
            <a:r>
              <a:rPr lang="cs-CZ" sz="2000" dirty="0" smtClean="0"/>
              <a:t> </a:t>
            </a:r>
            <a:r>
              <a:rPr lang="cs-CZ" sz="2000" dirty="0" smtClean="0"/>
              <a:t> </a:t>
            </a:r>
            <a:endParaRPr lang="cs-CZ" sz="2000" dirty="0" smtClean="0"/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2000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000" dirty="0"/>
          </a:p>
          <a:p>
            <a:pPr marL="0" indent="0" algn="ctr">
              <a:buNone/>
            </a:pPr>
            <a:endParaRPr lang="cs-CZ" sz="2400" b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5729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933575" y="-9525"/>
            <a:ext cx="6400800" cy="1014413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Kontrola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542926" y="1381125"/>
            <a:ext cx="8153400" cy="5162550"/>
          </a:xfrm>
        </p:spPr>
        <p:txBody>
          <a:bodyPr/>
          <a:lstStyle/>
          <a:p>
            <a:pPr marL="628650" lvl="1" indent="-628650"/>
            <a:r>
              <a:rPr lang="cs-CZ" b="1" dirty="0" smtClean="0">
                <a:solidFill>
                  <a:schemeClr val="accent2"/>
                </a:solidFill>
              </a:rPr>
              <a:t>Právní rámec</a:t>
            </a:r>
          </a:p>
          <a:p>
            <a:pPr marL="1076325" lvl="1" indent="-2667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 smtClean="0"/>
              <a:t>na základě zákona č. 129/2000 Sb., o krajích (krajské zřízení)</a:t>
            </a:r>
          </a:p>
          <a:p>
            <a:pPr marL="1076325" lvl="1" indent="-26670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 smtClean="0"/>
              <a:t>řídí </a:t>
            </a:r>
            <a:r>
              <a:rPr lang="cs-CZ" sz="1800" dirty="0"/>
              <a:t>se </a:t>
            </a:r>
            <a:r>
              <a:rPr lang="cs-CZ" sz="1800" dirty="0" smtClean="0"/>
              <a:t>zákonem </a:t>
            </a:r>
            <a:r>
              <a:rPr lang="cs-CZ" sz="1800" dirty="0"/>
              <a:t>č. 320/2001 Sb., o finanční kontrole ve veřejné správě a o změně některých zákonů (zákon o finanční kontrole) a </a:t>
            </a:r>
            <a:r>
              <a:rPr lang="cs-CZ" sz="1800" dirty="0" smtClean="0"/>
              <a:t>zákonem </a:t>
            </a:r>
            <a:r>
              <a:rPr lang="cs-CZ" sz="1800" dirty="0"/>
              <a:t>č. 255/2012 Sb., o kontrole (kontrolní řád) </a:t>
            </a:r>
            <a:r>
              <a:rPr lang="cs-CZ" sz="1800" dirty="0" smtClean="0"/>
              <a:t>v </a:t>
            </a:r>
            <a:r>
              <a:rPr lang="cs-CZ" sz="1800" dirty="0"/>
              <a:t>souladu se </a:t>
            </a:r>
            <a:r>
              <a:rPr lang="cs-CZ" sz="1800" dirty="0" smtClean="0"/>
              <a:t>zákonem </a:t>
            </a:r>
            <a:r>
              <a:rPr lang="cs-CZ" sz="1800" dirty="0"/>
              <a:t>č. 250/2000 Sb., o rozpočtových pravidlech územních </a:t>
            </a:r>
            <a:r>
              <a:rPr lang="cs-CZ" sz="1800" dirty="0" smtClean="0"/>
              <a:t>rozpočtů</a:t>
            </a:r>
          </a:p>
          <a:p>
            <a:pPr marL="900112" lvl="1" indent="0">
              <a:buNone/>
            </a:pPr>
            <a:endParaRPr lang="cs-CZ" sz="1200" dirty="0"/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/>
              <a:t>Předmětem kontroly je </a:t>
            </a:r>
            <a:r>
              <a:rPr lang="cs-CZ" sz="1800" b="1" dirty="0">
                <a:solidFill>
                  <a:schemeClr val="accent2"/>
                </a:solidFill>
              </a:rPr>
              <a:t>prověření plnění účelu a hospodaření s veřejnými prostředky z poskytnuté dotace</a:t>
            </a:r>
            <a:r>
              <a:rPr lang="cs-CZ" sz="1800" dirty="0"/>
              <a:t> v souladu s uzavřenou Smlouvou a plnění </a:t>
            </a:r>
            <a:r>
              <a:rPr lang="cs-CZ" sz="1800" dirty="0" smtClean="0"/>
              <a:t>jejích </a:t>
            </a:r>
            <a:r>
              <a:rPr lang="cs-CZ" sz="1800" dirty="0"/>
              <a:t>podmínek.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vykonávání sociální práce – platné oprávnění k poskytování sociální služby, kontrola prostředí, ve kterém je služba </a:t>
            </a:r>
            <a:r>
              <a:rPr lang="cs-CZ" sz="1800" dirty="0" smtClean="0"/>
              <a:t>realizována;</a:t>
            </a:r>
            <a:endParaRPr lang="cs-CZ" sz="1800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personální </a:t>
            </a:r>
            <a:r>
              <a:rPr lang="cs-CZ" sz="1800" dirty="0" smtClean="0"/>
              <a:t>oblast;</a:t>
            </a:r>
            <a:endParaRPr lang="cs-CZ" sz="1800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finanční oblast – vedení účetnictví, uznatelnost nákladů apod</a:t>
            </a:r>
            <a:r>
              <a:rPr lang="cs-CZ" sz="1800" dirty="0" smtClean="0"/>
              <a:t>.;</a:t>
            </a:r>
            <a:endParaRPr lang="cs-CZ" sz="1800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vizuální </a:t>
            </a:r>
            <a:r>
              <a:rPr lang="cs-CZ" sz="1800" dirty="0" smtClean="0"/>
              <a:t>identita;</a:t>
            </a:r>
            <a:endParaRPr lang="cs-CZ" sz="1800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monitorovací </a:t>
            </a:r>
            <a:r>
              <a:rPr lang="cs-CZ" sz="1800" dirty="0" smtClean="0"/>
              <a:t>indikátory.</a:t>
            </a:r>
            <a:endParaRPr lang="cs-CZ" sz="1800" dirty="0"/>
          </a:p>
          <a:p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endParaRPr lang="cs-CZ" sz="1800" dirty="0" smtClean="0"/>
          </a:p>
          <a:p>
            <a:endParaRPr lang="cs-CZ" sz="1800" dirty="0"/>
          </a:p>
          <a:p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261609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1675" y="0"/>
            <a:ext cx="6419850" cy="1014413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Druhy kontrol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6275" y="1590674"/>
            <a:ext cx="7829550" cy="4791075"/>
          </a:xfrm>
        </p:spPr>
        <p:txBody>
          <a:bodyPr/>
          <a:lstStyle/>
          <a:p>
            <a:pPr marL="455612" lvl="1" indent="0">
              <a:buNone/>
            </a:pPr>
            <a:endParaRPr lang="cs-CZ" sz="1200" dirty="0"/>
          </a:p>
          <a:p>
            <a:pPr marL="542925" lvl="1" indent="-542925">
              <a:spcBef>
                <a:spcPts val="0"/>
              </a:spcBef>
              <a:spcAft>
                <a:spcPts val="0"/>
              </a:spcAft>
            </a:pPr>
            <a:r>
              <a:rPr lang="cs-CZ" sz="2000" b="1" dirty="0" smtClean="0">
                <a:solidFill>
                  <a:schemeClr val="accent2"/>
                </a:solidFill>
              </a:rPr>
              <a:t>Předběžná </a:t>
            </a:r>
            <a:r>
              <a:rPr lang="cs-CZ" sz="2000" b="1" dirty="0">
                <a:solidFill>
                  <a:schemeClr val="accent2"/>
                </a:solidFill>
              </a:rPr>
              <a:t>veřejnosprávní kontrola </a:t>
            </a:r>
            <a:endParaRPr lang="cs-CZ" sz="2000" b="1" dirty="0" smtClean="0">
              <a:solidFill>
                <a:schemeClr val="accent2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před </a:t>
            </a:r>
            <a:r>
              <a:rPr lang="cs-CZ" sz="2000" dirty="0"/>
              <a:t>uzavřením smlouvy o </a:t>
            </a:r>
            <a:r>
              <a:rPr lang="cs-CZ" sz="2000" dirty="0" smtClean="0"/>
              <a:t>dotaci</a:t>
            </a:r>
            <a:endParaRPr lang="cs-CZ" sz="2000" dirty="0"/>
          </a:p>
          <a:p>
            <a:pPr marL="542925" lvl="1" indent="-542925">
              <a:spcBef>
                <a:spcPts val="0"/>
              </a:spcBef>
              <a:spcAft>
                <a:spcPts val="0"/>
              </a:spcAft>
            </a:pPr>
            <a:r>
              <a:rPr lang="cs-CZ" sz="2000" b="1" dirty="0" smtClean="0">
                <a:solidFill>
                  <a:schemeClr val="accent2"/>
                </a:solidFill>
              </a:rPr>
              <a:t>Průběžná veřejnosprávní </a:t>
            </a:r>
            <a:r>
              <a:rPr lang="cs-CZ" sz="2000" b="1" dirty="0">
                <a:solidFill>
                  <a:schemeClr val="accent2"/>
                </a:solidFill>
              </a:rPr>
              <a:t>kontrola </a:t>
            </a:r>
            <a:endParaRPr lang="cs-CZ" sz="2000" b="1" dirty="0" smtClean="0">
              <a:solidFill>
                <a:schemeClr val="accent2"/>
              </a:solidFill>
            </a:endParaRP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kdykoli </a:t>
            </a:r>
            <a:r>
              <a:rPr lang="cs-CZ" sz="2000" dirty="0"/>
              <a:t>v průběhu období trvání smlouvy o </a:t>
            </a:r>
            <a:r>
              <a:rPr lang="cs-CZ" sz="2000" dirty="0" smtClean="0"/>
              <a:t>dotaci;</a:t>
            </a:r>
            <a:endParaRPr lang="cs-CZ" sz="2000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tj. až do doby vyúčtování a vypořádání </a:t>
            </a:r>
            <a:r>
              <a:rPr lang="cs-CZ" sz="2000" dirty="0" smtClean="0"/>
              <a:t>dotace;</a:t>
            </a:r>
            <a:endParaRPr lang="cs-CZ" sz="2000" dirty="0"/>
          </a:p>
          <a:p>
            <a:pPr lvl="1" algn="just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tzn. kontrola za rok 2018 musí být provedena v roce 2018,</a:t>
            </a:r>
            <a:br>
              <a:rPr lang="cs-CZ" sz="2000" dirty="0"/>
            </a:br>
            <a:r>
              <a:rPr lang="cs-CZ" sz="2000" dirty="0"/>
              <a:t>nejpozději však </a:t>
            </a:r>
            <a:r>
              <a:rPr lang="cs-CZ" sz="2000" b="1" dirty="0">
                <a:solidFill>
                  <a:schemeClr val="accent2"/>
                </a:solidFill>
              </a:rPr>
              <a:t>do doby vyúčtování dotace za rok 2018 </a:t>
            </a:r>
            <a:r>
              <a:rPr lang="cs-CZ" sz="2000" dirty="0"/>
              <a:t>(to </a:t>
            </a:r>
            <a:r>
              <a:rPr lang="cs-CZ" sz="2000" dirty="0" smtClean="0"/>
              <a:t>může proběhnout </a:t>
            </a:r>
            <a:r>
              <a:rPr lang="cs-CZ" sz="2000" dirty="0"/>
              <a:t>až začátkem roku 2019</a:t>
            </a:r>
            <a:r>
              <a:rPr lang="cs-CZ" sz="2000" dirty="0" smtClean="0"/>
              <a:t>).</a:t>
            </a:r>
            <a:endParaRPr lang="cs-CZ" sz="2000" u="sng" dirty="0"/>
          </a:p>
          <a:p>
            <a:pPr marL="542925" lvl="1" indent="-542925">
              <a:spcBef>
                <a:spcPts val="0"/>
              </a:spcBef>
              <a:spcAft>
                <a:spcPts val="0"/>
              </a:spcAft>
            </a:pPr>
            <a:r>
              <a:rPr lang="cs-CZ" sz="2000" b="1" dirty="0" smtClean="0">
                <a:solidFill>
                  <a:schemeClr val="accent2"/>
                </a:solidFill>
              </a:rPr>
              <a:t>Následná </a:t>
            </a:r>
            <a:r>
              <a:rPr lang="cs-CZ" sz="2000" b="1" dirty="0">
                <a:solidFill>
                  <a:schemeClr val="accent2"/>
                </a:solidFill>
              </a:rPr>
              <a:t>veřejnosprávní </a:t>
            </a:r>
            <a:r>
              <a:rPr lang="cs-CZ" sz="2000" b="1" dirty="0" smtClean="0">
                <a:solidFill>
                  <a:schemeClr val="accent2"/>
                </a:solidFill>
              </a:rPr>
              <a:t>kontrola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v </a:t>
            </a:r>
            <a:r>
              <a:rPr lang="cs-CZ" sz="2000" dirty="0"/>
              <a:t>období po vyúčtování a vypořádání </a:t>
            </a:r>
            <a:r>
              <a:rPr lang="cs-CZ" sz="2000" dirty="0" smtClean="0"/>
              <a:t>dotace;</a:t>
            </a:r>
            <a:endParaRPr lang="cs-CZ" sz="20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tzn. kontrola za rok 2018 může být provedena </a:t>
            </a:r>
            <a:r>
              <a:rPr lang="cs-CZ" sz="2000" b="1" dirty="0">
                <a:solidFill>
                  <a:schemeClr val="accent2"/>
                </a:solidFill>
              </a:rPr>
              <a:t>nejdříve po vyúčtování </a:t>
            </a:r>
            <a:r>
              <a:rPr lang="cs-CZ" sz="2000" b="1" dirty="0" smtClean="0">
                <a:solidFill>
                  <a:schemeClr val="accent2"/>
                </a:solidFill>
              </a:rPr>
              <a:t>a vypořádání </a:t>
            </a:r>
            <a:r>
              <a:rPr lang="cs-CZ" sz="2000" b="1" dirty="0">
                <a:solidFill>
                  <a:schemeClr val="accent2"/>
                </a:solidFill>
              </a:rPr>
              <a:t>dotace za rok 2018 </a:t>
            </a:r>
            <a:r>
              <a:rPr lang="cs-CZ" sz="2000" dirty="0"/>
              <a:t>(tj. v roce 2019</a:t>
            </a:r>
            <a:r>
              <a:rPr lang="cs-CZ" sz="2000" dirty="0" smtClean="0"/>
              <a:t>).</a:t>
            </a:r>
            <a:endParaRPr lang="cs-CZ" sz="2000" dirty="0"/>
          </a:p>
          <a:p>
            <a:pPr marL="0" indent="0">
              <a:buNone/>
            </a:pPr>
            <a:endParaRPr lang="cs-CZ" sz="2000" b="1" dirty="0" smtClean="0"/>
          </a:p>
          <a:p>
            <a:pPr marL="455612" lvl="1" indent="0">
              <a:buNone/>
            </a:pPr>
            <a:endParaRPr lang="cs-CZ" sz="1800" b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13557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62150" y="0"/>
            <a:ext cx="6724650" cy="1014413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Práva a povinnosti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19125" y="1609723"/>
            <a:ext cx="4105275" cy="4525963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2"/>
                </a:solidFill>
              </a:rPr>
              <a:t>Kontrolující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Práva</a:t>
            </a:r>
            <a:r>
              <a:rPr lang="cs-CZ" sz="2000" dirty="0"/>
              <a:t>	</a:t>
            </a:r>
            <a:r>
              <a:rPr lang="cs-CZ" sz="2400" dirty="0" smtClean="0"/>
              <a:t>		</a:t>
            </a:r>
            <a:endParaRPr lang="cs-CZ" sz="2400" dirty="0"/>
          </a:p>
          <a:p>
            <a:pPr marL="3619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 smtClean="0"/>
              <a:t>vstupovat </a:t>
            </a:r>
            <a:r>
              <a:rPr lang="cs-CZ" sz="1800" dirty="0"/>
              <a:t>na pozemky a do </a:t>
            </a:r>
            <a:r>
              <a:rPr lang="cs-CZ" sz="1800" dirty="0" smtClean="0"/>
              <a:t>objektů	</a:t>
            </a:r>
            <a:endParaRPr lang="cs-CZ" sz="1800" dirty="0"/>
          </a:p>
          <a:p>
            <a:pPr marL="361950" lvl="2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kontrola </a:t>
            </a:r>
            <a:r>
              <a:rPr lang="cs-CZ" sz="1800" dirty="0" smtClean="0"/>
              <a:t>totožnosti;</a:t>
            </a:r>
            <a:endParaRPr lang="cs-CZ" sz="1800" dirty="0"/>
          </a:p>
          <a:p>
            <a:pPr marL="361950" lvl="2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pořizování obrazových </a:t>
            </a:r>
            <a:r>
              <a:rPr lang="cs-CZ" sz="1800" dirty="0" smtClean="0"/>
              <a:t>a </a:t>
            </a:r>
            <a:r>
              <a:rPr lang="cs-CZ" sz="1800" dirty="0"/>
              <a:t>zvukových </a:t>
            </a:r>
            <a:endParaRPr lang="cs-CZ" sz="1800" dirty="0" smtClean="0"/>
          </a:p>
          <a:p>
            <a:pPr marL="361950" lvl="2" indent="0">
              <a:buClr>
                <a:schemeClr val="accent2"/>
              </a:buClr>
              <a:buNone/>
            </a:pPr>
            <a:r>
              <a:rPr lang="cs-CZ" sz="1800" dirty="0"/>
              <a:t>m</a:t>
            </a:r>
            <a:r>
              <a:rPr lang="cs-CZ" sz="1800" dirty="0" smtClean="0"/>
              <a:t>ateriálů;</a:t>
            </a:r>
            <a:endParaRPr lang="cs-CZ" sz="1800" dirty="0"/>
          </a:p>
          <a:p>
            <a:pPr marL="361950" lvl="2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vyžadování součinnosti kontrolované </a:t>
            </a:r>
            <a:endParaRPr lang="cs-CZ" sz="1800" dirty="0" smtClean="0"/>
          </a:p>
          <a:p>
            <a:pPr marL="266700" lvl="2" indent="95250">
              <a:buClr>
                <a:schemeClr val="accent2"/>
              </a:buClr>
              <a:buNone/>
            </a:pPr>
            <a:r>
              <a:rPr lang="cs-CZ" sz="1800" dirty="0"/>
              <a:t>o</a:t>
            </a:r>
            <a:r>
              <a:rPr lang="cs-CZ" sz="1800" dirty="0" smtClean="0"/>
              <a:t>soby;</a:t>
            </a:r>
            <a:endParaRPr lang="cs-CZ" sz="1800" dirty="0"/>
          </a:p>
          <a:p>
            <a:pPr marL="361950" lvl="2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užívání technických prostředků </a:t>
            </a:r>
            <a:endParaRPr lang="cs-CZ" sz="1800" dirty="0" smtClean="0"/>
          </a:p>
          <a:p>
            <a:pPr marL="361950" lvl="2" indent="-180975">
              <a:buClr>
                <a:schemeClr val="accent2"/>
              </a:buClr>
              <a:buNone/>
            </a:pPr>
            <a:r>
              <a:rPr lang="cs-CZ" sz="1800" dirty="0" smtClean="0"/>
              <a:t>	kontrolované </a:t>
            </a:r>
            <a:r>
              <a:rPr lang="cs-CZ" sz="1800" dirty="0"/>
              <a:t>osoby (v nejnutnějších </a:t>
            </a:r>
            <a:endParaRPr lang="cs-CZ" sz="1800" dirty="0" smtClean="0"/>
          </a:p>
          <a:p>
            <a:pPr marL="361950" lvl="2" indent="-180975">
              <a:buClr>
                <a:schemeClr val="accent2"/>
              </a:buClr>
              <a:buNone/>
            </a:pPr>
            <a:r>
              <a:rPr lang="cs-CZ" sz="1800" dirty="0"/>
              <a:t>	</a:t>
            </a:r>
            <a:r>
              <a:rPr lang="cs-CZ" sz="1800" dirty="0" smtClean="0"/>
              <a:t>případech </a:t>
            </a:r>
            <a:r>
              <a:rPr lang="cs-CZ" sz="1800" dirty="0"/>
              <a:t>a po projednání</a:t>
            </a:r>
            <a:r>
              <a:rPr lang="cs-CZ" sz="1800" dirty="0" smtClean="0"/>
              <a:t>).</a:t>
            </a:r>
            <a:endParaRPr lang="cs-CZ" sz="180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				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>
          <a:xfrm>
            <a:off x="5095875" y="1600199"/>
            <a:ext cx="3429000" cy="4525963"/>
          </a:xfrm>
        </p:spPr>
        <p:txBody>
          <a:bodyPr/>
          <a:lstStyle/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b="1" dirty="0" smtClean="0">
              <a:solidFill>
                <a:schemeClr val="accent2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Povinnosti</a:t>
            </a:r>
          </a:p>
          <a:p>
            <a:pPr marL="3619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</a:t>
            </a:r>
            <a:r>
              <a:rPr lang="cs-CZ" sz="1800" dirty="0" smtClean="0"/>
              <a:t>ředložit pověření ke kontrole;</a:t>
            </a:r>
          </a:p>
          <a:p>
            <a:pPr marL="3619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šetřit práva a zájmy kontrolované </a:t>
            </a:r>
            <a:r>
              <a:rPr lang="cs-CZ" sz="1800" dirty="0" smtClean="0"/>
              <a:t>osoby;</a:t>
            </a:r>
          </a:p>
          <a:p>
            <a:pPr marL="3619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vyhotovit a doručit protokol o </a:t>
            </a:r>
            <a:r>
              <a:rPr lang="cs-CZ" sz="1800" dirty="0" smtClean="0"/>
              <a:t>kontrole;</a:t>
            </a:r>
            <a:endParaRPr lang="cs-CZ" sz="1800" dirty="0"/>
          </a:p>
          <a:p>
            <a:pPr marL="3619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umožnit kontrolované osobě účast při výkonu </a:t>
            </a:r>
            <a:r>
              <a:rPr lang="cs-CZ" sz="1800" dirty="0" smtClean="0"/>
              <a:t>kontroly.</a:t>
            </a:r>
            <a:endParaRPr lang="cs-CZ" sz="1800" dirty="0"/>
          </a:p>
          <a:p>
            <a:pPr marL="0" indent="0">
              <a:buClr>
                <a:schemeClr val="accent2"/>
              </a:buClr>
              <a:buNone/>
            </a:pPr>
            <a:endParaRPr lang="cs-CZ" sz="1800" dirty="0"/>
          </a:p>
          <a:p>
            <a:pPr marL="3619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3505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52625" y="0"/>
            <a:ext cx="6734175" cy="1014413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Práva a povinnosti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95724" cy="4525963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400" b="1" dirty="0" smtClean="0">
                <a:solidFill>
                  <a:schemeClr val="accent2"/>
                </a:solidFill>
              </a:rPr>
              <a:t>Kontrolovaná osoba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2400" b="1" dirty="0" smtClean="0">
              <a:solidFill>
                <a:schemeClr val="accent2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Práva</a:t>
            </a:r>
          </a:p>
          <a:p>
            <a:pPr marL="361950" lvl="2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požadovat předložení pověření ke </a:t>
            </a:r>
            <a:r>
              <a:rPr lang="cs-CZ" sz="1800" dirty="0" smtClean="0"/>
              <a:t>kontrole;</a:t>
            </a:r>
            <a:endParaRPr lang="cs-CZ" sz="1800" dirty="0"/>
          </a:p>
          <a:p>
            <a:pPr marL="361950" lvl="2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namítat </a:t>
            </a:r>
            <a:r>
              <a:rPr lang="cs-CZ" sz="1800" dirty="0" smtClean="0"/>
              <a:t>podjatost;</a:t>
            </a:r>
            <a:endParaRPr lang="cs-CZ" sz="1800" dirty="0"/>
          </a:p>
          <a:p>
            <a:pPr marL="361950" lvl="2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seznámit se s protokolem o </a:t>
            </a:r>
            <a:r>
              <a:rPr lang="cs-CZ" sz="1800" dirty="0" smtClean="0"/>
              <a:t>kontrole;</a:t>
            </a:r>
            <a:endParaRPr lang="cs-CZ" sz="1800" dirty="0"/>
          </a:p>
          <a:p>
            <a:pPr marL="361950" lvl="2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podat námitky k protokolu o </a:t>
            </a:r>
            <a:r>
              <a:rPr lang="cs-CZ" sz="1800" dirty="0" smtClean="0"/>
              <a:t>kontrole.</a:t>
            </a:r>
            <a:endParaRPr lang="cs-CZ" sz="1800" dirty="0"/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dirty="0"/>
              <a:t>	</a:t>
            </a:r>
            <a:endParaRPr lang="cs-CZ" sz="2000" b="1" dirty="0">
              <a:solidFill>
                <a:schemeClr val="accent2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238750" y="1600200"/>
            <a:ext cx="3448050" cy="4525963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b="1" dirty="0">
                <a:solidFill>
                  <a:schemeClr val="accent2"/>
                </a:solidFill>
              </a:rPr>
              <a:t>Povinnosti</a:t>
            </a:r>
          </a:p>
          <a:p>
            <a:pPr marL="266700" lvl="2" indent="-2667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umožnit výkon </a:t>
            </a:r>
            <a:r>
              <a:rPr lang="cs-CZ" sz="1800" dirty="0" smtClean="0"/>
              <a:t>kontroly;</a:t>
            </a:r>
            <a:endParaRPr lang="cs-CZ" sz="1800" dirty="0"/>
          </a:p>
          <a:p>
            <a:pPr marL="266700" lvl="2" indent="-2667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odstranit nedostatky zjištěné </a:t>
            </a:r>
            <a:r>
              <a:rPr lang="cs-CZ" sz="1800" dirty="0" smtClean="0"/>
              <a:t>kontrolou;</a:t>
            </a:r>
            <a:endParaRPr lang="cs-CZ" sz="1800" dirty="0"/>
          </a:p>
          <a:p>
            <a:pPr marL="266700" lvl="2" indent="-2667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poskytnou </a:t>
            </a:r>
            <a:r>
              <a:rPr lang="cs-CZ" sz="1800" dirty="0" smtClean="0"/>
              <a:t>součinnost.</a:t>
            </a:r>
            <a:endParaRPr lang="cs-CZ" sz="18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03755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52625" y="0"/>
            <a:ext cx="6218959" cy="1014413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Průběh kontroly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1974" y="1676400"/>
            <a:ext cx="8048626" cy="4736091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400" b="1" dirty="0" smtClean="0">
                <a:solidFill>
                  <a:schemeClr val="accent2"/>
                </a:solidFill>
              </a:rPr>
              <a:t>Zahájení kontroly</a:t>
            </a:r>
          </a:p>
          <a:p>
            <a:pPr marL="1162050" indent="-266700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pomocí doručení </a:t>
            </a:r>
            <a:r>
              <a:rPr lang="cs-CZ" sz="1800" b="1" dirty="0">
                <a:solidFill>
                  <a:schemeClr val="accent2"/>
                </a:solidFill>
              </a:rPr>
              <a:t>Oznámení o zahájení kontroly </a:t>
            </a:r>
            <a:r>
              <a:rPr lang="cs-CZ" sz="1800" dirty="0"/>
              <a:t>a </a:t>
            </a:r>
            <a:r>
              <a:rPr lang="cs-CZ" sz="1800" b="1" dirty="0">
                <a:solidFill>
                  <a:schemeClr val="accent2"/>
                </a:solidFill>
              </a:rPr>
              <a:t>Pověření ke kontrole</a:t>
            </a:r>
          </a:p>
          <a:p>
            <a:pPr marL="1524000" indent="-180975" algn="just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1800" b="1" dirty="0">
                <a:solidFill>
                  <a:schemeClr val="accent2"/>
                </a:solidFill>
              </a:rPr>
              <a:t>součást</a:t>
            </a:r>
            <a:r>
              <a:rPr lang="cs-CZ" sz="1800" dirty="0"/>
              <a:t> – seznam dokladů požadovaných k předložení v </a:t>
            </a:r>
            <a:r>
              <a:rPr lang="cs-CZ" sz="1800" b="1" dirty="0">
                <a:solidFill>
                  <a:schemeClr val="accent2"/>
                </a:solidFill>
              </a:rPr>
              <a:t>elektronické podobě pro administrativní kontrolu </a:t>
            </a:r>
            <a:r>
              <a:rPr lang="cs-CZ" sz="1800" u="sng" dirty="0"/>
              <a:t>před zahájením </a:t>
            </a:r>
            <a:r>
              <a:rPr lang="cs-CZ" sz="1800" dirty="0"/>
              <a:t>kontroly na místě (seznam zaměstnanců, seznam účetních dokladů, účetní sestavy, vnitřní směrnice apod.) </a:t>
            </a:r>
            <a:r>
              <a:rPr lang="cs-CZ" sz="1800" dirty="0" smtClean="0"/>
              <a:t>– </a:t>
            </a:r>
            <a:r>
              <a:rPr lang="cs-CZ" sz="1800" dirty="0"/>
              <a:t>seznam dokladů požadovaných pro kontrolu </a:t>
            </a:r>
            <a:r>
              <a:rPr lang="cs-CZ" sz="1800" u="sng" dirty="0"/>
              <a:t>na místě</a:t>
            </a:r>
            <a:endParaRPr lang="cs-CZ" sz="1800" u="sng" dirty="0" smtClean="0"/>
          </a:p>
          <a:p>
            <a:pPr algn="just"/>
            <a:r>
              <a:rPr lang="cs-CZ" sz="2400" b="1" dirty="0" smtClean="0">
                <a:solidFill>
                  <a:schemeClr val="accent2"/>
                </a:solidFill>
              </a:rPr>
              <a:t>Na místě</a:t>
            </a:r>
          </a:p>
          <a:p>
            <a:pPr marL="1200150" lvl="2" indent="-28575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+mj-lt"/>
              </a:rPr>
              <a:t>představení kontrolní </a:t>
            </a:r>
            <a:r>
              <a:rPr lang="cs-CZ" sz="1800" dirty="0" smtClean="0">
                <a:solidFill>
                  <a:prstClr val="black"/>
                </a:solidFill>
                <a:latin typeface="+mj-lt"/>
              </a:rPr>
              <a:t>skupiny;</a:t>
            </a:r>
            <a:endParaRPr lang="cs-CZ" sz="1800" dirty="0">
              <a:solidFill>
                <a:prstClr val="black"/>
              </a:solidFill>
              <a:latin typeface="+mj-lt"/>
            </a:endParaRPr>
          </a:p>
          <a:p>
            <a:pPr marL="1200150" lvl="2" indent="-28575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+mj-lt"/>
              </a:rPr>
              <a:t>předložení Pověření ke </a:t>
            </a:r>
            <a:r>
              <a:rPr lang="cs-CZ" sz="1800" dirty="0" smtClean="0">
                <a:solidFill>
                  <a:prstClr val="black"/>
                </a:solidFill>
                <a:latin typeface="+mj-lt"/>
              </a:rPr>
              <a:t>kontrole;</a:t>
            </a:r>
            <a:endParaRPr lang="cs-CZ" sz="1800" dirty="0">
              <a:solidFill>
                <a:prstClr val="black"/>
              </a:solidFill>
              <a:latin typeface="+mj-lt"/>
            </a:endParaRPr>
          </a:p>
          <a:p>
            <a:pPr marL="1200150" lvl="2" indent="-28575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+mj-lt"/>
              </a:rPr>
              <a:t>vypracován Zápis o zahájení veřejnosprávní </a:t>
            </a:r>
            <a:r>
              <a:rPr lang="cs-CZ" sz="1800" dirty="0" smtClean="0">
                <a:solidFill>
                  <a:prstClr val="black"/>
                </a:solidFill>
                <a:latin typeface="+mj-lt"/>
              </a:rPr>
              <a:t>kontroly;</a:t>
            </a:r>
            <a:endParaRPr lang="cs-CZ" sz="1800" dirty="0">
              <a:solidFill>
                <a:prstClr val="black"/>
              </a:solidFill>
              <a:latin typeface="+mj-lt"/>
            </a:endParaRPr>
          </a:p>
          <a:p>
            <a:pPr marL="1200150" lvl="2" indent="-28575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+mj-lt"/>
              </a:rPr>
              <a:t>kontrolovaná osoba je poučena o právech a </a:t>
            </a:r>
            <a:r>
              <a:rPr lang="cs-CZ" sz="1800" dirty="0" smtClean="0">
                <a:solidFill>
                  <a:prstClr val="black"/>
                </a:solidFill>
                <a:latin typeface="+mj-lt"/>
              </a:rPr>
              <a:t>povinnostech;</a:t>
            </a:r>
            <a:endParaRPr lang="cs-CZ" sz="1800" dirty="0">
              <a:solidFill>
                <a:prstClr val="black"/>
              </a:solidFill>
              <a:latin typeface="+mj-lt"/>
            </a:endParaRPr>
          </a:p>
          <a:p>
            <a:pPr marL="1200150" lvl="2" indent="-28575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+mj-lt"/>
              </a:rPr>
              <a:t>kontrola prostoru využívaného pro vlastní sociální </a:t>
            </a:r>
            <a:r>
              <a:rPr lang="cs-CZ" sz="1800" dirty="0" smtClean="0">
                <a:solidFill>
                  <a:prstClr val="black"/>
                </a:solidFill>
                <a:latin typeface="+mj-lt"/>
              </a:rPr>
              <a:t>činnost;</a:t>
            </a:r>
            <a:endParaRPr lang="cs-CZ" sz="1800" dirty="0">
              <a:solidFill>
                <a:prstClr val="black"/>
              </a:solidFill>
              <a:latin typeface="+mj-lt"/>
            </a:endParaRPr>
          </a:p>
          <a:p>
            <a:pPr marL="1200150" lvl="2" indent="-28575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+mj-lt"/>
              </a:rPr>
              <a:t>vizuální </a:t>
            </a:r>
            <a:r>
              <a:rPr lang="cs-CZ" sz="1800" dirty="0" smtClean="0">
                <a:solidFill>
                  <a:prstClr val="black"/>
                </a:solidFill>
                <a:latin typeface="+mj-lt"/>
              </a:rPr>
              <a:t>identita.</a:t>
            </a:r>
            <a:endParaRPr lang="cs-CZ" sz="1800" dirty="0">
              <a:solidFill>
                <a:prstClr val="black"/>
              </a:solidFill>
              <a:latin typeface="+mj-lt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000" b="1" dirty="0" smtClean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22768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52625" y="0"/>
            <a:ext cx="6734175" cy="1014413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Průběh kontroly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5325" y="1876425"/>
            <a:ext cx="7915275" cy="424973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400" b="1" dirty="0" smtClean="0">
                <a:solidFill>
                  <a:schemeClr val="accent2"/>
                </a:solidFill>
              </a:rPr>
              <a:t>Doklady, které je nutné mít připravené na místě:</a:t>
            </a:r>
          </a:p>
          <a:p>
            <a:pPr marL="1257300" lvl="3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účetní záznamy (je nutné vést odděleně pro každou sociální službu)</a:t>
            </a:r>
          </a:p>
          <a:p>
            <a:pPr marL="1257300" lvl="3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originály účetních dokladů (musí být označeny)</a:t>
            </a:r>
          </a:p>
          <a:p>
            <a:pPr marL="1257300" lvl="3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výpisy z účtu</a:t>
            </a:r>
          </a:p>
          <a:p>
            <a:pPr marL="1257300" lvl="3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pracovní smlouvy</a:t>
            </a:r>
          </a:p>
          <a:p>
            <a:pPr marL="1257300" lvl="3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doklady o vzdělání zaměstnanců (dodržení z. 108/2006 Sb. o sociálních službách)</a:t>
            </a:r>
          </a:p>
          <a:p>
            <a:pPr marL="1257300" lvl="3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k doložení dalších dokumentů můžete být vyzváni</a:t>
            </a:r>
          </a:p>
          <a:p>
            <a:pPr marL="1162050" indent="-533400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400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111703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81200" y="0"/>
            <a:ext cx="6705600" cy="1014413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Průběh kontroly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1" cy="4962525"/>
          </a:xfrm>
        </p:spPr>
        <p:txBody>
          <a:bodyPr/>
          <a:lstStyle/>
          <a:p>
            <a:r>
              <a:rPr lang="cs-CZ" sz="2400" b="1" dirty="0">
                <a:solidFill>
                  <a:schemeClr val="accent2"/>
                </a:solidFill>
              </a:rPr>
              <a:t>Protokol o veřejnosprávní kontrole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ve lhůtě do 30 dnů ode dne provedení poslední kontrolní činnosti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u obzvláště složitých případů do 60 dnů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v této době může být požadováno doplnění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600" dirty="0"/>
          </a:p>
          <a:p>
            <a:pPr marL="0" indent="0">
              <a:buClr>
                <a:schemeClr val="accent2"/>
              </a:buClr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Protokol obsahuje</a:t>
            </a:r>
            <a:r>
              <a:rPr lang="cs-CZ" sz="2000" b="1" dirty="0">
                <a:solidFill>
                  <a:schemeClr val="accent2"/>
                </a:solidFill>
              </a:rPr>
              <a:t>: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identifikaci kontrolujícího a kontrolovaného (případných přizvaných osob)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vymezení právních předpisů k výkonu kontroly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předmět kontroly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poslední kontrolní úkon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kontrolní zjištění a případné doporučení k nápravě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 smtClean="0"/>
              <a:t>poučení o možnosti podat </a:t>
            </a:r>
            <a:r>
              <a:rPr lang="cs-CZ" sz="1800" b="1" dirty="0" smtClean="0">
                <a:solidFill>
                  <a:schemeClr val="accent2"/>
                </a:solidFill>
              </a:rPr>
              <a:t>námitky</a:t>
            </a:r>
          </a:p>
          <a:p>
            <a:pPr marL="1876425" lvl="1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 smtClean="0"/>
              <a:t>ve lhůtě 15 dnů ode dne doručení protokolu</a:t>
            </a:r>
          </a:p>
          <a:p>
            <a:pPr marL="1162050" indent="-3619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 smtClean="0"/>
              <a:t>datum </a:t>
            </a:r>
            <a:r>
              <a:rPr lang="cs-CZ" sz="1800" dirty="0"/>
              <a:t>vyhotovení a podpisy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4864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3100" y="0"/>
            <a:ext cx="6697519" cy="923925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</a:br>
            <a:r>
              <a:rPr lang="cs-CZ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Průběh kontroly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0594" y="1905000"/>
            <a:ext cx="7696200" cy="4704917"/>
          </a:xfrm>
        </p:spPr>
        <p:txBody>
          <a:bodyPr/>
          <a:lstStyle/>
          <a:p>
            <a:pPr marL="0" indent="0" algn="just">
              <a:buNone/>
            </a:pPr>
            <a:endParaRPr lang="cs-CZ" sz="2000" u="sng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400" b="1" dirty="0" smtClean="0">
                <a:solidFill>
                  <a:schemeClr val="accent2"/>
                </a:solidFill>
              </a:rPr>
              <a:t>Ukončení veřejnosprávní kontroly</a:t>
            </a:r>
          </a:p>
          <a:p>
            <a:pPr marL="1438275" lvl="2" indent="-542925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marným uplynutím lhůty pro podání námitek nebo vzdáním se práva námitky </a:t>
            </a:r>
            <a:r>
              <a:rPr lang="cs-CZ" sz="2000" dirty="0" smtClean="0"/>
              <a:t>podat</a:t>
            </a:r>
            <a:endParaRPr lang="cs-CZ" sz="2000" dirty="0"/>
          </a:p>
          <a:p>
            <a:pPr marL="1438275" lvl="2" indent="-542925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dnem doručení vyřízení námitek kontrolované </a:t>
            </a:r>
            <a:r>
              <a:rPr lang="cs-CZ" sz="2000" dirty="0" smtClean="0"/>
              <a:t>osobě</a:t>
            </a:r>
            <a:endParaRPr lang="cs-CZ" sz="2000" dirty="0"/>
          </a:p>
          <a:p>
            <a:pPr marL="1438275" lvl="2" indent="-542925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dnem předání námitek k vyřízení správnímu orgánu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4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u="sng" dirty="0" smtClean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75531375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6DC123A4-2FF6-4101-BA94-4C0F24BB6BC6}" vid="{44CE0ACC-6232-4003-971D-EBC356E2B9AD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1587482e24a791b6e04c9078aec6b2d9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edba9b67ec0f05ef0e8ff0d79d149b71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Nepředtištěné formuláře" ma:format="Dropdown" ma:internalName="Kategorie">
      <xsd:simpleType>
        <xsd:restriction base="dms:Choice">
          <xsd:enumeration value="Identifikační visačka"/>
          <xsd:enumeration value="Nepředtištěné formuláře"/>
          <xsd:enumeration value="Předtištěné formuláře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Report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ruh xmlns="3641dffc-dd7c-45a0-917e-106f899767e0">Ostatní</Druh>
    <Kategorie xmlns="3641dffc-dd7c-45a0-917e-106f899767e0">Nepředtištěné formuláře</Kategorie>
  </documentManagement>
</p:properties>
</file>

<file path=customXml/itemProps1.xml><?xml version="1.0" encoding="utf-8"?>
<ds:datastoreItem xmlns:ds="http://schemas.openxmlformats.org/officeDocument/2006/customXml" ds:itemID="{91A3AF71-649E-4A15-A492-13D2F35A8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580F5CA-E5BF-422C-A5AB-C1486D1890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F54297B3-2428-4F1A-A6AD-B95908327DD6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3641dffc-dd7c-45a0-917e-106f899767e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1326</TotalTime>
  <Words>821</Words>
  <Application>Microsoft Office PowerPoint</Application>
  <PresentationFormat>Předvádění na obrazovce (4:3)</PresentationFormat>
  <Paragraphs>156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Wingdings</vt:lpstr>
      <vt:lpstr>Výchozí návrh</vt:lpstr>
      <vt:lpstr>Podpora vybraných druhů sociálních služeb  ve Středočeském kraji II</vt:lpstr>
      <vt:lpstr>Kontrola</vt:lpstr>
      <vt:lpstr>Druhy kontrol</vt:lpstr>
      <vt:lpstr>Práva a povinnosti</vt:lpstr>
      <vt:lpstr>Práva a povinnosti</vt:lpstr>
      <vt:lpstr>Průběh kontroly</vt:lpstr>
      <vt:lpstr>Průběh kontroly</vt:lpstr>
      <vt:lpstr>Průběh kontroly</vt:lpstr>
      <vt:lpstr>  Průběh kontroly</vt:lpstr>
      <vt:lpstr> Pochybení a sankce</vt:lpstr>
      <vt:lpstr>Pochybení a sankce</vt:lpstr>
      <vt:lpstr>Archivace</vt:lpstr>
      <vt:lpstr>Vizuální identita </vt:lpstr>
    </vt:vector>
  </TitlesOfParts>
  <Company>Animi.cz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Antonín Drahovzal</dc:creator>
  <cp:lastModifiedBy>Ondrušková Alena</cp:lastModifiedBy>
  <cp:revision>110</cp:revision>
  <cp:lastPrinted>2018-01-23T15:16:57Z</cp:lastPrinted>
  <dcterms:created xsi:type="dcterms:W3CDTF">2005-04-06T18:57:15Z</dcterms:created>
  <dcterms:modified xsi:type="dcterms:W3CDTF">2018-01-23T15:39:34Z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xd_Signature">
    <vt:lpwstr/>
  </property>
  <property fmtid="{D5CDD505-2E9C-101B-9397-08002B2CF9AE}" pid="4" name="TemplateUrl">
    <vt:lpwstr/>
  </property>
  <property fmtid="{D5CDD505-2E9C-101B-9397-08002B2CF9AE}" pid="5" name="xd_ProgID">
    <vt:lpwstr/>
  </property>
</Properties>
</file>