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2" r:id="rId1"/>
  </p:sldMasterIdLst>
  <p:notesMasterIdLst>
    <p:notesMasterId r:id="rId34"/>
  </p:notesMasterIdLst>
  <p:sldIdLst>
    <p:sldId id="375" r:id="rId2"/>
    <p:sldId id="434" r:id="rId3"/>
    <p:sldId id="460" r:id="rId4"/>
    <p:sldId id="435" r:id="rId5"/>
    <p:sldId id="465" r:id="rId6"/>
    <p:sldId id="464" r:id="rId7"/>
    <p:sldId id="437" r:id="rId8"/>
    <p:sldId id="466" r:id="rId9"/>
    <p:sldId id="467" r:id="rId10"/>
    <p:sldId id="469" r:id="rId11"/>
    <p:sldId id="445" r:id="rId12"/>
    <p:sldId id="438" r:id="rId13"/>
    <p:sldId id="470" r:id="rId14"/>
    <p:sldId id="515" r:id="rId15"/>
    <p:sldId id="514" r:id="rId16"/>
    <p:sldId id="487" r:id="rId17"/>
    <p:sldId id="502" r:id="rId18"/>
    <p:sldId id="483" r:id="rId19"/>
    <p:sldId id="488" r:id="rId20"/>
    <p:sldId id="489" r:id="rId21"/>
    <p:sldId id="519" r:id="rId22"/>
    <p:sldId id="520" r:id="rId23"/>
    <p:sldId id="521" r:id="rId24"/>
    <p:sldId id="410" r:id="rId25"/>
    <p:sldId id="518" r:id="rId26"/>
    <p:sldId id="496" r:id="rId27"/>
    <p:sldId id="405" r:id="rId28"/>
    <p:sldId id="516" r:id="rId29"/>
    <p:sldId id="517" r:id="rId30"/>
    <p:sldId id="509" r:id="rId31"/>
    <p:sldId id="289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8">
          <p15:clr>
            <a:srgbClr val="A4A3A4"/>
          </p15:clr>
        </p15:guide>
        <p15:guide id="2" pos="2861">
          <p15:clr>
            <a:srgbClr val="A4A3A4"/>
          </p15:clr>
        </p15:guide>
        <p15:guide id="3" orient="horz" pos="1811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D85D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94343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158" y="66"/>
      </p:cViewPr>
      <p:guideLst>
        <p:guide orient="horz" pos="1358"/>
        <p:guide pos="2861"/>
        <p:guide orient="horz" pos="181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CE9-45DB-8D49-908301FBC9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DD51-4B59-8DEE-47C78B7F75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ECE9-45DB-8D49-908301FBC9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D51-4B59-8DEE-47C78B7F75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DD51-4B59-8DEE-47C78B7F75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D51-4B59-8DEE-47C78B7F750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D51-4B59-8DEE-47C78B7F7509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B9C3B2-F96E-4937-ADDA-FDFFB59A9AC6}" type="CATEGORYNAME">
                      <a:rPr lang="en-US" smtClean="0"/>
                      <a:pPr>
                        <a:defRPr/>
                      </a:pPr>
                      <a:t>[NÁZEV KATEGORIE]</a:t>
                    </a:fld>
                    <a:r>
                      <a:rPr lang="en-US" baseline="0" smtClean="0"/>
                      <a:t>-</a:t>
                    </a:r>
                    <a:fld id="{63F01571-4677-44CC-8782-48B400DF31C2}" type="VALUE">
                      <a:rPr lang="en-US" baseline="0" smtClean="0"/>
                      <a:pPr>
                        <a:defRPr/>
                      </a:pPr>
                      <a:t>[HODNOTA]</a:t>
                    </a:fld>
                    <a:endParaRPr lang="en-US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E9-45DB-8D49-908301FBC990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74EB20-58AF-4434-AC71-2D2E174A52E5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r>
                      <a:rPr lang="en-US" baseline="0" smtClean="0"/>
                      <a:t>-</a:t>
                    </a:r>
                    <a:fld id="{EEC7DEA7-C639-4DA5-9FA7-5E7C9DB335E2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[HODNOTA]</a:t>
                    </a:fld>
                    <a:endParaRPr lang="en-US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D51-4B59-8DEE-47C78B7F7509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0AEB7C-5DFF-4228-B859-77866BEB2547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r>
                      <a:rPr lang="en-US" baseline="0" smtClean="0"/>
                      <a:t>-</a:t>
                    </a:r>
                    <a:fld id="{39294F67-95EF-4ABB-B55E-CADF3BBF818A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[HODNOTA]</a:t>
                    </a:fld>
                    <a:endParaRPr lang="en-US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CE9-45DB-8D49-908301FBC990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E9D404-7DB9-4E71-BF1B-6F36B3AD4FBB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r>
                      <a:rPr lang="en-US" baseline="0" smtClean="0"/>
                      <a:t>-</a:t>
                    </a:r>
                    <a:fld id="{D31D41F7-D934-4AA1-9E15-A62CDECC4C2A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[HODNOTA]</a:t>
                    </a:fld>
                    <a:endParaRPr lang="en-US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D51-4B59-8DEE-47C78B7F7509}"/>
                </c:ext>
              </c:extLst>
            </c:dLbl>
            <c:dLbl>
              <c:idx val="4"/>
              <c:layout>
                <c:manualLayout>
                  <c:x val="1.0297782872047457E-2"/>
                  <c:y val="2.469846254540971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E38E54-A133-4283-B892-7D1CFAA6113F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r>
                      <a:rPr lang="en-US" dirty="0" smtClean="0"/>
                      <a:t>-</a:t>
                    </a:r>
                    <a:fld id="{A6838172-8B21-4B22-A2BD-816159263E56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[HODNOTA]</a:t>
                    </a:fld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D51-4B59-8DEE-47C78B7F7509}"/>
                </c:ext>
              </c:extLst>
            </c:dLbl>
            <c:dLbl>
              <c:idx val="5"/>
              <c:layout>
                <c:manualLayout>
                  <c:x val="9.598420087242647E-2"/>
                  <c:y val="-4.092020947345315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4EED31-59F5-4398-AB2C-CCFB05CE2592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r>
                      <a:rPr lang="en-US" dirty="0" smtClean="0"/>
                      <a:t>-</a:t>
                    </a:r>
                    <a:fld id="{3CF5972B-BCD4-45CA-A30B-5D629B88A0D7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[HODNOTA]</a:t>
                    </a:fld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51-4B59-8DEE-47C78B7F7509}"/>
                </c:ext>
              </c:extLst>
            </c:dLbl>
            <c:dLbl>
              <c:idx val="6"/>
              <c:layout>
                <c:manualLayout>
                  <c:x val="0.26234567901234568"/>
                  <c:y val="1.4818289269341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0A2D14-3853-48F5-B2E2-70CD8911A153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[NÁZEV KATEGORIE]</a:t>
                    </a:fld>
                    <a:r>
                      <a:rPr lang="en-US" baseline="0" dirty="0" smtClean="0"/>
                      <a:t>-</a:t>
                    </a:r>
                    <a:fld id="{3AD95788-0867-48C7-B5F4-DC6BEF281DAD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[HODNOTA]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51-4B59-8DEE-47C78B7F750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SMI</c:v>
                </c:pt>
                <c:pt idx="1">
                  <c:v>Mentální postižení</c:v>
                </c:pt>
                <c:pt idx="2">
                  <c:v>Organické poruchy</c:v>
                </c:pt>
                <c:pt idx="3">
                  <c:v>Závislosti</c:v>
                </c:pt>
                <c:pt idx="4">
                  <c:v>Úzkostné a depresivní poruchy</c:v>
                </c:pt>
                <c:pt idx="5">
                  <c:v>Poruchy osobnosti</c:v>
                </c:pt>
                <c:pt idx="6">
                  <c:v>Poruchy vývoje a ostatní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143</c:v>
                </c:pt>
                <c:pt idx="1">
                  <c:v>30</c:v>
                </c:pt>
                <c:pt idx="2">
                  <c:v>97</c:v>
                </c:pt>
                <c:pt idx="3">
                  <c:v>28</c:v>
                </c:pt>
                <c:pt idx="4">
                  <c:v>9</c:v>
                </c:pt>
                <c:pt idx="5">
                  <c:v>20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1-4B59-8DEE-47C78B7F750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 6 měsíců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Hospitalizace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5-4877-B4DB-6109488E549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nad 6 měsíců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Hospitalizace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5-4877-B4DB-6109488E549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05088560"/>
        <c:axId val="1005088976"/>
      </c:barChart>
      <c:catAx>
        <c:axId val="100508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5088976"/>
        <c:crosses val="autoZero"/>
        <c:auto val="1"/>
        <c:lblAlgn val="ctr"/>
        <c:lblOffset val="100"/>
        <c:noMultiLvlLbl val="0"/>
      </c:catAx>
      <c:valAx>
        <c:axId val="10050889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0508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organ.dg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List1!$A$2:$A$13</c:f>
              <c:strCache>
                <c:ptCount val="12"/>
                <c:pt idx="0">
                  <c:v>176 203 Praha-východ</c:v>
                </c:pt>
                <c:pt idx="1">
                  <c:v>164 051 Kladno</c:v>
                </c:pt>
                <c:pt idx="2">
                  <c:v>142 910 Praha-západ</c:v>
                </c:pt>
                <c:pt idx="3">
                  <c:v>127 776 Mladá Boleslav</c:v>
                </c:pt>
                <c:pt idx="4">
                  <c:v>114 403 Příbram</c:v>
                </c:pt>
                <c:pt idx="5">
                  <c:v>107 237 Mělník</c:v>
                </c:pt>
                <c:pt idx="6">
                  <c:v>100 457 Kolín</c:v>
                </c:pt>
                <c:pt idx="7">
                  <c:v>98 837 Nymburk</c:v>
                </c:pt>
                <c:pt idx="8">
                  <c:v>97 972 Benešov</c:v>
                </c:pt>
                <c:pt idx="9">
                  <c:v>92 353 Beroun</c:v>
                </c:pt>
                <c:pt idx="10">
                  <c:v>75 189 Kutná Hora</c:v>
                </c:pt>
                <c:pt idx="11">
                  <c:v>55 407 Rakovník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21</c:v>
                </c:pt>
                <c:pt idx="4">
                  <c:v>12</c:v>
                </c:pt>
                <c:pt idx="5">
                  <c:v>10</c:v>
                </c:pt>
                <c:pt idx="6">
                  <c:v>5</c:v>
                </c:pt>
                <c:pt idx="7">
                  <c:v>5</c:v>
                </c:pt>
                <c:pt idx="8">
                  <c:v>9</c:v>
                </c:pt>
                <c:pt idx="9">
                  <c:v>11</c:v>
                </c:pt>
                <c:pt idx="10">
                  <c:v>7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5-45A6-8845-85F784105F9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závislosti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List1!$A$2:$A$13</c:f>
              <c:strCache>
                <c:ptCount val="12"/>
                <c:pt idx="0">
                  <c:v>176 203 Praha-východ</c:v>
                </c:pt>
                <c:pt idx="1">
                  <c:v>164 051 Kladno</c:v>
                </c:pt>
                <c:pt idx="2">
                  <c:v>142 910 Praha-západ</c:v>
                </c:pt>
                <c:pt idx="3">
                  <c:v>127 776 Mladá Boleslav</c:v>
                </c:pt>
                <c:pt idx="4">
                  <c:v>114 403 Příbram</c:v>
                </c:pt>
                <c:pt idx="5">
                  <c:v>107 237 Mělník</c:v>
                </c:pt>
                <c:pt idx="6">
                  <c:v>100 457 Kolín</c:v>
                </c:pt>
                <c:pt idx="7">
                  <c:v>98 837 Nymburk</c:v>
                </c:pt>
                <c:pt idx="8">
                  <c:v>97 972 Benešov</c:v>
                </c:pt>
                <c:pt idx="9">
                  <c:v>92 353 Beroun</c:v>
                </c:pt>
                <c:pt idx="10">
                  <c:v>75 189 Kutná Hora</c:v>
                </c:pt>
                <c:pt idx="11">
                  <c:v>55 407 Rakovník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5-45A6-8845-85F784105F9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SMI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List1!$A$2:$A$13</c:f>
              <c:strCache>
                <c:ptCount val="12"/>
                <c:pt idx="0">
                  <c:v>176 203 Praha-východ</c:v>
                </c:pt>
                <c:pt idx="1">
                  <c:v>164 051 Kladno</c:v>
                </c:pt>
                <c:pt idx="2">
                  <c:v>142 910 Praha-západ</c:v>
                </c:pt>
                <c:pt idx="3">
                  <c:v>127 776 Mladá Boleslav</c:v>
                </c:pt>
                <c:pt idx="4">
                  <c:v>114 403 Příbram</c:v>
                </c:pt>
                <c:pt idx="5">
                  <c:v>107 237 Mělník</c:v>
                </c:pt>
                <c:pt idx="6">
                  <c:v>100 457 Kolín</c:v>
                </c:pt>
                <c:pt idx="7">
                  <c:v>98 837 Nymburk</c:v>
                </c:pt>
                <c:pt idx="8">
                  <c:v>97 972 Benešov</c:v>
                </c:pt>
                <c:pt idx="9">
                  <c:v>92 353 Beroun</c:v>
                </c:pt>
                <c:pt idx="10">
                  <c:v>75 189 Kutná Hora</c:v>
                </c:pt>
                <c:pt idx="11">
                  <c:v>55 407 Rakovník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  <c:pt idx="0">
                  <c:v>5</c:v>
                </c:pt>
                <c:pt idx="1">
                  <c:v>14</c:v>
                </c:pt>
                <c:pt idx="2">
                  <c:v>8</c:v>
                </c:pt>
                <c:pt idx="3">
                  <c:v>13</c:v>
                </c:pt>
                <c:pt idx="4">
                  <c:v>19</c:v>
                </c:pt>
                <c:pt idx="5">
                  <c:v>8</c:v>
                </c:pt>
                <c:pt idx="6">
                  <c:v>10</c:v>
                </c:pt>
                <c:pt idx="7">
                  <c:v>18</c:v>
                </c:pt>
                <c:pt idx="8">
                  <c:v>7</c:v>
                </c:pt>
                <c:pt idx="9">
                  <c:v>24</c:v>
                </c:pt>
                <c:pt idx="10">
                  <c:v>10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45-45A6-8845-85F784105F9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poruchy osob.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List1!$A$2:$A$13</c:f>
              <c:strCache>
                <c:ptCount val="12"/>
                <c:pt idx="0">
                  <c:v>176 203 Praha-východ</c:v>
                </c:pt>
                <c:pt idx="1">
                  <c:v>164 051 Kladno</c:v>
                </c:pt>
                <c:pt idx="2">
                  <c:v>142 910 Praha-západ</c:v>
                </c:pt>
                <c:pt idx="3">
                  <c:v>127 776 Mladá Boleslav</c:v>
                </c:pt>
                <c:pt idx="4">
                  <c:v>114 403 Příbram</c:v>
                </c:pt>
                <c:pt idx="5">
                  <c:v>107 237 Mělník</c:v>
                </c:pt>
                <c:pt idx="6">
                  <c:v>100 457 Kolín</c:v>
                </c:pt>
                <c:pt idx="7">
                  <c:v>98 837 Nymburk</c:v>
                </c:pt>
                <c:pt idx="8">
                  <c:v>97 972 Benešov</c:v>
                </c:pt>
                <c:pt idx="9">
                  <c:v>92 353 Beroun</c:v>
                </c:pt>
                <c:pt idx="10">
                  <c:v>75 189 Kutná Hora</c:v>
                </c:pt>
                <c:pt idx="11">
                  <c:v>55 407 Rakovník</c:v>
                </c:pt>
              </c:strCache>
            </c:strRef>
          </c:cat>
          <c:val>
            <c:numRef>
              <c:f>List1!$E$2:$E$13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45-45A6-8845-85F784105F9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mentální postiž.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List1!$A$2:$A$13</c:f>
              <c:strCache>
                <c:ptCount val="12"/>
                <c:pt idx="0">
                  <c:v>176 203 Praha-východ</c:v>
                </c:pt>
                <c:pt idx="1">
                  <c:v>164 051 Kladno</c:v>
                </c:pt>
                <c:pt idx="2">
                  <c:v>142 910 Praha-západ</c:v>
                </c:pt>
                <c:pt idx="3">
                  <c:v>127 776 Mladá Boleslav</c:v>
                </c:pt>
                <c:pt idx="4">
                  <c:v>114 403 Příbram</c:v>
                </c:pt>
                <c:pt idx="5">
                  <c:v>107 237 Mělník</c:v>
                </c:pt>
                <c:pt idx="6">
                  <c:v>100 457 Kolín</c:v>
                </c:pt>
                <c:pt idx="7">
                  <c:v>98 837 Nymburk</c:v>
                </c:pt>
                <c:pt idx="8">
                  <c:v>97 972 Benešov</c:v>
                </c:pt>
                <c:pt idx="9">
                  <c:v>92 353 Beroun</c:v>
                </c:pt>
                <c:pt idx="10">
                  <c:v>75 189 Kutná Hora</c:v>
                </c:pt>
                <c:pt idx="11">
                  <c:v>55 407 Rakovník</c:v>
                </c:pt>
              </c:strCache>
            </c:strRef>
          </c:cat>
          <c:val>
            <c:numRef>
              <c:f>List1!$F$2:$F$13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45-45A6-8845-85F784105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4410416"/>
        <c:axId val="1254411248"/>
        <c:axId val="0"/>
      </c:bar3DChart>
      <c:catAx>
        <c:axId val="125441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411248"/>
        <c:crosses val="autoZero"/>
        <c:auto val="1"/>
        <c:lblAlgn val="ctr"/>
        <c:lblOffset val="100"/>
        <c:noMultiLvlLbl val="0"/>
      </c:catAx>
      <c:valAx>
        <c:axId val="125441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41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organické poruchy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25</c:v>
                </c:pt>
                <c:pt idx="1">
                  <c:v>17</c:v>
                </c:pt>
                <c:pt idx="2">
                  <c:v>6</c:v>
                </c:pt>
                <c:pt idx="3">
                  <c:v>31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5-45A6-8845-85F784105F9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závislosti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11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5-45A6-8845-85F784105F9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SMI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51</c:v>
                </c:pt>
                <c:pt idx="1">
                  <c:v>22</c:v>
                </c:pt>
                <c:pt idx="2">
                  <c:v>18</c:v>
                </c:pt>
                <c:pt idx="3">
                  <c:v>36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45-45A6-8845-85F784105F9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úzkostné, depresivní poruchy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45-45A6-8845-85F784105F9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poruchy osobnosti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List1!$F$2:$F$6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45-45A6-8845-85F784105F91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mentální postižení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List1!$G$2:$G$6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45-45A6-8845-85F784105F91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poruchy chování, ostatní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45-45A6-8845-85F784105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4410416"/>
        <c:axId val="1254411248"/>
        <c:axId val="0"/>
      </c:bar3DChart>
      <c:catAx>
        <c:axId val="12544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411248"/>
        <c:crosses val="autoZero"/>
        <c:auto val="1"/>
        <c:lblAlgn val="ctr"/>
        <c:lblOffset val="100"/>
        <c:noMultiLvlLbl val="0"/>
      </c:catAx>
      <c:valAx>
        <c:axId val="125441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41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organické poruchy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5-45A6-8845-85F784105F9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závislosti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5-45A6-8845-85F784105F9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SMI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23</c:v>
                </c:pt>
                <c:pt idx="1">
                  <c:v>9</c:v>
                </c:pt>
                <c:pt idx="2">
                  <c:v>4</c:v>
                </c:pt>
                <c:pt idx="3">
                  <c:v>19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45-45A6-8845-85F784105F9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úzkostné, depresivní poruchy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45-45A6-8845-85F784105F9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poruchy osobnosti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List1!$F$2:$F$6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45-45A6-8845-85F784105F91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mentální postižení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List1!$G$2:$G$6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45-45A6-8845-85F784105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4410416"/>
        <c:axId val="1254411248"/>
        <c:axId val="0"/>
      </c:bar3DChart>
      <c:catAx>
        <c:axId val="12544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411248"/>
        <c:crosses val="autoZero"/>
        <c:auto val="1"/>
        <c:lblAlgn val="ctr"/>
        <c:lblOffset val="100"/>
        <c:noMultiLvlLbl val="0"/>
      </c:catAx>
      <c:valAx>
        <c:axId val="125441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41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organické poruchy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6</c:v>
                </c:pt>
                <c:pt idx="3">
                  <c:v>24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5-45A6-8845-85F784105F9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závislosti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5-45A6-8845-85F784105F9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SMI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45-45A6-8845-85F784105F9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úzkostné, depresivní poruchy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45-45A6-8845-85F784105F9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poruchy osobnosti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List1!$F$2:$F$6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45-45A6-8845-85F784105F91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mentální postižení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List1!$A$2:$A$6</c:f>
              <c:strCache>
                <c:ptCount val="5"/>
                <c:pt idx="0">
                  <c:v>PN Dobřany</c:v>
                </c:pt>
                <c:pt idx="1">
                  <c:v>PN Havlíčkův Brod</c:v>
                </c:pt>
                <c:pt idx="2">
                  <c:v>PN Horní Beřkovice</c:v>
                </c:pt>
                <c:pt idx="3">
                  <c:v>PN Kosmonosy</c:v>
                </c:pt>
                <c:pt idx="4">
                  <c:v>PN Bohnice</c:v>
                </c:pt>
              </c:strCache>
            </c:strRef>
          </c:cat>
          <c:val>
            <c:numRef>
              <c:f>List1!$G$2:$G$6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45-45A6-8845-85F784105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4410416"/>
        <c:axId val="1254411248"/>
        <c:axId val="0"/>
      </c:bar3DChart>
      <c:catAx>
        <c:axId val="12544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411248"/>
        <c:crosses val="autoZero"/>
        <c:auto val="1"/>
        <c:lblAlgn val="ctr"/>
        <c:lblOffset val="100"/>
        <c:noMultiLvlLbl val="0"/>
      </c:catAx>
      <c:valAx>
        <c:axId val="125441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441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BC573-0156-4441-9152-82980F5088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2DCFFC-A956-487D-801D-C450ACEC3DD0}">
      <dgm:prSet phldrT="[Text]"/>
      <dgm:spPr>
        <a:solidFill>
          <a:schemeClr val="accent5"/>
        </a:solidFill>
      </dgm:spPr>
      <dgm:t>
        <a:bodyPr/>
        <a:lstStyle/>
        <a:p>
          <a:r>
            <a:rPr lang="cs-CZ" dirty="0" smtClean="0"/>
            <a:t>NÁRODNÍ PLÁNY</a:t>
          </a:r>
          <a:endParaRPr lang="cs-CZ" dirty="0"/>
        </a:p>
      </dgm:t>
    </dgm:pt>
    <dgm:pt modelId="{7D844320-098B-4D0C-9E83-2DA123AD7F75}" type="parTrans" cxnId="{4BC0B585-B110-4890-A24D-FA4FE7AC8418}">
      <dgm:prSet/>
      <dgm:spPr/>
      <dgm:t>
        <a:bodyPr/>
        <a:lstStyle/>
        <a:p>
          <a:endParaRPr lang="cs-CZ"/>
        </a:p>
      </dgm:t>
    </dgm:pt>
    <dgm:pt modelId="{062D3E1D-90A2-4F7C-BF5E-9884B2F16048}" type="sibTrans" cxnId="{4BC0B585-B110-4890-A24D-FA4FE7AC8418}">
      <dgm:prSet/>
      <dgm:spPr/>
      <dgm:t>
        <a:bodyPr/>
        <a:lstStyle/>
        <a:p>
          <a:endParaRPr lang="cs-CZ"/>
        </a:p>
      </dgm:t>
    </dgm:pt>
    <dgm:pt modelId="{240CA956-E41B-4E76-A988-D7BB324CD594}">
      <dgm:prSet phldrT="[Text]"/>
      <dgm:spPr>
        <a:solidFill>
          <a:schemeClr val="accent5"/>
        </a:solidFill>
      </dgm:spPr>
      <dgm:t>
        <a:bodyPr/>
        <a:lstStyle/>
        <a:p>
          <a:r>
            <a:rPr lang="cs-CZ" dirty="0" smtClean="0"/>
            <a:t>KRAJSKÉ PLÁNY</a:t>
          </a:r>
          <a:endParaRPr lang="cs-CZ" dirty="0"/>
        </a:p>
      </dgm:t>
    </dgm:pt>
    <dgm:pt modelId="{0DF23A69-4F7B-437B-AE05-4329A6038EE9}" type="parTrans" cxnId="{2F555C99-BD50-43E0-98EE-9D9077E0B3EE}">
      <dgm:prSet/>
      <dgm:spPr/>
      <dgm:t>
        <a:bodyPr/>
        <a:lstStyle/>
        <a:p>
          <a:endParaRPr lang="cs-CZ"/>
        </a:p>
      </dgm:t>
    </dgm:pt>
    <dgm:pt modelId="{13D0900A-C790-41F6-B79B-609227C74EAC}" type="sibTrans" cxnId="{2F555C99-BD50-43E0-98EE-9D9077E0B3EE}">
      <dgm:prSet/>
      <dgm:spPr/>
      <dgm:t>
        <a:bodyPr/>
        <a:lstStyle/>
        <a:p>
          <a:endParaRPr lang="cs-CZ"/>
        </a:p>
      </dgm:t>
    </dgm:pt>
    <dgm:pt modelId="{88B2BE4D-2761-49AE-998F-B35CA20F94F0}">
      <dgm:prSet phldrT="[Text]"/>
      <dgm:spPr>
        <a:solidFill>
          <a:schemeClr val="accent5"/>
        </a:solidFill>
      </dgm:spPr>
      <dgm:t>
        <a:bodyPr/>
        <a:lstStyle/>
        <a:p>
          <a:r>
            <a:rPr lang="cs-CZ" dirty="0" smtClean="0"/>
            <a:t>OBECNÍ KOMUNITNÍ PLÁNY </a:t>
          </a:r>
          <a:endParaRPr lang="cs-CZ" dirty="0"/>
        </a:p>
      </dgm:t>
    </dgm:pt>
    <dgm:pt modelId="{FD9ADFA9-E6E1-4A48-9FCC-F6EDEB435D01}" type="parTrans" cxnId="{0DAB6E2D-7936-46F5-AD01-E49788E6B78F}">
      <dgm:prSet/>
      <dgm:spPr/>
      <dgm:t>
        <a:bodyPr/>
        <a:lstStyle/>
        <a:p>
          <a:endParaRPr lang="cs-CZ"/>
        </a:p>
      </dgm:t>
    </dgm:pt>
    <dgm:pt modelId="{9B69E749-8C76-4938-A2E6-19A10E0ED0A9}" type="sibTrans" cxnId="{0DAB6E2D-7936-46F5-AD01-E49788E6B78F}">
      <dgm:prSet/>
      <dgm:spPr/>
      <dgm:t>
        <a:bodyPr/>
        <a:lstStyle/>
        <a:p>
          <a:endParaRPr lang="cs-CZ"/>
        </a:p>
      </dgm:t>
    </dgm:pt>
    <dgm:pt modelId="{C1CF4D9B-7FE6-4F3E-85B6-EAB53FA5F35E}">
      <dgm:prSet/>
      <dgm:spPr>
        <a:solidFill>
          <a:schemeClr val="accent5"/>
        </a:solidFill>
      </dgm:spPr>
      <dgm:t>
        <a:bodyPr/>
        <a:lstStyle/>
        <a:p>
          <a:r>
            <a:rPr lang="cs-CZ" dirty="0" smtClean="0"/>
            <a:t>INSTITUCE / ORGANIZACE</a:t>
          </a:r>
          <a:endParaRPr lang="cs-CZ" dirty="0"/>
        </a:p>
      </dgm:t>
    </dgm:pt>
    <dgm:pt modelId="{601BB5B6-AFCA-4FE9-B707-82921F2D1F52}" type="parTrans" cxnId="{F825B708-5427-46AB-AF13-A8E544270F32}">
      <dgm:prSet/>
      <dgm:spPr/>
      <dgm:t>
        <a:bodyPr/>
        <a:lstStyle/>
        <a:p>
          <a:endParaRPr lang="cs-CZ"/>
        </a:p>
      </dgm:t>
    </dgm:pt>
    <dgm:pt modelId="{223648C1-862D-4188-8FA3-850F1D400F39}" type="sibTrans" cxnId="{F825B708-5427-46AB-AF13-A8E544270F32}">
      <dgm:prSet/>
      <dgm:spPr/>
      <dgm:t>
        <a:bodyPr/>
        <a:lstStyle/>
        <a:p>
          <a:endParaRPr lang="cs-CZ"/>
        </a:p>
      </dgm:t>
    </dgm:pt>
    <dgm:pt modelId="{A0F71DF0-F58E-4FCB-B434-2496FD454C5A}">
      <dgm:prSet/>
      <dgm:spPr>
        <a:solidFill>
          <a:schemeClr val="accent5"/>
        </a:solidFill>
      </dgm:spPr>
      <dgm:t>
        <a:bodyPr/>
        <a:lstStyle/>
        <a:p>
          <a:r>
            <a:rPr lang="cs-CZ" dirty="0" smtClean="0"/>
            <a:t>BENEFIT PRO KLIENTY / OBČANY</a:t>
          </a:r>
          <a:endParaRPr lang="cs-CZ" dirty="0"/>
        </a:p>
      </dgm:t>
    </dgm:pt>
    <dgm:pt modelId="{C966D8A0-9189-4677-AD86-B52465B42236}" type="parTrans" cxnId="{F09FC9F1-66A1-4D38-A7CC-C25C1B9E2E7F}">
      <dgm:prSet/>
      <dgm:spPr/>
      <dgm:t>
        <a:bodyPr/>
        <a:lstStyle/>
        <a:p>
          <a:endParaRPr lang="cs-CZ"/>
        </a:p>
      </dgm:t>
    </dgm:pt>
    <dgm:pt modelId="{142D3CD6-BA20-4812-AECD-48E1FBE632B8}" type="sibTrans" cxnId="{F09FC9F1-66A1-4D38-A7CC-C25C1B9E2E7F}">
      <dgm:prSet/>
      <dgm:spPr/>
      <dgm:t>
        <a:bodyPr/>
        <a:lstStyle/>
        <a:p>
          <a:endParaRPr lang="cs-CZ"/>
        </a:p>
      </dgm:t>
    </dgm:pt>
    <dgm:pt modelId="{C3F231B2-E39A-4777-BEE3-FBEFB04D6C05}" type="pres">
      <dgm:prSet presAssocID="{A1ABC573-0156-4441-9152-82980F5088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5641FF8-BE75-41E8-AB8E-FBFD29302652}" type="pres">
      <dgm:prSet presAssocID="{A1ABC573-0156-4441-9152-82980F508880}" presName="dummyMaxCanvas" presStyleCnt="0">
        <dgm:presLayoutVars/>
      </dgm:prSet>
      <dgm:spPr/>
    </dgm:pt>
    <dgm:pt modelId="{913F9E82-11B3-406F-9F81-F3C6C1BAD063}" type="pres">
      <dgm:prSet presAssocID="{A1ABC573-0156-4441-9152-82980F50888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147858-FBC4-46B3-9948-C7F2076C450B}" type="pres">
      <dgm:prSet presAssocID="{A1ABC573-0156-4441-9152-82980F50888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98605D-BBA2-47AA-B3F8-19830ED7DC8A}" type="pres">
      <dgm:prSet presAssocID="{A1ABC573-0156-4441-9152-82980F50888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E1402E-252A-4440-B412-1154CEDD9C07}" type="pres">
      <dgm:prSet presAssocID="{A1ABC573-0156-4441-9152-82980F50888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A1F2FF-84E4-4CFE-B978-56405467E3F3}" type="pres">
      <dgm:prSet presAssocID="{A1ABC573-0156-4441-9152-82980F50888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0AF49D-9D42-4FDB-8EAF-813822DA5B4E}" type="pres">
      <dgm:prSet presAssocID="{A1ABC573-0156-4441-9152-82980F50888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C6D932-4D89-4A70-A98A-D111E15D6AA1}" type="pres">
      <dgm:prSet presAssocID="{A1ABC573-0156-4441-9152-82980F50888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5C2C16-7611-49ED-9593-39C97CB5594C}" type="pres">
      <dgm:prSet presAssocID="{A1ABC573-0156-4441-9152-82980F50888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97AD51-71DC-490B-BD0C-8B826796F227}" type="pres">
      <dgm:prSet presAssocID="{A1ABC573-0156-4441-9152-82980F50888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75D34F-E834-40CF-ADC9-B027279FE776}" type="pres">
      <dgm:prSet presAssocID="{A1ABC573-0156-4441-9152-82980F50888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DB3C1D-0BE6-40B0-B8A2-6AB3F37825F8}" type="pres">
      <dgm:prSet presAssocID="{A1ABC573-0156-4441-9152-82980F50888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B4313D-7129-4E13-962C-38933259B60A}" type="pres">
      <dgm:prSet presAssocID="{A1ABC573-0156-4441-9152-82980F50888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C13CAD-688D-416A-8C9D-4D5A720A93B9}" type="pres">
      <dgm:prSet presAssocID="{A1ABC573-0156-4441-9152-82980F50888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83E39C-6339-4773-9C3A-36633503F93F}" type="pres">
      <dgm:prSet presAssocID="{A1ABC573-0156-4441-9152-82980F50888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722BCFF-9814-499A-B4C9-76874727E031}" type="presOf" srcId="{9B69E749-8C76-4938-A2E6-19A10E0ED0A9}" destId="{625C2C16-7611-49ED-9593-39C97CB5594C}" srcOrd="0" destOrd="0" presId="urn:microsoft.com/office/officeart/2005/8/layout/vProcess5"/>
    <dgm:cxn modelId="{207487F0-E03A-438C-9FB3-697BF728DE21}" type="presOf" srcId="{C1CF4D9B-7FE6-4F3E-85B6-EAB53FA5F35E}" destId="{B7C13CAD-688D-416A-8C9D-4D5A720A93B9}" srcOrd="1" destOrd="0" presId="urn:microsoft.com/office/officeart/2005/8/layout/vProcess5"/>
    <dgm:cxn modelId="{68DB4AF0-0E62-49CF-9764-990070EB0C38}" type="presOf" srcId="{A0F71DF0-F58E-4FCB-B434-2496FD454C5A}" destId="{1D83E39C-6339-4773-9C3A-36633503F93F}" srcOrd="1" destOrd="0" presId="urn:microsoft.com/office/officeart/2005/8/layout/vProcess5"/>
    <dgm:cxn modelId="{C1B93AEF-56E4-4ED1-B95B-1C92DD172186}" type="presOf" srcId="{062D3E1D-90A2-4F7C-BF5E-9884B2F16048}" destId="{A10AF49D-9D42-4FDB-8EAF-813822DA5B4E}" srcOrd="0" destOrd="0" presId="urn:microsoft.com/office/officeart/2005/8/layout/vProcess5"/>
    <dgm:cxn modelId="{740C57A4-F32F-4C97-B7FF-8C5850A28C2F}" type="presOf" srcId="{240CA956-E41B-4E76-A988-D7BB324CD594}" destId="{90DB3C1D-0BE6-40B0-B8A2-6AB3F37825F8}" srcOrd="1" destOrd="0" presId="urn:microsoft.com/office/officeart/2005/8/layout/vProcess5"/>
    <dgm:cxn modelId="{F09FC9F1-66A1-4D38-A7CC-C25C1B9E2E7F}" srcId="{A1ABC573-0156-4441-9152-82980F508880}" destId="{A0F71DF0-F58E-4FCB-B434-2496FD454C5A}" srcOrd="4" destOrd="0" parTransId="{C966D8A0-9189-4677-AD86-B52465B42236}" sibTransId="{142D3CD6-BA20-4812-AECD-48E1FBE632B8}"/>
    <dgm:cxn modelId="{971D4887-37E4-4935-8E0F-25A4528268EE}" type="presOf" srcId="{88B2BE4D-2761-49AE-998F-B35CA20F94F0}" destId="{E798605D-BBA2-47AA-B3F8-19830ED7DC8A}" srcOrd="0" destOrd="0" presId="urn:microsoft.com/office/officeart/2005/8/layout/vProcess5"/>
    <dgm:cxn modelId="{F4A0274B-0314-4E1C-A6B4-F42444A577B9}" type="presOf" srcId="{223648C1-862D-4188-8FA3-850F1D400F39}" destId="{5E97AD51-71DC-490B-BD0C-8B826796F227}" srcOrd="0" destOrd="0" presId="urn:microsoft.com/office/officeart/2005/8/layout/vProcess5"/>
    <dgm:cxn modelId="{0DAB6E2D-7936-46F5-AD01-E49788E6B78F}" srcId="{A1ABC573-0156-4441-9152-82980F508880}" destId="{88B2BE4D-2761-49AE-998F-B35CA20F94F0}" srcOrd="2" destOrd="0" parTransId="{FD9ADFA9-E6E1-4A48-9FCC-F6EDEB435D01}" sibTransId="{9B69E749-8C76-4938-A2E6-19A10E0ED0A9}"/>
    <dgm:cxn modelId="{C2E1829C-305F-42A2-BFE2-26A68198B461}" type="presOf" srcId="{A0F71DF0-F58E-4FCB-B434-2496FD454C5A}" destId="{5EA1F2FF-84E4-4CFE-B978-56405467E3F3}" srcOrd="0" destOrd="0" presId="urn:microsoft.com/office/officeart/2005/8/layout/vProcess5"/>
    <dgm:cxn modelId="{2F555C99-BD50-43E0-98EE-9D9077E0B3EE}" srcId="{A1ABC573-0156-4441-9152-82980F508880}" destId="{240CA956-E41B-4E76-A988-D7BB324CD594}" srcOrd="1" destOrd="0" parTransId="{0DF23A69-4F7B-437B-AE05-4329A6038EE9}" sibTransId="{13D0900A-C790-41F6-B79B-609227C74EAC}"/>
    <dgm:cxn modelId="{50A734E3-2C24-4093-B0AD-CA35BCE66130}" type="presOf" srcId="{152DCFFC-A956-487D-801D-C450ACEC3DD0}" destId="{913F9E82-11B3-406F-9F81-F3C6C1BAD063}" srcOrd="0" destOrd="0" presId="urn:microsoft.com/office/officeart/2005/8/layout/vProcess5"/>
    <dgm:cxn modelId="{7FF64E51-A1B4-4BB6-B197-8D0E2DB7E559}" type="presOf" srcId="{240CA956-E41B-4E76-A988-D7BB324CD594}" destId="{47147858-FBC4-46B3-9948-C7F2076C450B}" srcOrd="0" destOrd="0" presId="urn:microsoft.com/office/officeart/2005/8/layout/vProcess5"/>
    <dgm:cxn modelId="{4BC0B585-B110-4890-A24D-FA4FE7AC8418}" srcId="{A1ABC573-0156-4441-9152-82980F508880}" destId="{152DCFFC-A956-487D-801D-C450ACEC3DD0}" srcOrd="0" destOrd="0" parTransId="{7D844320-098B-4D0C-9E83-2DA123AD7F75}" sibTransId="{062D3E1D-90A2-4F7C-BF5E-9884B2F16048}"/>
    <dgm:cxn modelId="{A468B428-E99F-4C59-A574-D2C95D858FF2}" type="presOf" srcId="{A1ABC573-0156-4441-9152-82980F508880}" destId="{C3F231B2-E39A-4777-BEE3-FBEFB04D6C05}" srcOrd="0" destOrd="0" presId="urn:microsoft.com/office/officeart/2005/8/layout/vProcess5"/>
    <dgm:cxn modelId="{A39874E5-EEDB-4A5B-B163-4A12EA17561E}" type="presOf" srcId="{88B2BE4D-2761-49AE-998F-B35CA20F94F0}" destId="{77B4313D-7129-4E13-962C-38933259B60A}" srcOrd="1" destOrd="0" presId="urn:microsoft.com/office/officeart/2005/8/layout/vProcess5"/>
    <dgm:cxn modelId="{F776D445-C2CD-4AFE-A96E-2A6799937944}" type="presOf" srcId="{C1CF4D9B-7FE6-4F3E-85B6-EAB53FA5F35E}" destId="{11E1402E-252A-4440-B412-1154CEDD9C07}" srcOrd="0" destOrd="0" presId="urn:microsoft.com/office/officeart/2005/8/layout/vProcess5"/>
    <dgm:cxn modelId="{62279816-E3CC-4807-B82F-E452A11AFAA4}" type="presOf" srcId="{13D0900A-C790-41F6-B79B-609227C74EAC}" destId="{C5C6D932-4D89-4A70-A98A-D111E15D6AA1}" srcOrd="0" destOrd="0" presId="urn:microsoft.com/office/officeart/2005/8/layout/vProcess5"/>
    <dgm:cxn modelId="{8A52DBB4-5CA3-42E9-AA95-31FED5F242E2}" type="presOf" srcId="{152DCFFC-A956-487D-801D-C450ACEC3DD0}" destId="{B275D34F-E834-40CF-ADC9-B027279FE776}" srcOrd="1" destOrd="0" presId="urn:microsoft.com/office/officeart/2005/8/layout/vProcess5"/>
    <dgm:cxn modelId="{F825B708-5427-46AB-AF13-A8E544270F32}" srcId="{A1ABC573-0156-4441-9152-82980F508880}" destId="{C1CF4D9B-7FE6-4F3E-85B6-EAB53FA5F35E}" srcOrd="3" destOrd="0" parTransId="{601BB5B6-AFCA-4FE9-B707-82921F2D1F52}" sibTransId="{223648C1-862D-4188-8FA3-850F1D400F39}"/>
    <dgm:cxn modelId="{97B6397E-85CF-49AB-9848-05EC75C5406D}" type="presParOf" srcId="{C3F231B2-E39A-4777-BEE3-FBEFB04D6C05}" destId="{25641FF8-BE75-41E8-AB8E-FBFD29302652}" srcOrd="0" destOrd="0" presId="urn:microsoft.com/office/officeart/2005/8/layout/vProcess5"/>
    <dgm:cxn modelId="{697D2993-BEA4-493C-B789-96F1579DB5B1}" type="presParOf" srcId="{C3F231B2-E39A-4777-BEE3-FBEFB04D6C05}" destId="{913F9E82-11B3-406F-9F81-F3C6C1BAD063}" srcOrd="1" destOrd="0" presId="urn:microsoft.com/office/officeart/2005/8/layout/vProcess5"/>
    <dgm:cxn modelId="{CDE7EA3A-8995-49C8-A55A-25449CD1600E}" type="presParOf" srcId="{C3F231B2-E39A-4777-BEE3-FBEFB04D6C05}" destId="{47147858-FBC4-46B3-9948-C7F2076C450B}" srcOrd="2" destOrd="0" presId="urn:microsoft.com/office/officeart/2005/8/layout/vProcess5"/>
    <dgm:cxn modelId="{60415A2D-7556-4ACD-8862-5CEB758D6781}" type="presParOf" srcId="{C3F231B2-E39A-4777-BEE3-FBEFB04D6C05}" destId="{E798605D-BBA2-47AA-B3F8-19830ED7DC8A}" srcOrd="3" destOrd="0" presId="urn:microsoft.com/office/officeart/2005/8/layout/vProcess5"/>
    <dgm:cxn modelId="{772A5022-D9CB-4A58-B280-D5EEA110186D}" type="presParOf" srcId="{C3F231B2-E39A-4777-BEE3-FBEFB04D6C05}" destId="{11E1402E-252A-4440-B412-1154CEDD9C07}" srcOrd="4" destOrd="0" presId="urn:microsoft.com/office/officeart/2005/8/layout/vProcess5"/>
    <dgm:cxn modelId="{CC559176-53D4-4B24-BC7B-B327A747FE95}" type="presParOf" srcId="{C3F231B2-E39A-4777-BEE3-FBEFB04D6C05}" destId="{5EA1F2FF-84E4-4CFE-B978-56405467E3F3}" srcOrd="5" destOrd="0" presId="urn:microsoft.com/office/officeart/2005/8/layout/vProcess5"/>
    <dgm:cxn modelId="{7063802D-4F4B-4839-9FAE-0EA57E1289A0}" type="presParOf" srcId="{C3F231B2-E39A-4777-BEE3-FBEFB04D6C05}" destId="{A10AF49D-9D42-4FDB-8EAF-813822DA5B4E}" srcOrd="6" destOrd="0" presId="urn:microsoft.com/office/officeart/2005/8/layout/vProcess5"/>
    <dgm:cxn modelId="{F79B85CB-EA4E-4120-8124-3E03E875A708}" type="presParOf" srcId="{C3F231B2-E39A-4777-BEE3-FBEFB04D6C05}" destId="{C5C6D932-4D89-4A70-A98A-D111E15D6AA1}" srcOrd="7" destOrd="0" presId="urn:microsoft.com/office/officeart/2005/8/layout/vProcess5"/>
    <dgm:cxn modelId="{83D00805-DF41-416E-865A-4E0226D3059F}" type="presParOf" srcId="{C3F231B2-E39A-4777-BEE3-FBEFB04D6C05}" destId="{625C2C16-7611-49ED-9593-39C97CB5594C}" srcOrd="8" destOrd="0" presId="urn:microsoft.com/office/officeart/2005/8/layout/vProcess5"/>
    <dgm:cxn modelId="{E42745EF-231E-4A52-9D48-A00CB64482C7}" type="presParOf" srcId="{C3F231B2-E39A-4777-BEE3-FBEFB04D6C05}" destId="{5E97AD51-71DC-490B-BD0C-8B826796F227}" srcOrd="9" destOrd="0" presId="urn:microsoft.com/office/officeart/2005/8/layout/vProcess5"/>
    <dgm:cxn modelId="{72799319-0474-4169-9759-4740791D3879}" type="presParOf" srcId="{C3F231B2-E39A-4777-BEE3-FBEFB04D6C05}" destId="{B275D34F-E834-40CF-ADC9-B027279FE776}" srcOrd="10" destOrd="0" presId="urn:microsoft.com/office/officeart/2005/8/layout/vProcess5"/>
    <dgm:cxn modelId="{1716D638-6642-4542-8E49-0A58BCE87AA7}" type="presParOf" srcId="{C3F231B2-E39A-4777-BEE3-FBEFB04D6C05}" destId="{90DB3C1D-0BE6-40B0-B8A2-6AB3F37825F8}" srcOrd="11" destOrd="0" presId="urn:microsoft.com/office/officeart/2005/8/layout/vProcess5"/>
    <dgm:cxn modelId="{FA553A4D-4054-4232-A80B-7F734377AF18}" type="presParOf" srcId="{C3F231B2-E39A-4777-BEE3-FBEFB04D6C05}" destId="{77B4313D-7129-4E13-962C-38933259B60A}" srcOrd="12" destOrd="0" presId="urn:microsoft.com/office/officeart/2005/8/layout/vProcess5"/>
    <dgm:cxn modelId="{CACA9D4E-B4ED-4F04-BB84-A027CDF8BA92}" type="presParOf" srcId="{C3F231B2-E39A-4777-BEE3-FBEFB04D6C05}" destId="{B7C13CAD-688D-416A-8C9D-4D5A720A93B9}" srcOrd="13" destOrd="0" presId="urn:microsoft.com/office/officeart/2005/8/layout/vProcess5"/>
    <dgm:cxn modelId="{3D112291-08DA-457C-85B5-87AA5B8F4B99}" type="presParOf" srcId="{C3F231B2-E39A-4777-BEE3-FBEFB04D6C05}" destId="{1D83E39C-6339-4773-9C3A-36633503F93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F9E82-11B3-406F-9F81-F3C6C1BAD063}">
      <dsp:nvSpPr>
        <dsp:cNvPr id="0" name=""/>
        <dsp:cNvSpPr/>
      </dsp:nvSpPr>
      <dsp:spPr>
        <a:xfrm>
          <a:off x="0" y="0"/>
          <a:ext cx="4450686" cy="61722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NÁRODNÍ PLÁNY</a:t>
          </a:r>
          <a:endParaRPr lang="cs-CZ" sz="1700" kern="1200" dirty="0"/>
        </a:p>
      </dsp:txBody>
      <dsp:txXfrm>
        <a:off x="18078" y="18078"/>
        <a:ext cx="3712442" cy="581064"/>
      </dsp:txXfrm>
    </dsp:sp>
    <dsp:sp modelId="{47147858-FBC4-46B3-9948-C7F2076C450B}">
      <dsp:nvSpPr>
        <dsp:cNvPr id="0" name=""/>
        <dsp:cNvSpPr/>
      </dsp:nvSpPr>
      <dsp:spPr>
        <a:xfrm>
          <a:off x="332356" y="702945"/>
          <a:ext cx="4450686" cy="61722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KRAJSKÉ PLÁNY</a:t>
          </a:r>
          <a:endParaRPr lang="cs-CZ" sz="1700" kern="1200" dirty="0"/>
        </a:p>
      </dsp:txBody>
      <dsp:txXfrm>
        <a:off x="350434" y="721023"/>
        <a:ext cx="3680980" cy="581064"/>
      </dsp:txXfrm>
    </dsp:sp>
    <dsp:sp modelId="{E798605D-BBA2-47AA-B3F8-19830ED7DC8A}">
      <dsp:nvSpPr>
        <dsp:cNvPr id="0" name=""/>
        <dsp:cNvSpPr/>
      </dsp:nvSpPr>
      <dsp:spPr>
        <a:xfrm>
          <a:off x="664712" y="1405889"/>
          <a:ext cx="4450686" cy="61722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OBECNÍ KOMUNITNÍ PLÁNY </a:t>
          </a:r>
          <a:endParaRPr lang="cs-CZ" sz="1700" kern="1200" dirty="0"/>
        </a:p>
      </dsp:txBody>
      <dsp:txXfrm>
        <a:off x="682790" y="1423967"/>
        <a:ext cx="3680980" cy="581064"/>
      </dsp:txXfrm>
    </dsp:sp>
    <dsp:sp modelId="{11E1402E-252A-4440-B412-1154CEDD9C07}">
      <dsp:nvSpPr>
        <dsp:cNvPr id="0" name=""/>
        <dsp:cNvSpPr/>
      </dsp:nvSpPr>
      <dsp:spPr>
        <a:xfrm>
          <a:off x="997069" y="2108835"/>
          <a:ext cx="4450686" cy="61722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INSTITUCE / ORGANIZACE</a:t>
          </a:r>
          <a:endParaRPr lang="cs-CZ" sz="1700" kern="1200" dirty="0"/>
        </a:p>
      </dsp:txBody>
      <dsp:txXfrm>
        <a:off x="1015147" y="2126913"/>
        <a:ext cx="3680980" cy="581064"/>
      </dsp:txXfrm>
    </dsp:sp>
    <dsp:sp modelId="{5EA1F2FF-84E4-4CFE-B978-56405467E3F3}">
      <dsp:nvSpPr>
        <dsp:cNvPr id="0" name=""/>
        <dsp:cNvSpPr/>
      </dsp:nvSpPr>
      <dsp:spPr>
        <a:xfrm>
          <a:off x="1329425" y="2811779"/>
          <a:ext cx="4450686" cy="61722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BENEFIT PRO KLIENTY / OBČANY</a:t>
          </a:r>
          <a:endParaRPr lang="cs-CZ" sz="1700" kern="1200" dirty="0"/>
        </a:p>
      </dsp:txBody>
      <dsp:txXfrm>
        <a:off x="1347503" y="2829857"/>
        <a:ext cx="3680980" cy="581064"/>
      </dsp:txXfrm>
    </dsp:sp>
    <dsp:sp modelId="{A10AF49D-9D42-4FDB-8EAF-813822DA5B4E}">
      <dsp:nvSpPr>
        <dsp:cNvPr id="0" name=""/>
        <dsp:cNvSpPr/>
      </dsp:nvSpPr>
      <dsp:spPr>
        <a:xfrm>
          <a:off x="4049493" y="450913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4139761" y="450913"/>
        <a:ext cx="220657" cy="301898"/>
      </dsp:txXfrm>
    </dsp:sp>
    <dsp:sp modelId="{C5C6D932-4D89-4A70-A98A-D111E15D6AA1}">
      <dsp:nvSpPr>
        <dsp:cNvPr id="0" name=""/>
        <dsp:cNvSpPr/>
      </dsp:nvSpPr>
      <dsp:spPr>
        <a:xfrm>
          <a:off x="4381849" y="1153858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4472117" y="1153858"/>
        <a:ext cx="220657" cy="301898"/>
      </dsp:txXfrm>
    </dsp:sp>
    <dsp:sp modelId="{625C2C16-7611-49ED-9593-39C97CB5594C}">
      <dsp:nvSpPr>
        <dsp:cNvPr id="0" name=""/>
        <dsp:cNvSpPr/>
      </dsp:nvSpPr>
      <dsp:spPr>
        <a:xfrm>
          <a:off x="4714206" y="1846516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4804474" y="1846516"/>
        <a:ext cx="220657" cy="301898"/>
      </dsp:txXfrm>
    </dsp:sp>
    <dsp:sp modelId="{5E97AD51-71DC-490B-BD0C-8B826796F227}">
      <dsp:nvSpPr>
        <dsp:cNvPr id="0" name=""/>
        <dsp:cNvSpPr/>
      </dsp:nvSpPr>
      <dsp:spPr>
        <a:xfrm>
          <a:off x="5046562" y="2556319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5136830" y="2556319"/>
        <a:ext cx="220657" cy="30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A54C5-F07C-EA44-9EE5-5C975C01B26A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A1EB1-8B5F-3C49-9259-C1AB6F1026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39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54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Komunitní (mobilní) týmy – min. 5 sociálních úvazků</a:t>
            </a:r>
            <a:endParaRPr lang="cs-CZ" sz="8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1EB1-8B5F-3C49-9259-C1AB6F1026D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56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Komunitní (mobilní) týmy – min. 5 sociálních úvazků</a:t>
            </a:r>
            <a:endParaRPr lang="cs-CZ" sz="8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1EB1-8B5F-3C49-9259-C1AB6F1026D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95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Průměrný počet lůžek připadajících na jednu psychiatrickou léčebnu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1EB1-8B5F-3C49-9259-C1AB6F1026D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41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SMI</a:t>
            </a:r>
            <a:r>
              <a:rPr lang="cs-CZ" dirty="0" smtClean="0"/>
              <a:t> F2, F30-F39 (bez F32-F33), F42                       		</a:t>
            </a:r>
            <a:endParaRPr lang="cs-CZ" b="1" dirty="0" smtClean="0"/>
          </a:p>
          <a:p>
            <a:r>
              <a:rPr lang="pt-BR" dirty="0" smtClean="0"/>
              <a:t>Mentální retardace </a:t>
            </a:r>
            <a:r>
              <a:rPr lang="cs-CZ" dirty="0" smtClean="0"/>
              <a:t>  F7                                                   		  </a:t>
            </a:r>
            <a:endParaRPr lang="cs-CZ" b="1" dirty="0" smtClean="0"/>
          </a:p>
          <a:p>
            <a:r>
              <a:rPr lang="cs-CZ" dirty="0" smtClean="0"/>
              <a:t>Organické poruchy   F0, G30                                                  		  </a:t>
            </a:r>
            <a:endParaRPr lang="cs-CZ" b="1" dirty="0" smtClean="0"/>
          </a:p>
          <a:p>
            <a:r>
              <a:rPr lang="cs-CZ" dirty="0" smtClean="0"/>
              <a:t>Poruchy způsobené užíváním psychoaktivních látek 	F10, F11-19	  </a:t>
            </a:r>
            <a:endParaRPr lang="cs-CZ" b="1" dirty="0" smtClean="0"/>
          </a:p>
          <a:p>
            <a:r>
              <a:rPr lang="cs-CZ" dirty="0" smtClean="0"/>
              <a:t>Úzkostné a depresivní poruchy F 32-F33, F 4 (bez F 42)                                        		    </a:t>
            </a:r>
            <a:endParaRPr lang="cs-CZ" b="1" dirty="0" smtClean="0"/>
          </a:p>
          <a:p>
            <a:r>
              <a:rPr lang="cs-CZ" dirty="0" smtClean="0"/>
              <a:t>Poruchy osobnosti, nutkavé a impulzivní poruchy F 60 – F 61, F 62-69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1EB1-8B5F-3C49-9259-C1AB6F1026D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2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330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1EB1-8B5F-3C49-9259-C1AB6F1026D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95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1EB1-8B5F-3C49-9259-C1AB6F1026D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03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Celkem 323 / Nejsou uvedeny úzkostné</a:t>
            </a:r>
            <a:r>
              <a:rPr lang="cs-CZ" baseline="0" dirty="0" smtClean="0"/>
              <a:t> poruchy, deprese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1EB1-8B5F-3C49-9259-C1AB6F1026D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70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MERPS</a:t>
            </a:r>
            <a:r>
              <a:rPr lang="cs-CZ" dirty="0" smtClean="0"/>
              <a:t>-</a:t>
            </a:r>
            <a:r>
              <a:rPr lang="cs-CZ" i="1" dirty="0" smtClean="0"/>
              <a:t>Metodika pro evidenci respektující rozvoj psychiatrických služeb.</a:t>
            </a:r>
          </a:p>
          <a:p>
            <a:r>
              <a:rPr lang="cs-CZ" dirty="0" smtClean="0"/>
              <a:t>Vytvoření</a:t>
            </a:r>
            <a:r>
              <a:rPr lang="cs-CZ" baseline="0" dirty="0" smtClean="0"/>
              <a:t> s</a:t>
            </a:r>
            <a:r>
              <a:rPr lang="cs-CZ" dirty="0" smtClean="0"/>
              <a:t>tandardizovaných nástrojů pro hodnocení efektivity psychiatrických služeb a intervencí.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1EB1-8B5F-3C49-9259-C1AB6F1026D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9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Komunitní (mobilní) týmy – min. 5 sociálních úvazků</a:t>
            </a:r>
            <a:endParaRPr lang="cs-CZ" sz="8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A1EB1-8B5F-3C49-9259-C1AB6F1026D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43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forma pru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3" y="1804819"/>
            <a:ext cx="9144000" cy="1769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143" y="2263391"/>
            <a:ext cx="7772400" cy="964955"/>
          </a:xfrm>
          <a:solidFill>
            <a:schemeClr val="bg1">
              <a:alpha val="90000"/>
            </a:schemeClr>
          </a:solidFill>
          <a:effectLst>
            <a:softEdge rad="63500"/>
          </a:effectLst>
        </p:spPr>
        <p:txBody>
          <a:bodyPr anchor="ctr"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9023"/>
            <a:ext cx="6400800" cy="130977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A99F-1C57-1B46-9DDF-3337FC69803B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50" y="5996352"/>
            <a:ext cx="3226987" cy="72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3" y="107190"/>
            <a:ext cx="3473543" cy="720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33" y="107190"/>
            <a:ext cx="3826767" cy="7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12886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49710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5" y="4171949"/>
            <a:ext cx="5457919" cy="108585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5" y="389968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2"/>
            <a:ext cx="473411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2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6417808" cy="826997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833"/>
            <a:ext cx="9144000" cy="5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73906"/>
            <a:ext cx="1936194" cy="432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8" y="96416"/>
            <a:ext cx="2084127" cy="432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31" y="96416"/>
            <a:ext cx="2261271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68072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19361"/>
            <a:ext cx="7772400" cy="1362075"/>
          </a:xfrm>
        </p:spPr>
        <p:txBody>
          <a:bodyPr anchor="t">
            <a:noAutofit/>
          </a:bodyPr>
          <a:lstStyle>
            <a:lvl1pPr algn="l">
              <a:defRPr sz="3600" b="1" cap="all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A99F-1C57-1B46-9DDF-3337FC69803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65" y="6272220"/>
            <a:ext cx="1936194" cy="43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0" y="6294730"/>
            <a:ext cx="2084127" cy="43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93" y="6294730"/>
            <a:ext cx="2261271" cy="468000"/>
          </a:xfrm>
          <a:prstGeom prst="rect">
            <a:avLst/>
          </a:prstGeom>
          <a:noFill/>
        </p:spPr>
      </p:pic>
      <p:pic>
        <p:nvPicPr>
          <p:cNvPr id="11" name="Picture 6" descr="Reforma pruh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4061"/>
            <a:ext cx="9144000" cy="17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6565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833"/>
            <a:ext cx="9144000" cy="5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3" y="73906"/>
            <a:ext cx="1936194" cy="43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8" y="96416"/>
            <a:ext cx="2084127" cy="432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31" y="96416"/>
            <a:ext cx="2261271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42563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62161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33507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33085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5182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8417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17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AB62-9CFD-E74C-83C3-F7781FF3E5B1}" type="datetimeFigureOut">
              <a:rPr lang="en-US" smtClean="0"/>
              <a:t>5/5/2019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0F3B-8BA5-6D4A-949A-18FAD162B0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27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02" r:id="rId11"/>
  </p:sldLayoutIdLst>
  <p:transition spd="slow">
    <p:fade thruBlk="1"/>
  </p:transition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8994" y="2103120"/>
            <a:ext cx="5238205" cy="120178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Reforma péče o duševní zdraví</a:t>
            </a:r>
            <a:r>
              <a:rPr lang="cs-CZ" sz="2800" b="1" dirty="0" smtClean="0">
                <a:solidFill>
                  <a:schemeClr val="tx2"/>
                </a:solidFill>
              </a:rPr>
              <a:t>  </a:t>
            </a:r>
            <a:endParaRPr lang="cs-CZ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142" y="4650377"/>
            <a:ext cx="4664567" cy="988422"/>
          </a:xfrm>
        </p:spPr>
        <p:txBody>
          <a:bodyPr>
            <a:noAutofit/>
          </a:bodyPr>
          <a:lstStyle/>
          <a:p>
            <a:pPr algn="l"/>
            <a:r>
              <a:rPr lang="cs-CZ" sz="1400" dirty="0">
                <a:ea typeface="Tahoma" panose="020B0604030504040204" pitchFamily="34" charset="0"/>
                <a:cs typeface="Arial" panose="020B0604020202020204" pitchFamily="34" charset="0"/>
              </a:rPr>
              <a:t>Projekt </a:t>
            </a:r>
            <a:r>
              <a:rPr lang="cs-CZ" sz="1400" dirty="0" err="1" smtClean="0">
                <a:ea typeface="Tahoma" panose="020B0604030504040204" pitchFamily="34" charset="0"/>
                <a:cs typeface="Arial" panose="020B0604020202020204" pitchFamily="34" charset="0"/>
              </a:rPr>
              <a:t>Deinstitucionalizace</a:t>
            </a:r>
            <a:r>
              <a:rPr lang="cs-CZ" sz="1400" dirty="0" smtClean="0">
                <a:ea typeface="Tahoma" panose="020B0604030504040204" pitchFamily="34" charset="0"/>
                <a:cs typeface="Arial" panose="020B0604020202020204" pitchFamily="34" charset="0"/>
              </a:rPr>
              <a:t> – krajská síť</a:t>
            </a:r>
          </a:p>
          <a:p>
            <a:pPr algn="l"/>
            <a:endParaRPr lang="cs-CZ" sz="1400" dirty="0" smtClean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400" dirty="0"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cs-CZ" sz="1400" dirty="0" smtClean="0">
                <a:ea typeface="Tahoma" panose="020B0604030504040204" pitchFamily="34" charset="0"/>
                <a:cs typeface="Arial" panose="020B0604020202020204" pitchFamily="34" charset="0"/>
              </a:rPr>
              <a:t>Příspěvkové organizace Středočeského kraje</a:t>
            </a:r>
            <a:r>
              <a:rPr lang="cs-CZ" sz="1400" dirty="0"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cs-CZ" sz="1400" dirty="0" smtClean="0">
                <a:ea typeface="Tahoma" panose="020B0604030504040204" pitchFamily="34" charset="0"/>
                <a:cs typeface="Arial" panose="020B0604020202020204" pitchFamily="34" charset="0"/>
              </a:rPr>
              <a:t>13. a  20. </a:t>
            </a:r>
            <a:r>
              <a:rPr lang="cs-CZ" sz="1400" dirty="0"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cs-CZ" sz="1400" dirty="0" smtClean="0">
                <a:ea typeface="Tahoma" panose="020B0604030504040204" pitchFamily="34" charset="0"/>
                <a:cs typeface="Arial" panose="020B0604020202020204" pitchFamily="34" charset="0"/>
              </a:rPr>
              <a:t>. 2019</a:t>
            </a:r>
            <a:endParaRPr lang="cs-CZ" sz="1400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6"/>
            <a:ext cx="8125097" cy="826997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2"/>
                </a:solidFill>
              </a:rPr>
              <a:t>Další služby a aktivity pro lidi s </a:t>
            </a:r>
            <a:r>
              <a:rPr lang="cs-CZ" sz="2800" dirty="0" err="1" smtClean="0">
                <a:solidFill>
                  <a:schemeClr val="tx2"/>
                </a:solidFill>
              </a:rPr>
              <a:t>DN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Komunitní (mobilní) </a:t>
            </a: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týmy</a:t>
            </a:r>
            <a:endParaRPr lang="cs-CZ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Týmy pro podporu bydlení </a:t>
            </a:r>
            <a:endParaRPr lang="cs-CZ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cs-CZ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Krizová lůžka – předstupeň hospitalizace </a:t>
            </a:r>
            <a:endPara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endParaRPr lang="cs-CZ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Ambulance s rozšířenou péčí</a:t>
            </a:r>
          </a:p>
          <a:p>
            <a:endPara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Svépomoc</a:t>
            </a: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16531" indent="-316531">
              <a:buFont typeface="Wingdings" panose="05000000000000000000" pitchFamily="2" charset="2"/>
              <a:buChar char="ü"/>
            </a:pPr>
            <a:endParaRPr lang="cs-CZ" sz="2215" dirty="0" smtClean="0"/>
          </a:p>
          <a:p>
            <a:pPr marL="316531" indent="-316531">
              <a:buFont typeface="Wingdings" panose="05000000000000000000" pitchFamily="2" charset="2"/>
              <a:buChar char="ü"/>
            </a:pPr>
            <a:endParaRPr lang="cs-CZ" sz="2215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z="1108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/>
              <a:t>10</a:t>
            </a:fld>
            <a:endParaRPr lang="cs-CZ" sz="1108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00937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035"/>
            <a:ext cx="8118764" cy="609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8038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46" y="846070"/>
            <a:ext cx="7946004" cy="622512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2"/>
                </a:solidFill>
              </a:rPr>
              <a:t>Vize transformace </a:t>
            </a:r>
            <a:r>
              <a:rPr lang="cs-CZ" sz="2800" dirty="0" smtClean="0">
                <a:solidFill>
                  <a:schemeClr val="tx2"/>
                </a:solidFill>
              </a:rPr>
              <a:t>Psychiatrických nemocnic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348" y="1468582"/>
            <a:ext cx="7934459" cy="4821382"/>
          </a:xfrm>
        </p:spPr>
        <p:txBody>
          <a:bodyPr>
            <a:normAutofit/>
          </a:bodyPr>
          <a:lstStyle/>
          <a:p>
            <a:endParaRPr lang="cs-CZ" sz="2585" dirty="0" smtClean="0"/>
          </a:p>
          <a:p>
            <a:r>
              <a:rPr lang="cs-CZ" sz="2000" dirty="0" smtClean="0"/>
              <a:t>redukce lůžek následné péče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patření podporující propouštění pacientů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patření předcházející hospitalizací</a:t>
            </a:r>
          </a:p>
          <a:p>
            <a:r>
              <a:rPr lang="cs-CZ" sz="2000" dirty="0" smtClean="0"/>
              <a:t>přesunutí </a:t>
            </a:r>
            <a:r>
              <a:rPr lang="cs-CZ" sz="2000" dirty="0"/>
              <a:t>akutní péči do všeobecných </a:t>
            </a:r>
            <a:r>
              <a:rPr lang="cs-CZ" sz="2000" dirty="0" smtClean="0"/>
              <a:t>nemocnic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polupráce se službami v komunitě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odpora rozvoje nelůžkových forem péče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znik mobilních komunitních týmů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řesunutí personálních kapacit do extramurálních služeb</a:t>
            </a:r>
          </a:p>
          <a:p>
            <a:r>
              <a:rPr lang="cs-CZ" sz="2000" dirty="0" smtClean="0"/>
              <a:t>otevření </a:t>
            </a:r>
            <a:r>
              <a:rPr lang="cs-CZ" sz="2000" dirty="0"/>
              <a:t>areálů </a:t>
            </a:r>
            <a:r>
              <a:rPr lang="cs-CZ" sz="2000" dirty="0" err="1"/>
              <a:t>PN</a:t>
            </a:r>
            <a:r>
              <a:rPr lang="cs-CZ" sz="2000" dirty="0"/>
              <a:t> do běžné občanské zástavby</a:t>
            </a:r>
          </a:p>
          <a:p>
            <a:r>
              <a:rPr lang="cs-CZ" sz="2000" dirty="0" smtClean="0"/>
              <a:t>postupný </a:t>
            </a:r>
            <a:r>
              <a:rPr lang="cs-CZ" sz="2000" dirty="0"/>
              <a:t>proces změn </a:t>
            </a:r>
            <a:r>
              <a:rPr lang="mr-IN" sz="2000" dirty="0"/>
              <a:t>–</a:t>
            </a:r>
            <a:r>
              <a:rPr lang="cs-CZ" sz="2000" dirty="0"/>
              <a:t> 15 až 20 </a:t>
            </a:r>
            <a:r>
              <a:rPr lang="cs-CZ" sz="2000" dirty="0" smtClean="0"/>
              <a:t>let</a:t>
            </a:r>
          </a:p>
          <a:p>
            <a:endParaRPr lang="cs-CZ" sz="2000" dirty="0"/>
          </a:p>
          <a:p>
            <a:endParaRPr lang="cs-CZ" sz="2585" dirty="0"/>
          </a:p>
          <a:p>
            <a:pPr marL="422041" indent="-422041">
              <a:buFont typeface="Wingdings" panose="05000000000000000000" pitchFamily="2" charset="2"/>
              <a:buChar char="ü"/>
            </a:pPr>
            <a:endParaRPr lang="cs-CZ" sz="2585" dirty="0"/>
          </a:p>
        </p:txBody>
      </p:sp>
    </p:spTree>
    <p:extLst>
      <p:ext uri="{BB962C8B-B14F-4D97-AF65-F5344CB8AC3E}">
        <p14:creationId xmlns:p14="http://schemas.microsoft.com/office/powerpoint/2010/main" val="27541431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475" y="666206"/>
            <a:ext cx="8464731" cy="10450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  <a:latin typeface="+mn-lt"/>
              </a:rPr>
              <a:t>Data 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z psychiatrických 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nemocnic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Celkové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počty  dlouhodobě hospitalizovaných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pacientů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 ČR  k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30. 9.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02674"/>
            <a:ext cx="8229600" cy="45981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err="1" smtClean="0"/>
              <a:t>SMI</a:t>
            </a:r>
            <a:r>
              <a:rPr lang="cs-CZ" sz="2000" dirty="0"/>
              <a:t> </a:t>
            </a:r>
            <a:r>
              <a:rPr lang="cs-CZ" sz="2000" i="1" dirty="0" smtClean="0"/>
              <a:t>(</a:t>
            </a:r>
            <a:r>
              <a:rPr lang="cs-CZ" sz="1800" i="1" dirty="0"/>
              <a:t>Severe </a:t>
            </a:r>
            <a:r>
              <a:rPr lang="cs-CZ" sz="1800" i="1" dirty="0" err="1"/>
              <a:t>Mental</a:t>
            </a:r>
            <a:r>
              <a:rPr lang="cs-CZ" sz="1800" i="1" dirty="0"/>
              <a:t> </a:t>
            </a:r>
            <a:r>
              <a:rPr lang="cs-CZ" sz="1800" i="1" dirty="0" err="1"/>
              <a:t>Illness</a:t>
            </a:r>
            <a:r>
              <a:rPr lang="cs-CZ" sz="2000" i="1" dirty="0" smtClean="0"/>
              <a:t>)                  </a:t>
            </a:r>
            <a:r>
              <a:rPr lang="cs-CZ" sz="2000" dirty="0" smtClean="0"/>
              <a:t>	                            	</a:t>
            </a:r>
            <a:r>
              <a:rPr lang="cs-CZ" sz="2000" b="1" dirty="0" smtClean="0"/>
              <a:t>1393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Mentální retardace </a:t>
            </a:r>
            <a:r>
              <a:rPr lang="cs-CZ" sz="2000" dirty="0" smtClean="0"/>
              <a:t>                                                     		  </a:t>
            </a:r>
            <a:r>
              <a:rPr lang="cs-CZ" sz="2000" b="1" dirty="0" smtClean="0"/>
              <a:t>243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Organické poruchy                                                     		  </a:t>
            </a:r>
            <a:r>
              <a:rPr lang="cs-CZ" sz="2000" b="1" dirty="0" smtClean="0"/>
              <a:t>672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Poruchy způsobené užíváním psychoaktivních látek 		  </a:t>
            </a:r>
            <a:r>
              <a:rPr lang="cs-CZ" sz="2000" b="1" dirty="0" smtClean="0"/>
              <a:t>274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Úzkostné a depresivní poruchy      						    </a:t>
            </a:r>
            <a:r>
              <a:rPr lang="cs-CZ" sz="2000" b="1" dirty="0" smtClean="0"/>
              <a:t>39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Poruchy osobnosti, nutkavé a impulzivní poruchy 			  </a:t>
            </a:r>
            <a:r>
              <a:rPr lang="cs-CZ" sz="2000" b="1" dirty="0" smtClean="0"/>
              <a:t>171</a:t>
            </a:r>
          </a:p>
          <a:p>
            <a:pPr>
              <a:buNone/>
            </a:pPr>
            <a:r>
              <a:rPr lang="cs-CZ" sz="2000" b="1" dirty="0" smtClean="0"/>
              <a:t>   </a:t>
            </a:r>
          </a:p>
          <a:p>
            <a:pPr>
              <a:buNone/>
            </a:pPr>
            <a:r>
              <a:rPr lang="cs-CZ" sz="2000" b="1" dirty="0" smtClean="0"/>
              <a:t>   Celkem                                                                      		2792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836267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229600" cy="826997"/>
          </a:xfrm>
        </p:spPr>
        <p:txBody>
          <a:bodyPr>
            <a:normAutofit/>
          </a:bodyPr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Dlouhodobě hospitalizovaní pacienti</a:t>
            </a:r>
            <a:r>
              <a:rPr lang="cs-CZ" sz="1800" dirty="0">
                <a:solidFill>
                  <a:schemeClr val="tx2"/>
                </a:solidFill>
              </a:rPr>
              <a:t> ze Středočeského kraje </a:t>
            </a:r>
            <a:r>
              <a:rPr lang="cs-CZ" sz="1800" dirty="0" smtClean="0">
                <a:solidFill>
                  <a:schemeClr val="tx2"/>
                </a:solidFill>
              </a:rPr>
              <a:t/>
            </a:r>
            <a:br>
              <a:rPr lang="cs-CZ" sz="1800" dirty="0" smtClean="0">
                <a:solidFill>
                  <a:schemeClr val="tx2"/>
                </a:solidFill>
              </a:rPr>
            </a:br>
            <a:r>
              <a:rPr lang="cs-CZ" sz="1800" dirty="0" smtClean="0">
                <a:solidFill>
                  <a:schemeClr val="tx2"/>
                </a:solidFill>
              </a:rPr>
              <a:t>podle diagnostických skupin </a:t>
            </a:r>
            <a:r>
              <a:rPr lang="cs-CZ" sz="1800" b="0" dirty="0" smtClean="0">
                <a:solidFill>
                  <a:schemeClr val="tx2"/>
                </a:solidFill>
              </a:rPr>
              <a:t>- celá ČR</a:t>
            </a:r>
            <a:endParaRPr lang="cs-CZ" sz="1800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138595"/>
              </p:ext>
            </p:extLst>
          </p:nvPr>
        </p:nvGraphicFramePr>
        <p:xfrm>
          <a:off x="928254" y="1937982"/>
          <a:ext cx="7287491" cy="425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177183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229600" cy="826997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Hospitalizovaní pacienti ze Středočeského kraje </a:t>
            </a:r>
            <a:r>
              <a:rPr lang="cs-CZ" sz="2000" b="0" dirty="0">
                <a:solidFill>
                  <a:schemeClr val="tx2"/>
                </a:solidFill>
              </a:rPr>
              <a:t>- celá ČR</a:t>
            </a:r>
            <a:endParaRPr lang="cs-CZ" sz="20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9995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863733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7"/>
            <a:ext cx="8278837" cy="500582"/>
          </a:xfrm>
        </p:spPr>
        <p:txBody>
          <a:bodyPr>
            <a:normAutofit/>
          </a:bodyPr>
          <a:lstStyle/>
          <a:p>
            <a:pPr algn="ctr"/>
            <a:r>
              <a:rPr lang="cs-CZ" sz="2400" b="0" dirty="0" smtClean="0">
                <a:solidFill>
                  <a:schemeClr val="tx2"/>
                </a:solidFill>
              </a:rPr>
              <a:t>Spádové psychiatrické nemocnice – Středočeský kraj</a:t>
            </a:r>
            <a:endParaRPr lang="cs-CZ" sz="2400" b="0" dirty="0">
              <a:solidFill>
                <a:schemeClr val="tx2"/>
              </a:solidFill>
            </a:endParaRPr>
          </a:p>
        </p:txBody>
      </p:sp>
      <p:pic>
        <p:nvPicPr>
          <p:cNvPr id="4" name="obrázek 6" descr="https://www.hasici.cz/getattachment/ff38cab1-ccf7-4e75-9bc4-69b0d1322809/image.aspx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66" y="1320737"/>
            <a:ext cx="7709829" cy="5417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25084" y="4944792"/>
            <a:ext cx="2103120" cy="583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Dobřany</a:t>
            </a:r>
          </a:p>
          <a:p>
            <a:pPr algn="ctr"/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1225 </a:t>
            </a:r>
            <a:r>
              <a:rPr lang="cs-CZ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LNP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71759" y="1320737"/>
            <a:ext cx="2566966" cy="7190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Horní Beřkovice</a:t>
            </a:r>
          </a:p>
          <a:p>
            <a:pPr algn="ctr"/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507 </a:t>
            </a:r>
            <a:r>
              <a:rPr lang="cs-CZ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LNP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65631" y="1260529"/>
            <a:ext cx="2018714" cy="898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Kosmonosy</a:t>
            </a:r>
          </a:p>
          <a:p>
            <a:pPr algn="ctr"/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576 </a:t>
            </a:r>
            <a:r>
              <a:rPr lang="cs-CZ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LNP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71528" y="5528601"/>
            <a:ext cx="1872471" cy="7737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Havlíčkův Brod</a:t>
            </a:r>
          </a:p>
          <a:p>
            <a:pPr algn="ctr"/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710 </a:t>
            </a:r>
            <a:r>
              <a:rPr lang="cs-CZ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LNP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38586" y="3130061"/>
            <a:ext cx="1659988" cy="583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Bohnice</a:t>
            </a:r>
          </a:p>
          <a:p>
            <a:pPr algn="ctr"/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997 </a:t>
            </a:r>
            <a:r>
              <a:rPr lang="cs-CZ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LNP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3407324" y="2264898"/>
            <a:ext cx="18159" cy="8282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1871759" y="3991282"/>
            <a:ext cx="530530" cy="71537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4128213" y="2264898"/>
            <a:ext cx="621024" cy="71204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4890655" y="2039751"/>
            <a:ext cx="1316181" cy="7916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7654266" y="2996889"/>
            <a:ext cx="1205966" cy="583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PNK</a:t>
            </a:r>
            <a:endParaRPr lang="cs-CZ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Sadská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6622523" y="3432830"/>
            <a:ext cx="1002166" cy="3801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5970056" y="2312509"/>
            <a:ext cx="1153550" cy="16321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6365631" y="4217150"/>
            <a:ext cx="946209" cy="117799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5540625" y="5643189"/>
            <a:ext cx="1582981" cy="24034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H="1" flipV="1">
            <a:off x="2117189" y="5681720"/>
            <a:ext cx="1548915" cy="8164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2410048" y="4689947"/>
            <a:ext cx="997276" cy="43069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 flipV="1">
            <a:off x="4130210" y="3866987"/>
            <a:ext cx="216707" cy="58381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 flipH="1" flipV="1">
            <a:off x="4988508" y="3866987"/>
            <a:ext cx="192685" cy="58381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 flipV="1">
            <a:off x="6875008" y="2357800"/>
            <a:ext cx="449917" cy="9821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>
            <a:off x="6482057" y="4995850"/>
            <a:ext cx="617909" cy="55241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5934222" y="2264898"/>
            <a:ext cx="812942" cy="56652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6290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433582" cy="826997"/>
          </a:xfrm>
        </p:spPr>
        <p:txBody>
          <a:bodyPr>
            <a:noAutofit/>
          </a:bodyPr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Dlouhodobě hospitalizovaní pacienti ze </a:t>
            </a:r>
            <a:r>
              <a:rPr lang="cs-CZ" sz="1800" dirty="0">
                <a:solidFill>
                  <a:schemeClr val="tx2"/>
                </a:solidFill>
              </a:rPr>
              <a:t>Středočeského </a:t>
            </a:r>
            <a:r>
              <a:rPr lang="cs-CZ" sz="1800" dirty="0" smtClean="0">
                <a:solidFill>
                  <a:schemeClr val="tx2"/>
                </a:solidFill>
              </a:rPr>
              <a:t>kraje podle okresů </a:t>
            </a:r>
            <a:r>
              <a:rPr lang="cs-CZ" sz="1400" b="0" dirty="0" smtClean="0">
                <a:solidFill>
                  <a:schemeClr val="tx2"/>
                </a:solidFill>
              </a:rPr>
              <a:t>ze spádových nemocnic </a:t>
            </a:r>
            <a:r>
              <a:rPr lang="cs-CZ" sz="1400" b="0" dirty="0">
                <a:solidFill>
                  <a:schemeClr val="tx2"/>
                </a:solidFill>
              </a:rPr>
              <a:t>pro Středočeský kraj</a:t>
            </a:r>
            <a:endParaRPr lang="cs-CZ" sz="18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333793"/>
              </p:ext>
            </p:extLst>
          </p:nvPr>
        </p:nvGraphicFramePr>
        <p:xfrm>
          <a:off x="457200" y="1385456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2213847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433582" cy="826997"/>
          </a:xfrm>
        </p:spPr>
        <p:txBody>
          <a:bodyPr>
            <a:noAutofit/>
          </a:bodyPr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Dlouhodobě hospitalizovaní pacienti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smtClean="0">
                <a:solidFill>
                  <a:schemeClr val="tx2"/>
                </a:solidFill>
              </a:rPr>
              <a:t>ze </a:t>
            </a:r>
            <a:r>
              <a:rPr lang="cs-CZ" sz="1800" dirty="0">
                <a:solidFill>
                  <a:schemeClr val="tx2"/>
                </a:solidFill>
              </a:rPr>
              <a:t>Středočeského </a:t>
            </a:r>
            <a:r>
              <a:rPr lang="cs-CZ" sz="1800" dirty="0" smtClean="0">
                <a:solidFill>
                  <a:schemeClr val="tx2"/>
                </a:solidFill>
              </a:rPr>
              <a:t>kraje </a:t>
            </a:r>
            <a:r>
              <a:rPr lang="cs-CZ" sz="1800" b="0" dirty="0">
                <a:solidFill>
                  <a:schemeClr val="tx2"/>
                </a:solidFill>
              </a:rPr>
              <a:t/>
            </a:r>
            <a:br>
              <a:rPr lang="cs-CZ" sz="1800" b="0" dirty="0">
                <a:solidFill>
                  <a:schemeClr val="tx2"/>
                </a:solidFill>
              </a:rPr>
            </a:br>
            <a:r>
              <a:rPr lang="cs-CZ" sz="1800" b="0" dirty="0" smtClean="0">
                <a:solidFill>
                  <a:schemeClr val="tx2"/>
                </a:solidFill>
              </a:rPr>
              <a:t>Spádové </a:t>
            </a:r>
            <a:r>
              <a:rPr lang="cs-CZ" sz="1800" b="0" dirty="0">
                <a:solidFill>
                  <a:schemeClr val="tx2"/>
                </a:solidFill>
              </a:rPr>
              <a:t>nemocnice pro Středočeský kraj</a:t>
            </a:r>
            <a:endParaRPr lang="cs-CZ" sz="18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5275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711523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433582" cy="826997"/>
          </a:xfrm>
        </p:spPr>
        <p:txBody>
          <a:bodyPr>
            <a:noAutofit/>
          </a:bodyPr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Hospitalizovaní pacienti NAD 5 LET</a:t>
            </a:r>
            <a:r>
              <a:rPr lang="cs-CZ" sz="1800" b="0" dirty="0">
                <a:solidFill>
                  <a:schemeClr val="tx2"/>
                </a:solidFill>
              </a:rPr>
              <a:t/>
            </a:r>
            <a:br>
              <a:rPr lang="cs-CZ" sz="1800" b="0" dirty="0">
                <a:solidFill>
                  <a:schemeClr val="tx2"/>
                </a:solidFill>
              </a:rPr>
            </a:br>
            <a:r>
              <a:rPr lang="cs-CZ" sz="1800" b="0" dirty="0" smtClean="0">
                <a:solidFill>
                  <a:schemeClr val="tx2"/>
                </a:solidFill>
              </a:rPr>
              <a:t>Spádové </a:t>
            </a:r>
            <a:r>
              <a:rPr lang="cs-CZ" sz="1800" b="0" dirty="0">
                <a:solidFill>
                  <a:schemeClr val="tx2"/>
                </a:solidFill>
              </a:rPr>
              <a:t>nemocnice pro Středočeský kraj</a:t>
            </a:r>
            <a:endParaRPr lang="cs-CZ" sz="18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7762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91780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229600" cy="82699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Proč Reforma duševního zdraví?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Současný systém není efektivní, není dostatečně orientovaný na člověka a jeho potřeby</a:t>
            </a:r>
          </a:p>
          <a:p>
            <a:endParaRPr lang="cs-CZ" sz="2000" dirty="0" smtClean="0"/>
          </a:p>
          <a:p>
            <a:r>
              <a:rPr lang="cs-CZ" sz="2000" dirty="0" smtClean="0"/>
              <a:t>Rostoucí trend duševních onemocnění</a:t>
            </a:r>
          </a:p>
          <a:p>
            <a:endParaRPr lang="cs-CZ" sz="2000" dirty="0" smtClean="0"/>
          </a:p>
          <a:p>
            <a:r>
              <a:rPr lang="cs-CZ" sz="2000" dirty="0" smtClean="0"/>
              <a:t>Absence alternativy k dlouhodobé lůžkové péči</a:t>
            </a:r>
          </a:p>
          <a:p>
            <a:endParaRPr lang="cs-CZ" sz="2000" dirty="0" smtClean="0"/>
          </a:p>
          <a:p>
            <a:r>
              <a:rPr lang="cs-CZ" sz="2000" dirty="0" smtClean="0"/>
              <a:t>Nedostupnost služeb v některých regionech</a:t>
            </a:r>
          </a:p>
          <a:p>
            <a:endParaRPr lang="cs-CZ" sz="2000" dirty="0" smtClean="0"/>
          </a:p>
          <a:p>
            <a:r>
              <a:rPr lang="cs-CZ" sz="2000" dirty="0" smtClean="0"/>
              <a:t>Nedostatečná provázanost zdravotních a sociálních služeb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62914408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433582" cy="826997"/>
          </a:xfrm>
        </p:spPr>
        <p:txBody>
          <a:bodyPr>
            <a:noAutofit/>
          </a:bodyPr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Věková kategorie pacientů nad 65 let – dlouhodobé hospitalizace</a:t>
            </a:r>
            <a:br>
              <a:rPr lang="cs-CZ" sz="1800" dirty="0" smtClean="0">
                <a:solidFill>
                  <a:schemeClr val="tx2"/>
                </a:solidFill>
              </a:rPr>
            </a:br>
            <a:r>
              <a:rPr lang="cs-CZ" sz="1800" b="0" dirty="0" smtClean="0">
                <a:solidFill>
                  <a:schemeClr val="tx2"/>
                </a:solidFill>
              </a:rPr>
              <a:t>Spádové </a:t>
            </a:r>
            <a:r>
              <a:rPr lang="cs-CZ" sz="1800" b="0" dirty="0">
                <a:solidFill>
                  <a:schemeClr val="tx2"/>
                </a:solidFill>
              </a:rPr>
              <a:t>nemocnice pro Středočeský kraj</a:t>
            </a:r>
            <a:endParaRPr lang="cs-CZ" sz="18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8301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2728926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Projekty reformy (2017-2022)</a:t>
            </a:r>
            <a:endParaRPr lang="cs-CZ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48667"/>
          <a:ext cx="8229600" cy="49564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81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8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2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příjemce</a:t>
                      </a:r>
                      <a:endParaRPr lang="cs-CZ" sz="1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název projektu</a:t>
                      </a:r>
                      <a:endParaRPr lang="cs-CZ" sz="1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předmět projektu</a:t>
                      </a:r>
                      <a:endParaRPr lang="cs-CZ" sz="1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0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 smtClean="0">
                          <a:effectLst/>
                          <a:latin typeface="+mn-lt"/>
                        </a:rPr>
                        <a:t>MZČR</a:t>
                      </a:r>
                      <a:r>
                        <a:rPr lang="cs-CZ" sz="1500" b="1" dirty="0">
                          <a:effectLst/>
                          <a:latin typeface="+mn-lt"/>
                        </a:rPr>
                        <a:t> </a:t>
                      </a:r>
                      <a:endParaRPr lang="cs-CZ" sz="1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Deinstitucionalizace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0" dirty="0" smtClean="0">
                          <a:effectLst/>
                          <a:latin typeface="+mn-lt"/>
                        </a:rPr>
                        <a:t>Řízení reformy a odborná garance, Kvalita péče, </a:t>
                      </a:r>
                      <a:r>
                        <a:rPr lang="cs-CZ" sz="15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Regionální sítě</a:t>
                      </a:r>
                      <a:r>
                        <a:rPr lang="cs-CZ" sz="1500" b="0" dirty="0" smtClean="0">
                          <a:effectLst/>
                          <a:latin typeface="+mn-lt"/>
                        </a:rPr>
                        <a:t>, Transformace psychiatrických nemocnic, Financování péče</a:t>
                      </a:r>
                      <a:endParaRPr lang="cs-CZ" sz="15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96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Multidisciplinární spolupráce</a:t>
                      </a:r>
                      <a:endParaRPr lang="cs-CZ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0" dirty="0">
                          <a:effectLst/>
                          <a:latin typeface="+mn-lt"/>
                        </a:rPr>
                        <a:t>Zavedení multidisciplinárního přístupu, podpora týmů, </a:t>
                      </a:r>
                      <a:r>
                        <a:rPr lang="cs-CZ" sz="1500" b="0" dirty="0" smtClean="0">
                          <a:effectLst/>
                          <a:latin typeface="+mn-lt"/>
                        </a:rPr>
                        <a:t>„malí“ metodici v </a:t>
                      </a:r>
                      <a:r>
                        <a:rPr lang="cs-CZ" sz="1500" b="0" smtClean="0">
                          <a:effectLst/>
                          <a:latin typeface="+mn-lt"/>
                        </a:rPr>
                        <a:t>psychiatrických nemocnicích</a:t>
                      </a:r>
                      <a:endParaRPr lang="cs-CZ" sz="15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42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Podpora nových služeb</a:t>
                      </a:r>
                      <a:endParaRPr lang="cs-CZ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0" dirty="0">
                          <a:effectLst/>
                          <a:latin typeface="+mn-lt"/>
                        </a:rPr>
                        <a:t>Podpora provozu </a:t>
                      </a:r>
                      <a:r>
                        <a:rPr lang="cs-CZ" sz="1500" b="0" dirty="0" smtClean="0">
                          <a:effectLst/>
                          <a:latin typeface="+mn-lt"/>
                        </a:rPr>
                        <a:t>mobilních komunitních týmů</a:t>
                      </a:r>
                      <a:r>
                        <a:rPr lang="cs-CZ" sz="1500" b="0" baseline="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cs-CZ" sz="1500" b="0" dirty="0" smtClean="0">
                          <a:effectLst/>
                          <a:latin typeface="+mn-lt"/>
                        </a:rPr>
                        <a:t>ambulancí s rozšířenou péčí</a:t>
                      </a:r>
                      <a:endParaRPr lang="cs-CZ" sz="15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89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Centra duševního zdraví </a:t>
                      </a:r>
                      <a:r>
                        <a:rPr lang="cs-CZ" sz="1500" b="1" dirty="0" smtClean="0">
                          <a:effectLst/>
                          <a:latin typeface="+mn-lt"/>
                        </a:rPr>
                        <a:t>I, II, III</a:t>
                      </a:r>
                      <a:endParaRPr lang="cs-CZ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0" dirty="0">
                          <a:effectLst/>
                          <a:latin typeface="+mn-lt"/>
                        </a:rPr>
                        <a:t>Podpora </a:t>
                      </a:r>
                      <a:r>
                        <a:rPr lang="cs-CZ" sz="1500" b="0" dirty="0" smtClean="0">
                          <a:effectLst/>
                          <a:latin typeface="+mn-lt"/>
                        </a:rPr>
                        <a:t>provozu </a:t>
                      </a:r>
                      <a:r>
                        <a:rPr lang="cs-CZ" sz="1500" b="0" dirty="0">
                          <a:effectLst/>
                          <a:latin typeface="+mn-lt"/>
                        </a:rPr>
                        <a:t>center duševního zdraví</a:t>
                      </a:r>
                      <a:endParaRPr lang="cs-CZ" sz="15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ÚZIS</a:t>
                      </a:r>
                      <a:endParaRPr lang="cs-CZ" sz="1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>
                          <a:effectLst/>
                          <a:latin typeface="+mn-lt"/>
                        </a:rPr>
                        <a:t>Analytická a datová podpora reformy</a:t>
                      </a:r>
                      <a:endParaRPr lang="cs-CZ" sz="15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0" dirty="0">
                          <a:effectLst/>
                          <a:latin typeface="+mn-lt"/>
                        </a:rPr>
                        <a:t>Informační nástroje pro infrastrukturu psychiatrické péče a hodnocení kvality péče, sběr dat, </a:t>
                      </a:r>
                      <a:r>
                        <a:rPr lang="cs-CZ" sz="1500" b="0" dirty="0" smtClean="0">
                          <a:effectLst/>
                          <a:latin typeface="+mn-lt"/>
                        </a:rPr>
                        <a:t>registr</a:t>
                      </a:r>
                      <a:r>
                        <a:rPr lang="cs-CZ" sz="1500" b="0" baseline="0" dirty="0" smtClean="0">
                          <a:effectLst/>
                          <a:latin typeface="+mn-lt"/>
                        </a:rPr>
                        <a:t> psychiatrické péče</a:t>
                      </a:r>
                      <a:endParaRPr lang="cs-CZ" sz="15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04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>
                          <a:effectLst/>
                          <a:latin typeface="+mn-lt"/>
                        </a:rPr>
                        <a:t>NÚDZ</a:t>
                      </a:r>
                      <a:endParaRPr lang="cs-CZ" sz="1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 err="1">
                          <a:effectLst/>
                          <a:latin typeface="+mn-lt"/>
                        </a:rPr>
                        <a:t>Destigmatizace</a:t>
                      </a:r>
                      <a:endParaRPr lang="cs-CZ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0" dirty="0">
                          <a:effectLst/>
                          <a:latin typeface="+mn-lt"/>
                        </a:rPr>
                        <a:t>Metodika </a:t>
                      </a:r>
                      <a:r>
                        <a:rPr lang="cs-CZ" sz="1500" b="0" dirty="0" err="1">
                          <a:effectLst/>
                          <a:latin typeface="+mn-lt"/>
                        </a:rPr>
                        <a:t>destigmatizace</a:t>
                      </a:r>
                      <a:r>
                        <a:rPr lang="cs-CZ" sz="1500" b="0" dirty="0">
                          <a:effectLst/>
                          <a:latin typeface="+mn-lt"/>
                        </a:rPr>
                        <a:t>, podpora a komunikace </a:t>
                      </a:r>
                      <a:r>
                        <a:rPr lang="cs-CZ" sz="1500" b="0" dirty="0" err="1">
                          <a:effectLst/>
                          <a:latin typeface="+mn-lt"/>
                        </a:rPr>
                        <a:t>destigmatizace</a:t>
                      </a:r>
                      <a:r>
                        <a:rPr lang="cs-CZ" sz="1500" b="0" dirty="0">
                          <a:effectLst/>
                          <a:latin typeface="+mn-lt"/>
                        </a:rPr>
                        <a:t> v regionech, podpora uživatelů a rodinných </a:t>
                      </a:r>
                      <a:r>
                        <a:rPr lang="cs-CZ" sz="1500" b="0" dirty="0" smtClean="0">
                          <a:effectLst/>
                          <a:latin typeface="+mn-lt"/>
                        </a:rPr>
                        <a:t>příslušníků</a:t>
                      </a:r>
                      <a:endParaRPr lang="cs-CZ" sz="15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20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Časné intervence</a:t>
                      </a:r>
                      <a:endParaRPr lang="cs-CZ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095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ea typeface="Calibri" panose="020F0502020204030204" pitchFamily="34" charset="0"/>
                        </a:rPr>
                        <a:t>Časná detekce a terapie osob s rozvíjejícím se závažným duševním onemocněním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275810" y="279621"/>
            <a:ext cx="1868190" cy="1601825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MERRPS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3723"/>
            <a:ext cx="8229600" cy="826478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Projekt </a:t>
            </a:r>
            <a:r>
              <a:rPr lang="cs-CZ" sz="2800" dirty="0" err="1" smtClean="0"/>
              <a:t>Deinstitucionalizace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1800" b="0" i="1" dirty="0" smtClean="0"/>
              <a:t>aktivity o rok prodlouženy – do 07/2021</a:t>
            </a:r>
            <a:endParaRPr lang="cs-CZ" sz="1800" b="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Aktivita 1: Odborná garance Strategie reformy psychiatrické péče (</a:t>
            </a:r>
            <a:r>
              <a:rPr lang="cs-CZ" sz="1800" dirty="0" err="1" smtClean="0"/>
              <a:t>SRPP</a:t>
            </a:r>
            <a:r>
              <a:rPr lang="cs-CZ" sz="1800" dirty="0" smtClean="0"/>
              <a:t>)</a:t>
            </a:r>
          </a:p>
          <a:p>
            <a:endParaRPr lang="cs-CZ" sz="400" dirty="0" smtClean="0"/>
          </a:p>
          <a:p>
            <a:r>
              <a:rPr lang="cs-CZ" sz="1800" dirty="0" smtClean="0"/>
              <a:t>Aktivita 2: Kvalita péče (Kulaté stoly, hodnocení v </a:t>
            </a:r>
            <a:r>
              <a:rPr lang="cs-CZ" sz="1800" dirty="0" err="1" smtClean="0"/>
              <a:t>PN</a:t>
            </a:r>
            <a:r>
              <a:rPr lang="cs-CZ" sz="1800" dirty="0"/>
              <a:t>-</a:t>
            </a:r>
            <a:r>
              <a:rPr lang="cs-CZ" sz="1800" dirty="0" smtClean="0"/>
              <a:t>WHO </a:t>
            </a:r>
            <a:r>
              <a:rPr lang="cs-CZ" sz="1800" dirty="0" err="1" smtClean="0"/>
              <a:t>toolkit</a:t>
            </a:r>
            <a:r>
              <a:rPr lang="cs-CZ" sz="1800" dirty="0" smtClean="0"/>
              <a:t>)</a:t>
            </a:r>
          </a:p>
          <a:p>
            <a:endParaRPr lang="cs-CZ" sz="400" dirty="0" smtClean="0"/>
          </a:p>
          <a:p>
            <a:r>
              <a:rPr lang="cs-CZ" sz="1800" dirty="0" smtClean="0"/>
              <a:t>Aktivita 3 -</a:t>
            </a:r>
            <a:r>
              <a:rPr lang="cs-CZ" sz="1800" dirty="0"/>
              <a:t> </a:t>
            </a:r>
            <a:r>
              <a:rPr lang="cs-CZ" sz="1800" b="1" dirty="0" smtClean="0">
                <a:solidFill>
                  <a:srgbClr val="FF0000"/>
                </a:solidFill>
              </a:rPr>
              <a:t>Regionální sítě péče </a:t>
            </a:r>
            <a:r>
              <a:rPr lang="cs-CZ" sz="1800" i="1" dirty="0" smtClean="0">
                <a:solidFill>
                  <a:srgbClr val="FF0000"/>
                </a:solidFill>
              </a:rPr>
              <a:t>(14 koordinátorů) </a:t>
            </a:r>
            <a:r>
              <a:rPr lang="cs-CZ" sz="1800" b="1" dirty="0" smtClean="0">
                <a:solidFill>
                  <a:srgbClr val="FF0000"/>
                </a:solidFill>
              </a:rPr>
              <a:t>– mapování a plánování péče v propojení na transformační týmy nemocnic</a:t>
            </a:r>
          </a:p>
          <a:p>
            <a:endParaRPr lang="cs-CZ" sz="400" b="1" dirty="0" smtClean="0">
              <a:solidFill>
                <a:srgbClr val="FF0000"/>
              </a:solidFill>
            </a:endParaRPr>
          </a:p>
          <a:p>
            <a:r>
              <a:rPr lang="cs-CZ" sz="1800" dirty="0" smtClean="0"/>
              <a:t>Aktivita 4 – Transformační týmy ve všech psychiatrických nemocnicích</a:t>
            </a:r>
          </a:p>
          <a:p>
            <a:endParaRPr lang="cs-CZ" sz="400" dirty="0" smtClean="0"/>
          </a:p>
          <a:p>
            <a:r>
              <a:rPr lang="cs-CZ" sz="1800" dirty="0" smtClean="0"/>
              <a:t>Aktivita 5 - Spolupráce se souvisejícími obory a profesemi </a:t>
            </a:r>
            <a:r>
              <a:rPr lang="cs-CZ" sz="1500" dirty="0" smtClean="0"/>
              <a:t>(lékaři, </a:t>
            </a:r>
            <a:r>
              <a:rPr lang="cs-CZ" sz="1500" dirty="0"/>
              <a:t>učitelé, soudci, sociální pracovníci</a:t>
            </a:r>
            <a:r>
              <a:rPr lang="cs-CZ" sz="1500" dirty="0" smtClean="0"/>
              <a:t>, </a:t>
            </a:r>
            <a:r>
              <a:rPr lang="cs-CZ" sz="1500" dirty="0"/>
              <a:t>poskytovatelé a zadavatelé sociálních </a:t>
            </a:r>
            <a:r>
              <a:rPr lang="cs-CZ" sz="1500" dirty="0" smtClean="0"/>
              <a:t>služeb, </a:t>
            </a:r>
            <a:r>
              <a:rPr lang="cs-CZ" sz="1500" dirty="0"/>
              <a:t>zaměstnanci veřejné </a:t>
            </a:r>
            <a:r>
              <a:rPr lang="cs-CZ" sz="1500" dirty="0" smtClean="0"/>
              <a:t>správy</a:t>
            </a:r>
            <a:r>
              <a:rPr lang="cs-CZ" sz="1500" dirty="0"/>
              <a:t> </a:t>
            </a:r>
            <a:r>
              <a:rPr lang="cs-CZ" sz="1500" dirty="0" smtClean="0"/>
              <a:t>aj.)</a:t>
            </a:r>
          </a:p>
          <a:p>
            <a:endParaRPr lang="cs-CZ" sz="400" dirty="0" smtClean="0"/>
          </a:p>
          <a:p>
            <a:r>
              <a:rPr lang="cs-CZ" sz="1800" dirty="0" smtClean="0"/>
              <a:t>Aktivita 6 - Úhradové mechanismy</a:t>
            </a:r>
          </a:p>
          <a:p>
            <a:endParaRPr lang="cs-CZ" sz="400" dirty="0" smtClean="0"/>
          </a:p>
          <a:p>
            <a:r>
              <a:rPr lang="cs-CZ" sz="1800" dirty="0" smtClean="0"/>
              <a:t>Aktivita 7 - Evaluace SRPP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182548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4739"/>
            <a:ext cx="7956596" cy="379828"/>
          </a:xfrm>
        </p:spPr>
        <p:txBody>
          <a:bodyPr>
            <a:noAutofit/>
          </a:bodyPr>
          <a:lstStyle/>
          <a:p>
            <a:r>
              <a:rPr lang="cs-CZ" sz="2800" dirty="0" smtClean="0"/>
              <a:t>Předmětem aktivity regionální sítě péče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Systém </a:t>
            </a:r>
            <a:r>
              <a:rPr lang="cs-CZ" sz="2000" dirty="0" smtClean="0">
                <a:solidFill>
                  <a:srgbClr val="FF0000"/>
                </a:solidFill>
              </a:rPr>
              <a:t>vzájemně navazující sítě péče </a:t>
            </a:r>
            <a:r>
              <a:rPr lang="cs-CZ" sz="2000" dirty="0" smtClean="0"/>
              <a:t>o duševně nemocné v regionech </a:t>
            </a:r>
            <a:r>
              <a:rPr lang="cs-CZ" sz="2000" dirty="0"/>
              <a:t>(</a:t>
            </a:r>
            <a:r>
              <a:rPr lang="cs-CZ" sz="2000" dirty="0" smtClean="0"/>
              <a:t>kontinuita zdravotní a sociální péče a podpory, včetně služeb pomáhající řešit nemocným složité životní situace, zaměstnání, bydlení aj.)</a:t>
            </a:r>
          </a:p>
          <a:p>
            <a:pPr marL="0" indent="0">
              <a:buNone/>
            </a:pPr>
            <a:endParaRPr lang="cs-CZ" sz="800" dirty="0" smtClean="0"/>
          </a:p>
          <a:p>
            <a:r>
              <a:rPr lang="cs-CZ" sz="2000" dirty="0" smtClean="0"/>
              <a:t>Aktivita předpokládá </a:t>
            </a:r>
            <a:r>
              <a:rPr lang="cs-CZ" sz="2000" dirty="0" smtClean="0">
                <a:solidFill>
                  <a:srgbClr val="FF0000"/>
                </a:solidFill>
              </a:rPr>
              <a:t>zapojení, koordinaci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a plánování </a:t>
            </a:r>
          </a:p>
          <a:p>
            <a:pPr marL="0" indent="0">
              <a:buNone/>
            </a:pPr>
            <a:r>
              <a:rPr lang="cs-CZ" sz="2000" dirty="0" smtClean="0"/>
              <a:t>     -   všech poskytovatelů sociálních a zdravotních služeb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- krajů, jako garantů sítě sociálních služeb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-</a:t>
            </a:r>
            <a:r>
              <a:rPr lang="cs-CZ" sz="2000" dirty="0"/>
              <a:t> </a:t>
            </a:r>
            <a:r>
              <a:rPr lang="cs-CZ" sz="2000" dirty="0" smtClean="0"/>
              <a:t>dalších dotčených institucí </a:t>
            </a:r>
            <a:r>
              <a:rPr lang="cs-CZ" sz="2000" dirty="0"/>
              <a:t>(</a:t>
            </a:r>
            <a:r>
              <a:rPr lang="cs-CZ" sz="2000" dirty="0" smtClean="0"/>
              <a:t>např. OSPOD, ÚP aj.)</a:t>
            </a:r>
          </a:p>
          <a:p>
            <a:pPr marL="0" indent="0">
              <a:buNone/>
            </a:pPr>
            <a:r>
              <a:rPr lang="cs-CZ" sz="2000" dirty="0" smtClean="0"/>
              <a:t>     - zdravotních pojišťoven</a:t>
            </a:r>
          </a:p>
          <a:p>
            <a:pPr marL="0" indent="0">
              <a:buNone/>
            </a:pPr>
            <a:r>
              <a:rPr lang="cs-CZ" sz="2000" dirty="0" smtClean="0"/>
              <a:t>     - uživatelů a pečovatelů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16643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4858766"/>
              </p:ext>
            </p:extLst>
          </p:nvPr>
        </p:nvGraphicFramePr>
        <p:xfrm>
          <a:off x="1600200" y="2049066"/>
          <a:ext cx="57801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/>
        <p:txBody>
          <a:bodyPr>
            <a:normAutofit/>
          </a:bodyPr>
          <a:lstStyle/>
          <a:p>
            <a:fld id="{8F7E7BFA-5A5A-488D-AF26-626D19D464CC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8" name="Šipka nahoru 7"/>
          <p:cNvSpPr/>
          <p:nvPr/>
        </p:nvSpPr>
        <p:spPr>
          <a:xfrm>
            <a:off x="853440" y="1697145"/>
            <a:ext cx="645160" cy="41354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b="1" dirty="0"/>
              <a:t>ČAS</a:t>
            </a:r>
          </a:p>
          <a:p>
            <a:pPr algn="ctr"/>
            <a:r>
              <a:rPr lang="cs-CZ" sz="1350" b="1" dirty="0"/>
              <a:t> 2020</a:t>
            </a:r>
          </a:p>
          <a:p>
            <a:pPr algn="ctr"/>
            <a:endParaRPr lang="cs-CZ" sz="1350" b="1" dirty="0"/>
          </a:p>
          <a:p>
            <a:pPr algn="ctr"/>
            <a:r>
              <a:rPr lang="cs-CZ" sz="1350" b="1" dirty="0"/>
              <a:t>2030</a:t>
            </a:r>
          </a:p>
          <a:p>
            <a:pPr algn="ctr"/>
            <a:endParaRPr lang="cs-CZ" sz="1350" dirty="0"/>
          </a:p>
        </p:txBody>
      </p:sp>
      <p:sp>
        <p:nvSpPr>
          <p:cNvPr id="2" name="Obdélník 1"/>
          <p:cNvSpPr/>
          <p:nvPr/>
        </p:nvSpPr>
        <p:spPr>
          <a:xfrm>
            <a:off x="144726" y="982241"/>
            <a:ext cx="8385320" cy="568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Plánování na úrovni krajů – sociální a zdravotní služby</a:t>
            </a:r>
          </a:p>
        </p:txBody>
      </p:sp>
    </p:spTree>
    <p:extLst>
      <p:ext uri="{BB962C8B-B14F-4D97-AF65-F5344CB8AC3E}">
        <p14:creationId xmlns:p14="http://schemas.microsoft.com/office/powerpoint/2010/main" val="35811277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6"/>
            <a:ext cx="8125097" cy="826997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Poskytovatelé sociálních služeb pro </a:t>
            </a:r>
            <a:r>
              <a:rPr lang="cs-CZ" sz="2400" dirty="0" err="1" smtClean="0">
                <a:solidFill>
                  <a:srgbClr val="002060"/>
                </a:solidFill>
              </a:rPr>
              <a:t>SMI</a:t>
            </a:r>
            <a:r>
              <a:rPr lang="cs-CZ" sz="2400" dirty="0" smtClean="0">
                <a:solidFill>
                  <a:srgbClr val="002060"/>
                </a:solidFill>
              </a:rPr>
              <a:t> - </a:t>
            </a:r>
            <a:r>
              <a:rPr lang="cs-CZ" sz="2400" dirty="0" err="1" smtClean="0">
                <a:solidFill>
                  <a:srgbClr val="002060"/>
                </a:solidFill>
              </a:rPr>
              <a:t>SčK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Zařazeni do sítě sociálních služeb Středočeského kraje / působnost podle okresů:</a:t>
            </a:r>
          </a:p>
          <a:p>
            <a:pPr marL="0" indent="0">
              <a:buNone/>
            </a:pPr>
            <a:endParaRPr lang="cs-CZ" sz="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dirty="0" smtClean="0"/>
              <a:t>Baobab </a:t>
            </a:r>
            <a:r>
              <a:rPr lang="cs-CZ" sz="1800" b="1" dirty="0" err="1" smtClean="0"/>
              <a:t>z.s</a:t>
            </a:r>
            <a:r>
              <a:rPr lang="cs-CZ" sz="1800" b="1" dirty="0" smtClean="0"/>
              <a:t>.</a:t>
            </a:r>
            <a:r>
              <a:rPr lang="cs-CZ" sz="1800" dirty="0" smtClean="0"/>
              <a:t> / Kladno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Fokus Mladá Boleslav </a:t>
            </a:r>
            <a:r>
              <a:rPr lang="cs-CZ" sz="1800" b="1" dirty="0" err="1" smtClean="0"/>
              <a:t>z.s</a:t>
            </a:r>
            <a:r>
              <a:rPr lang="cs-CZ" sz="1800" b="1" dirty="0" smtClean="0"/>
              <a:t>. </a:t>
            </a:r>
            <a:r>
              <a:rPr lang="cs-CZ" sz="1800" dirty="0" smtClean="0"/>
              <a:t>/ Mladá Boleslav, Nymburk, Kolín, Kutná Hora(?)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Fokus Praha, </a:t>
            </a:r>
            <a:r>
              <a:rPr lang="cs-CZ" sz="1800" b="1" dirty="0" err="1" smtClean="0"/>
              <a:t>z.ú</a:t>
            </a:r>
            <a:r>
              <a:rPr lang="cs-CZ" sz="1800" b="1" dirty="0" smtClean="0"/>
              <a:t>. </a:t>
            </a:r>
            <a:r>
              <a:rPr lang="cs-CZ" sz="1800" dirty="0" smtClean="0"/>
              <a:t>/ Mělník, Praha-východ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(Green </a:t>
            </a:r>
            <a:r>
              <a:rPr lang="cs-CZ" sz="1800" b="1" dirty="0" err="1" smtClean="0"/>
              <a:t>Doors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z.ú</a:t>
            </a:r>
            <a:r>
              <a:rPr lang="cs-CZ" sz="1800" b="1" dirty="0" smtClean="0"/>
              <a:t>.) </a:t>
            </a:r>
            <a:r>
              <a:rPr lang="cs-CZ" sz="1600" i="1" dirty="0" smtClean="0"/>
              <a:t>– převádí 0,47 </a:t>
            </a:r>
            <a:r>
              <a:rPr lang="cs-CZ" sz="1600" i="1" dirty="0" err="1" smtClean="0"/>
              <a:t>úv</a:t>
            </a:r>
            <a:endParaRPr lang="cs-CZ" sz="1600" b="1" i="1" dirty="0" smtClean="0"/>
          </a:p>
          <a:p>
            <a:pPr marL="0" indent="0">
              <a:buNone/>
            </a:pPr>
            <a:r>
              <a:rPr lang="cs-CZ" sz="1800" b="1" dirty="0" smtClean="0"/>
              <a:t>Lomikámen, </a:t>
            </a:r>
            <a:r>
              <a:rPr lang="cs-CZ" sz="1800" b="1" dirty="0" err="1" smtClean="0"/>
              <a:t>z.ú</a:t>
            </a:r>
            <a:r>
              <a:rPr lang="cs-CZ" sz="1800" b="1" dirty="0" smtClean="0"/>
              <a:t>. </a:t>
            </a:r>
            <a:r>
              <a:rPr lang="cs-CZ" sz="1800" dirty="0" smtClean="0"/>
              <a:t>/ Beroun, </a:t>
            </a:r>
            <a:r>
              <a:rPr lang="cs-CZ" sz="1700" i="1" dirty="0" smtClean="0"/>
              <a:t>nově</a:t>
            </a:r>
            <a:r>
              <a:rPr lang="cs-CZ" sz="1800" dirty="0" smtClean="0"/>
              <a:t> Příbram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Náruč, </a:t>
            </a:r>
            <a:r>
              <a:rPr lang="cs-CZ" sz="1800" b="1" dirty="0" err="1" smtClean="0"/>
              <a:t>z.s</a:t>
            </a:r>
            <a:r>
              <a:rPr lang="cs-CZ" sz="1800" b="1" dirty="0" smtClean="0"/>
              <a:t>. </a:t>
            </a:r>
            <a:r>
              <a:rPr lang="cs-CZ" sz="1800" dirty="0" smtClean="0"/>
              <a:t>/ Praha-západ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Terapeutické centrum Modré dveře, </a:t>
            </a:r>
            <a:r>
              <a:rPr lang="cs-CZ" sz="1800" b="1" dirty="0" err="1" smtClean="0"/>
              <a:t>z.ú</a:t>
            </a:r>
            <a:r>
              <a:rPr lang="cs-CZ" sz="1800" b="1" dirty="0" smtClean="0"/>
              <a:t>. </a:t>
            </a:r>
            <a:r>
              <a:rPr lang="cs-CZ" sz="1800" dirty="0" smtClean="0"/>
              <a:t>/ Praha-východ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Zařazeni do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celorepublikové sítě sociálních služeb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VIDA </a:t>
            </a:r>
            <a:r>
              <a:rPr lang="cs-CZ" sz="1800" b="1" dirty="0" err="1" smtClean="0"/>
              <a:t>z.s</a:t>
            </a:r>
            <a:r>
              <a:rPr lang="cs-CZ" sz="1800" b="1" dirty="0" smtClean="0"/>
              <a:t>.</a:t>
            </a:r>
            <a:endParaRPr lang="cs-CZ" dirty="0"/>
          </a:p>
          <a:p>
            <a:pPr marL="316531" indent="-316531">
              <a:buFont typeface="Wingdings" panose="05000000000000000000" pitchFamily="2" charset="2"/>
              <a:buChar char="ü"/>
            </a:pPr>
            <a:endParaRPr lang="cs-CZ" sz="2215" dirty="0" smtClean="0"/>
          </a:p>
          <a:p>
            <a:pPr marL="316531" indent="-316531">
              <a:buFont typeface="Wingdings" panose="05000000000000000000" pitchFamily="2" charset="2"/>
              <a:buChar char="ü"/>
            </a:pPr>
            <a:endParaRPr lang="cs-CZ" sz="2215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z="1108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/>
              <a:t>25</a:t>
            </a:fld>
            <a:endParaRPr lang="cs-CZ" sz="1108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3192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306972" cy="826997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solidFill>
                  <a:schemeClr val="tx2"/>
                </a:solidFill>
              </a:rPr>
              <a:t>Stávající mapa </a:t>
            </a:r>
            <a:r>
              <a:rPr lang="cs-CZ" sz="2400" dirty="0" err="1" smtClean="0">
                <a:solidFill>
                  <a:schemeClr val="tx2"/>
                </a:solidFill>
              </a:rPr>
              <a:t>CDZ</a:t>
            </a:r>
            <a:r>
              <a:rPr lang="cs-CZ" sz="2400" dirty="0" smtClean="0">
                <a:solidFill>
                  <a:schemeClr val="tx2"/>
                </a:solidFill>
              </a:rPr>
              <a:t> / Komunitní týmy / Mobilní týmy </a:t>
            </a:r>
            <a:endParaRPr lang="cs-CZ" sz="2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227" y="1480386"/>
            <a:ext cx="9467557" cy="51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754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1376"/>
            <a:ext cx="8125096" cy="104830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smtClean="0">
                <a:solidFill>
                  <a:schemeClr val="tx2"/>
                </a:solidFill>
              </a:rPr>
              <a:t>Středočeský kraj</a:t>
            </a:r>
            <a:br>
              <a:rPr lang="cs-CZ" sz="2400" dirty="0" smtClean="0">
                <a:solidFill>
                  <a:schemeClr val="tx2"/>
                </a:solidFill>
              </a:rPr>
            </a:br>
            <a:r>
              <a:rPr lang="cs-CZ" sz="2200" dirty="0" smtClean="0">
                <a:solidFill>
                  <a:schemeClr val="tx2"/>
                </a:solidFill>
              </a:rPr>
              <a:t>Služby pro duševně nemocné (</a:t>
            </a:r>
            <a:r>
              <a:rPr lang="cs-CZ" sz="2200" dirty="0" err="1" smtClean="0">
                <a:solidFill>
                  <a:schemeClr val="tx2"/>
                </a:solidFill>
              </a:rPr>
              <a:t>SMI</a:t>
            </a:r>
            <a:r>
              <a:rPr lang="cs-CZ" sz="2200" dirty="0" smtClean="0">
                <a:solidFill>
                  <a:schemeClr val="tx2"/>
                </a:solidFill>
              </a:rPr>
              <a:t>)</a:t>
            </a:r>
            <a:r>
              <a:rPr lang="cs-CZ" sz="2400" dirty="0" smtClean="0">
                <a:solidFill>
                  <a:schemeClr val="tx2"/>
                </a:solidFill>
              </a:rPr>
              <a:t/>
            </a:r>
            <a:br>
              <a:rPr lang="cs-CZ" sz="2400" dirty="0" smtClean="0">
                <a:solidFill>
                  <a:schemeClr val="tx2"/>
                </a:solidFill>
              </a:rPr>
            </a:br>
            <a:r>
              <a:rPr lang="cs-CZ" sz="1800" b="0" dirty="0" smtClean="0">
                <a:solidFill>
                  <a:schemeClr val="tx2"/>
                </a:solidFill>
              </a:rPr>
              <a:t>Chráněné bydlení – počty lůžek</a:t>
            </a:r>
            <a:endParaRPr lang="cs-CZ" sz="2400" b="0" dirty="0">
              <a:solidFill>
                <a:schemeClr val="tx2"/>
              </a:solidFill>
            </a:endParaRPr>
          </a:p>
        </p:txBody>
      </p:sp>
      <p:pic>
        <p:nvPicPr>
          <p:cNvPr id="4" name="obrázek 6" descr="https://www.hasici.cz/getattachment/ff38cab1-ccf7-4e75-9bc4-69b0d1322809/image.asp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3" y="1829303"/>
            <a:ext cx="5999117" cy="414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83" y="2758089"/>
            <a:ext cx="200025" cy="20002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61" y="3415507"/>
            <a:ext cx="171450" cy="171450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9" y="2782792"/>
            <a:ext cx="171450" cy="171450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08" y="3242386"/>
            <a:ext cx="171450" cy="171450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81" y="3414642"/>
            <a:ext cx="171450" cy="171450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84" y="4005216"/>
            <a:ext cx="171450" cy="171450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06" y="3870801"/>
            <a:ext cx="171450" cy="171450"/>
          </a:xfrm>
          <a:prstGeom prst="rect">
            <a:avLst/>
          </a:prstGeom>
        </p:spPr>
      </p:pic>
      <p:pic>
        <p:nvPicPr>
          <p:cNvPr id="15" name="Obrázek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56" y="4095414"/>
            <a:ext cx="171450" cy="171450"/>
          </a:xfrm>
          <a:prstGeom prst="rect">
            <a:avLst/>
          </a:prstGeom>
        </p:spPr>
      </p:pic>
      <p:pic>
        <p:nvPicPr>
          <p:cNvPr id="16" name="Obráze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03" y="4024266"/>
            <a:ext cx="171450" cy="171450"/>
          </a:xfrm>
          <a:prstGeom prst="rect">
            <a:avLst/>
          </a:prstGeom>
        </p:spPr>
      </p:pic>
      <p:pic>
        <p:nvPicPr>
          <p:cNvPr id="17" name="Obrázek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33" y="2945459"/>
            <a:ext cx="190500" cy="190500"/>
          </a:xfrm>
          <a:prstGeom prst="rect">
            <a:avLst/>
          </a:prstGeom>
        </p:spPr>
      </p:pic>
      <p:pic>
        <p:nvPicPr>
          <p:cNvPr id="18" name="Obrázek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7" y="3238895"/>
            <a:ext cx="190500" cy="190500"/>
          </a:xfrm>
          <a:prstGeom prst="rect">
            <a:avLst/>
          </a:prstGeom>
        </p:spPr>
      </p:pic>
      <p:pic>
        <p:nvPicPr>
          <p:cNvPr id="19" name="Obrázek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55" y="2758089"/>
            <a:ext cx="190500" cy="190500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34" y="3405117"/>
            <a:ext cx="190500" cy="19050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10" y="3986166"/>
            <a:ext cx="190500" cy="190500"/>
          </a:xfrm>
          <a:prstGeom prst="rect">
            <a:avLst/>
          </a:prstGeom>
        </p:spPr>
      </p:pic>
      <p:pic>
        <p:nvPicPr>
          <p:cNvPr id="23" name="Obrázek 22" descr="C:\Users\Renata\Desktop\0_11\Aazde\STČ\Mapa-zpracovávám\piktogramy\Podpora samostatného bydlení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83" y="2970475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C:\Users\Renata\Desktop\0_11\Aazde\STČ\Mapa-zpracovávám\piktogramy\Podpora samostatného bydlení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71" y="3260383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C:\Users\Renata\Desktop\0_11\Aazde\STČ\Mapa-zpracovávám\piktogramy\Podpora samostatného bydlení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46" y="3001867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C:\Users\Renata\Desktop\0_11\Aazde\STČ\Mapa-zpracovávám\piktogramy\sociálně terapeutické díln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20" y="3413836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C:\Users\Renata\Desktop\0_11\Aazde\STČ\Mapa-zpracovávám\piktogramy\sociálně terapeutické díln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53" y="2945459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 descr="C:\Users\Renata\Desktop\0_11\Aazde\STČ\Mapa-zpracovávám\piktogramy\sociálně terapeutické díln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64" y="2992342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ázek 29" descr="C:\Users\Renata\Desktop\0_11\Aazde\STČ\Mapa-zpracovávám\piktogramy\sociálně terapeutické díln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28" y="4045501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31" y="2771121"/>
            <a:ext cx="171450" cy="171450"/>
          </a:xfrm>
          <a:prstGeom prst="rect">
            <a:avLst/>
          </a:prstGeom>
        </p:spPr>
      </p:pic>
      <p:pic>
        <p:nvPicPr>
          <p:cNvPr id="32" name="Obrázek 31" descr="C:\Users\Renata\Desktop\0_11\Aazde\STČ\Mapa-zpracovávám\piktogramy\Terapeutická komunit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78" y="4717327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brázek 32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06" y="4452891"/>
            <a:ext cx="171450" cy="171450"/>
          </a:xfrm>
          <a:prstGeom prst="rect">
            <a:avLst/>
          </a:prstGeom>
        </p:spPr>
      </p:pic>
      <p:pic>
        <p:nvPicPr>
          <p:cNvPr id="34" name="Obrázek 33" descr="C:\Users\Renata\Desktop\0_36\Aazde\MAPOVÁNÍ\MAPA-digitální\piktogramy\Následná péče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39" y="3795666"/>
            <a:ext cx="2095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Obrázek 34" descr="C:\Users\Renata\Desktop\0_36\Aazde\MAPOVÁNÍ\MAPA-digitální\piktogramy\Následná péče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78" y="3699641"/>
            <a:ext cx="2095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Obrázek 35" descr="C:\Users\Renata\Desktop\0_11\Aazde\STČ\Mapa-zpracovávám\piktogramy\sociálně terapeutické díln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3" y="3396457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Zástupný symbol pro obsah 36"/>
          <p:cNvPicPr>
            <a:picLocks noGrp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65" y="2182826"/>
            <a:ext cx="207818" cy="207818"/>
          </a:xfrm>
          <a:prstGeom prst="rect">
            <a:avLst/>
          </a:prstGeom>
        </p:spPr>
      </p:pic>
      <p:sp>
        <p:nvSpPr>
          <p:cNvPr id="38" name="Obdélník 37"/>
          <p:cNvSpPr/>
          <p:nvPr/>
        </p:nvSpPr>
        <p:spPr>
          <a:xfrm>
            <a:off x="5972482" y="2140078"/>
            <a:ext cx="1722492" cy="293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Psychiatrická nemocnice</a:t>
            </a:r>
            <a:endParaRPr lang="cs-CZ" sz="1000" dirty="0"/>
          </a:p>
        </p:txBody>
      </p:sp>
      <p:pic>
        <p:nvPicPr>
          <p:cNvPr id="39" name="Obrázek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58" y="2571096"/>
            <a:ext cx="200025" cy="200025"/>
          </a:xfrm>
          <a:prstGeom prst="rect">
            <a:avLst/>
          </a:prstGeom>
        </p:spPr>
      </p:pic>
      <p:sp>
        <p:nvSpPr>
          <p:cNvPr id="40" name="Obdélník 39"/>
          <p:cNvSpPr/>
          <p:nvPr/>
        </p:nvSpPr>
        <p:spPr>
          <a:xfrm>
            <a:off x="6069211" y="2538168"/>
            <a:ext cx="1722492" cy="293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Centrum duševního zdraví</a:t>
            </a:r>
            <a:endParaRPr lang="cs-CZ" sz="1000" dirty="0"/>
          </a:p>
        </p:txBody>
      </p:sp>
      <p:pic>
        <p:nvPicPr>
          <p:cNvPr id="41" name="Obrázek 4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71" y="2916142"/>
            <a:ext cx="171450" cy="171450"/>
          </a:xfrm>
          <a:prstGeom prst="rect">
            <a:avLst/>
          </a:prstGeom>
        </p:spPr>
      </p:pic>
      <p:pic>
        <p:nvPicPr>
          <p:cNvPr id="42" name="Obrázek 4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35" y="3231366"/>
            <a:ext cx="190500" cy="190500"/>
          </a:xfrm>
          <a:prstGeom prst="rect">
            <a:avLst/>
          </a:prstGeom>
        </p:spPr>
      </p:pic>
      <p:pic>
        <p:nvPicPr>
          <p:cNvPr id="43" name="Obrázek 42" descr="C:\Users\Renata\Desktop\0_11\Aazde\STČ\Mapa-zpracovávám\piktogramy\Podpora samostatného bydlení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2" y="3521237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Obrázek 45" descr="C:\Users\Renata\Desktop\0_11\Aazde\STČ\Mapa-zpracovávám\piktogramy\sociálně terapeutické díln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69" y="380037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Obrázek 46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39" y="4109991"/>
            <a:ext cx="171450" cy="171450"/>
          </a:xfrm>
          <a:prstGeom prst="rect">
            <a:avLst/>
          </a:prstGeom>
        </p:spPr>
      </p:pic>
      <p:pic>
        <p:nvPicPr>
          <p:cNvPr id="48" name="Obrázek 47" descr="C:\Users\Renata\Desktop\0_11\Aazde\STČ\Mapa-zpracovávám\piktogramy\Terapeutická komunit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9" y="4426569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Obrázek 48" descr="C:\Users\Renata\Desktop\0_36\Aazde\MAPOVÁNÍ\MAPA-digitální\piktogramy\Následná péče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85" y="4727358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Obdélník 49"/>
          <p:cNvSpPr/>
          <p:nvPr/>
        </p:nvSpPr>
        <p:spPr>
          <a:xfrm>
            <a:off x="6069212" y="2860952"/>
            <a:ext cx="1471000" cy="293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Tým duševního zdraví</a:t>
            </a:r>
            <a:endParaRPr lang="cs-CZ" sz="1000" dirty="0"/>
          </a:p>
        </p:txBody>
      </p:sp>
      <p:sp>
        <p:nvSpPr>
          <p:cNvPr id="51" name="Obdélník 50"/>
          <p:cNvSpPr/>
          <p:nvPr/>
        </p:nvSpPr>
        <p:spPr>
          <a:xfrm>
            <a:off x="6037302" y="3087592"/>
            <a:ext cx="1269918" cy="418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Chráněné bydlení</a:t>
            </a:r>
            <a:endParaRPr lang="cs-CZ" sz="1000" dirty="0"/>
          </a:p>
        </p:txBody>
      </p:sp>
      <p:sp>
        <p:nvSpPr>
          <p:cNvPr id="52" name="Obdélník 51"/>
          <p:cNvSpPr/>
          <p:nvPr/>
        </p:nvSpPr>
        <p:spPr>
          <a:xfrm>
            <a:off x="6082087" y="3452279"/>
            <a:ext cx="1994636" cy="240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Podpora samostatného bydlení</a:t>
            </a:r>
            <a:endParaRPr lang="cs-CZ" sz="1000" dirty="0"/>
          </a:p>
        </p:txBody>
      </p:sp>
      <p:sp>
        <p:nvSpPr>
          <p:cNvPr id="53" name="Obdélník 52"/>
          <p:cNvSpPr/>
          <p:nvPr/>
        </p:nvSpPr>
        <p:spPr>
          <a:xfrm>
            <a:off x="6105119" y="3762038"/>
            <a:ext cx="1722492" cy="293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Sociálně terapeutická dílna</a:t>
            </a:r>
            <a:endParaRPr lang="cs-CZ" sz="1000" dirty="0"/>
          </a:p>
        </p:txBody>
      </p:sp>
      <p:sp>
        <p:nvSpPr>
          <p:cNvPr id="54" name="Obdélník 53"/>
          <p:cNvSpPr/>
          <p:nvPr/>
        </p:nvSpPr>
        <p:spPr>
          <a:xfrm>
            <a:off x="6166004" y="4124704"/>
            <a:ext cx="1625700" cy="188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Sociální rehabilitace / CM</a:t>
            </a:r>
            <a:endParaRPr lang="cs-CZ" sz="1000" dirty="0"/>
          </a:p>
        </p:txBody>
      </p:sp>
      <p:sp>
        <p:nvSpPr>
          <p:cNvPr id="55" name="Obdélník 54"/>
          <p:cNvSpPr/>
          <p:nvPr/>
        </p:nvSpPr>
        <p:spPr>
          <a:xfrm>
            <a:off x="6135530" y="4355438"/>
            <a:ext cx="1559444" cy="293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Terapeutická komunita</a:t>
            </a:r>
            <a:endParaRPr lang="cs-CZ" sz="1000" dirty="0"/>
          </a:p>
        </p:txBody>
      </p:sp>
      <p:sp>
        <p:nvSpPr>
          <p:cNvPr id="56" name="Obdélník 55"/>
          <p:cNvSpPr/>
          <p:nvPr/>
        </p:nvSpPr>
        <p:spPr>
          <a:xfrm>
            <a:off x="6165939" y="4727358"/>
            <a:ext cx="2416357" cy="2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Odborné sociální poradenství - </a:t>
            </a:r>
            <a:r>
              <a:rPr lang="cs-CZ" sz="1000" i="1" dirty="0" smtClean="0"/>
              <a:t>terénní</a:t>
            </a:r>
            <a:endParaRPr lang="cs-CZ" sz="1000" dirty="0"/>
          </a:p>
        </p:txBody>
      </p:sp>
      <p:sp>
        <p:nvSpPr>
          <p:cNvPr id="61" name="Zaoblený obdélníkový bublinový popisek 60"/>
          <p:cNvSpPr/>
          <p:nvPr/>
        </p:nvSpPr>
        <p:spPr>
          <a:xfrm>
            <a:off x="4595934" y="1875544"/>
            <a:ext cx="694523" cy="310222"/>
          </a:xfrm>
          <a:prstGeom prst="wedgeRoundRectCallout">
            <a:avLst>
              <a:gd name="adj1" fmla="val -69635"/>
              <a:gd name="adj2" fmla="val 247700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16 L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4" name="Zaoblený obdélníkový bublinový popisek 63"/>
          <p:cNvSpPr/>
          <p:nvPr/>
        </p:nvSpPr>
        <p:spPr>
          <a:xfrm>
            <a:off x="4774903" y="2433393"/>
            <a:ext cx="694523" cy="310222"/>
          </a:xfrm>
          <a:prstGeom prst="wedgeRoundRectCallout">
            <a:avLst>
              <a:gd name="adj1" fmla="val -79039"/>
              <a:gd name="adj2" fmla="val 260333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6 L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5" name="Zaoblený obdélníkový bublinový popisek 64"/>
          <p:cNvSpPr/>
          <p:nvPr/>
        </p:nvSpPr>
        <p:spPr>
          <a:xfrm>
            <a:off x="4974928" y="5274993"/>
            <a:ext cx="694523" cy="310222"/>
          </a:xfrm>
          <a:prstGeom prst="wedgeRoundRectCallout">
            <a:avLst>
              <a:gd name="adj1" fmla="val -112894"/>
              <a:gd name="adj2" fmla="val -417608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2</a:t>
            </a:r>
            <a:r>
              <a:rPr lang="cs-CZ" sz="1200" b="1" dirty="0" smtClean="0">
                <a:solidFill>
                  <a:schemeClr val="bg1"/>
                </a:solidFill>
              </a:rPr>
              <a:t> L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6" name="Zaoblený obdélníkový bublinový popisek 65"/>
          <p:cNvSpPr/>
          <p:nvPr/>
        </p:nvSpPr>
        <p:spPr>
          <a:xfrm>
            <a:off x="2218880" y="2182826"/>
            <a:ext cx="694523" cy="310222"/>
          </a:xfrm>
          <a:prstGeom prst="wedgeRoundRectCallout">
            <a:avLst>
              <a:gd name="adj1" fmla="val 71428"/>
              <a:gd name="adj2" fmla="val 205592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9</a:t>
            </a:r>
            <a:r>
              <a:rPr lang="cs-CZ" sz="1200" b="1" dirty="0" smtClean="0">
                <a:solidFill>
                  <a:schemeClr val="bg1"/>
                </a:solidFill>
              </a:rPr>
              <a:t> L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67" name="Zaoblený obdélníkový bublinový popisek 66"/>
          <p:cNvSpPr/>
          <p:nvPr/>
        </p:nvSpPr>
        <p:spPr>
          <a:xfrm>
            <a:off x="1473257" y="2415985"/>
            <a:ext cx="694523" cy="310222"/>
          </a:xfrm>
          <a:prstGeom prst="wedgeRoundRectCallout">
            <a:avLst>
              <a:gd name="adj1" fmla="val 203087"/>
              <a:gd name="adj2" fmla="val 230857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13 L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669451" y="2140078"/>
            <a:ext cx="1870761" cy="250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2002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6"/>
            <a:ext cx="7712015" cy="826997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002060"/>
                </a:solidFill>
              </a:rPr>
              <a:t>Síť služeb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8" y="1622738"/>
            <a:ext cx="8300435" cy="4625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/>
              <a:t>Rozvoj CDZ, komunitních týmů 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(min. 5 </a:t>
            </a:r>
            <a:r>
              <a:rPr lang="cs-CZ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úv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Rozvoj služeb bydlení -Týmy pro podporu bydlení 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(2-13 </a:t>
            </a:r>
            <a:r>
              <a:rPr lang="cs-CZ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úv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Rozvoj služeb podporujících zaměstnávání, studium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Akutní péče, včetně pomoci v krizi </a:t>
            </a:r>
            <a:r>
              <a:rPr lang="cs-CZ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(2-3 lůžka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100" dirty="0"/>
              <a:t>Odborné sociální poradenství – terénní forma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Ambulantní péče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Denní programy, stacionáře (volný čas, rekreace, terapie), </a:t>
            </a:r>
            <a:r>
              <a:rPr lang="cs-CZ" sz="2000" dirty="0" err="1" smtClean="0"/>
              <a:t>respitní</a:t>
            </a:r>
            <a:r>
              <a:rPr lang="cs-CZ" sz="2000" dirty="0" smtClean="0"/>
              <a:t> péče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Rozvoj služeb podporující autonomii uživatelů (svépomoc, peer programy, programy pro pečující) </a:t>
            </a:r>
            <a:endParaRPr lang="cs-CZ" sz="2000" dirty="0" smtClean="0"/>
          </a:p>
          <a:p>
            <a:pPr>
              <a:lnSpc>
                <a:spcPct val="150000"/>
              </a:lnSpc>
            </a:pPr>
            <a:endParaRPr lang="cs-CZ" sz="20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300" i="1" dirty="0"/>
              <a:t>úvazky a lůžka na 100 000 obyvatel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0591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67036"/>
            <a:ext cx="8125097" cy="826997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Optimální rozvoj do r. 2022 za </a:t>
            </a:r>
            <a:r>
              <a:rPr lang="cs-CZ" sz="2400" dirty="0" err="1" smtClean="0">
                <a:solidFill>
                  <a:srgbClr val="002060"/>
                </a:solidFill>
              </a:rPr>
              <a:t>KÚ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SčK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/>
              <a:t>Plánovaný rozvoj </a:t>
            </a:r>
            <a:r>
              <a:rPr lang="cs-CZ" sz="1800" dirty="0" smtClean="0"/>
              <a:t>– sociální služby pro </a:t>
            </a:r>
            <a:r>
              <a:rPr lang="cs-CZ" sz="1800" dirty="0" err="1" smtClean="0"/>
              <a:t>SMI</a:t>
            </a:r>
            <a:r>
              <a:rPr lang="cs-CZ" sz="1800" dirty="0" smtClean="0"/>
              <a:t> do roku 2022 </a:t>
            </a:r>
            <a:r>
              <a:rPr lang="cs-CZ" sz="1400" i="1" dirty="0"/>
              <a:t>(nad současné </a:t>
            </a:r>
            <a:r>
              <a:rPr lang="cs-CZ" sz="1400" i="1" dirty="0" smtClean="0"/>
              <a:t>kapacity)</a:t>
            </a:r>
            <a:endParaRPr lang="cs-CZ" sz="1400" i="1" dirty="0"/>
          </a:p>
          <a:p>
            <a:pPr marL="0" indent="0">
              <a:buNone/>
            </a:pPr>
            <a:endParaRPr lang="cs-CZ" sz="800" b="1" dirty="0" smtClean="0"/>
          </a:p>
          <a:p>
            <a:r>
              <a:rPr lang="cs-CZ" sz="1800" b="1" dirty="0" smtClean="0"/>
              <a:t>63 </a:t>
            </a:r>
            <a:r>
              <a:rPr lang="cs-CZ" sz="1800" b="1" dirty="0"/>
              <a:t>úvazků </a:t>
            </a:r>
            <a:r>
              <a:rPr lang="cs-CZ" sz="1800" b="1" dirty="0" smtClean="0"/>
              <a:t>SR</a:t>
            </a:r>
            <a:r>
              <a:rPr lang="cs-CZ" sz="1400" i="1" dirty="0" smtClean="0"/>
              <a:t> – </a:t>
            </a:r>
            <a:r>
              <a:rPr lang="cs-CZ" sz="1400" i="1" dirty="0" err="1"/>
              <a:t>CDZ</a:t>
            </a:r>
            <a:r>
              <a:rPr lang="cs-CZ" sz="1400" i="1" dirty="0"/>
              <a:t>, </a:t>
            </a:r>
            <a:r>
              <a:rPr lang="cs-CZ" sz="1400" i="1" dirty="0" err="1"/>
              <a:t>TDZ</a:t>
            </a:r>
            <a:r>
              <a:rPr lang="cs-CZ" sz="1400" i="1" dirty="0"/>
              <a:t>, CM </a:t>
            </a:r>
            <a:endParaRPr lang="cs-CZ" sz="800" i="1" dirty="0" smtClean="0"/>
          </a:p>
          <a:p>
            <a:r>
              <a:rPr lang="cs-CZ" sz="1800" b="1" dirty="0" smtClean="0"/>
              <a:t>50 </a:t>
            </a:r>
            <a:r>
              <a:rPr lang="cs-CZ" sz="1800" b="1" dirty="0"/>
              <a:t>lůžek </a:t>
            </a:r>
            <a:r>
              <a:rPr lang="cs-CZ" sz="1400" i="1" dirty="0" smtClean="0"/>
              <a:t>– </a:t>
            </a:r>
            <a:r>
              <a:rPr lang="cs-CZ" sz="1400" i="1" dirty="0" err="1" smtClean="0"/>
              <a:t>CHB,SR</a:t>
            </a:r>
            <a:r>
              <a:rPr lang="cs-CZ" sz="1400" i="1" dirty="0" smtClean="0"/>
              <a:t>, (</a:t>
            </a:r>
            <a:r>
              <a:rPr lang="cs-CZ" sz="1400" i="1" dirty="0" err="1" smtClean="0"/>
              <a:t>PSB</a:t>
            </a:r>
            <a:r>
              <a:rPr lang="cs-CZ" sz="1400" i="1" dirty="0" smtClean="0"/>
              <a:t>)</a:t>
            </a:r>
          </a:p>
          <a:p>
            <a:pPr marL="0" indent="0">
              <a:buNone/>
            </a:pPr>
            <a:endParaRPr lang="cs-CZ" sz="1400" i="1" dirty="0"/>
          </a:p>
          <a:p>
            <a:r>
              <a:rPr lang="cs-CZ" sz="1700" b="1" dirty="0"/>
              <a:t>Současný </a:t>
            </a:r>
            <a:r>
              <a:rPr lang="cs-CZ" sz="1700" b="1" dirty="0" smtClean="0"/>
              <a:t>stav </a:t>
            </a:r>
            <a:r>
              <a:rPr lang="cs-CZ" sz="1700" dirty="0" smtClean="0"/>
              <a:t>(2019)</a:t>
            </a:r>
            <a:r>
              <a:rPr lang="cs-CZ" sz="1700" b="1" dirty="0" smtClean="0"/>
              <a:t> </a:t>
            </a:r>
            <a:r>
              <a:rPr lang="cs-CZ" sz="1700" dirty="0" smtClean="0"/>
              <a:t>– pro </a:t>
            </a:r>
            <a:r>
              <a:rPr lang="cs-CZ" sz="1700" dirty="0" err="1" smtClean="0"/>
              <a:t>SMI</a:t>
            </a:r>
            <a:endParaRPr lang="cs-CZ" sz="1700" b="1" dirty="0" smtClean="0"/>
          </a:p>
          <a:p>
            <a:pPr marL="0" indent="0">
              <a:buNone/>
            </a:pPr>
            <a:r>
              <a:rPr lang="cs-CZ" sz="1700" b="1" dirty="0"/>
              <a:t>	</a:t>
            </a:r>
            <a:r>
              <a:rPr lang="cs-CZ" sz="1700" dirty="0" smtClean="0"/>
              <a:t>64 úvazků SR </a:t>
            </a:r>
            <a:r>
              <a:rPr lang="cs-CZ" sz="1400" i="1" dirty="0"/>
              <a:t>(z celkového počtu 102 úvazků </a:t>
            </a:r>
            <a:r>
              <a:rPr lang="cs-CZ" sz="1400" i="1" dirty="0" smtClean="0"/>
              <a:t>- </a:t>
            </a:r>
            <a:r>
              <a:rPr lang="cs-CZ" sz="1400" i="1" dirty="0" err="1" smtClean="0"/>
              <a:t>KP</a:t>
            </a:r>
            <a:r>
              <a:rPr lang="cs-CZ" sz="1400" i="1" dirty="0"/>
              <a:t>, </a:t>
            </a:r>
            <a:r>
              <a:rPr lang="cs-CZ" sz="1400" i="1" dirty="0" err="1"/>
              <a:t>PSB</a:t>
            </a:r>
            <a:r>
              <a:rPr lang="cs-CZ" sz="1400" i="1" dirty="0"/>
              <a:t>, SAS, SR, </a:t>
            </a:r>
            <a:r>
              <a:rPr lang="cs-CZ" sz="1400" i="1" dirty="0" err="1"/>
              <a:t>STD</a:t>
            </a:r>
            <a:r>
              <a:rPr lang="cs-CZ" sz="1400" i="1" dirty="0"/>
              <a:t>)</a:t>
            </a:r>
          </a:p>
          <a:p>
            <a:pPr marL="0" indent="0">
              <a:buNone/>
            </a:pPr>
            <a:r>
              <a:rPr lang="cs-CZ" sz="1700" dirty="0"/>
              <a:t>	</a:t>
            </a:r>
            <a:r>
              <a:rPr lang="cs-CZ" sz="1700" dirty="0" smtClean="0"/>
              <a:t>46 lůžek </a:t>
            </a:r>
            <a:r>
              <a:rPr lang="cs-CZ" sz="1400" i="1" dirty="0"/>
              <a:t>(</a:t>
            </a:r>
            <a:r>
              <a:rPr lang="cs-CZ" sz="1400" i="1" dirty="0" err="1"/>
              <a:t>CHB</a:t>
            </a:r>
            <a:r>
              <a:rPr lang="cs-CZ" sz="1400" i="1" dirty="0" smtClean="0"/>
              <a:t>)</a:t>
            </a:r>
          </a:p>
          <a:p>
            <a:pPr marL="0" indent="0">
              <a:buNone/>
            </a:pPr>
            <a:endParaRPr lang="cs-CZ" sz="1400" i="1" dirty="0" smtClean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800" b="1" dirty="0"/>
          </a:p>
          <a:p>
            <a:pPr marL="316531" indent="-316531">
              <a:buFont typeface="Wingdings" panose="05000000000000000000" pitchFamily="2" charset="2"/>
              <a:buChar char="ü"/>
            </a:pPr>
            <a:endParaRPr lang="cs-CZ" sz="2215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z="1108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/>
              <a:t>29</a:t>
            </a:fld>
            <a:endParaRPr lang="cs-CZ" sz="1108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/>
          </p:nvPr>
        </p:nvGraphicFramePr>
        <p:xfrm>
          <a:off x="457200" y="4258426"/>
          <a:ext cx="7963198" cy="1595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62398">
                  <a:extLst>
                    <a:ext uri="{9D8B030D-6E8A-4147-A177-3AD203B41FA5}">
                      <a16:colId xmlns:a16="http://schemas.microsoft.com/office/drawing/2014/main" val="343588914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58566415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51193674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8530583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616089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209391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2020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2021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2022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636284"/>
                  </a:ext>
                </a:extLst>
              </a:tr>
              <a:tr h="483061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Úvazky</a:t>
                      </a:r>
                      <a:r>
                        <a:rPr lang="cs-CZ" sz="1600" baseline="0" dirty="0" smtClean="0"/>
                        <a:t> vše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86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Úvazky SR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127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52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Lůžka 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96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40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144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257" y="1080534"/>
            <a:ext cx="8229600" cy="826997"/>
          </a:xfrm>
        </p:spPr>
        <p:txBody>
          <a:bodyPr>
            <a:normAutofit/>
          </a:bodyPr>
          <a:lstStyle/>
          <a:p>
            <a:pPr algn="ctr"/>
            <a:r>
              <a:rPr lang="cs-CZ" altLang="cs-CZ" sz="2400" dirty="0">
                <a:solidFill>
                  <a:schemeClr val="tx2"/>
                </a:solidFill>
              </a:rPr>
              <a:t> Péče o lidi s duševním </a:t>
            </a:r>
            <a:r>
              <a:rPr lang="cs-CZ" altLang="cs-CZ" sz="2400" dirty="0" smtClean="0">
                <a:solidFill>
                  <a:schemeClr val="tx2"/>
                </a:solidFill>
              </a:rPr>
              <a:t>onemocněním </a:t>
            </a:r>
            <a:r>
              <a:rPr lang="cs-CZ" altLang="cs-CZ" sz="2400" dirty="0">
                <a:solidFill>
                  <a:schemeClr val="tx2"/>
                </a:solidFill>
              </a:rPr>
              <a:t>v  ČR </a:t>
            </a:r>
            <a:r>
              <a:rPr lang="cs-CZ" altLang="cs-CZ" sz="2400" dirty="0" smtClean="0">
                <a:solidFill>
                  <a:schemeClr val="tx2"/>
                </a:solidFill>
              </a:rPr>
              <a:t/>
            </a:r>
            <a:br>
              <a:rPr lang="cs-CZ" altLang="cs-CZ" sz="2400" dirty="0" smtClean="0">
                <a:solidFill>
                  <a:schemeClr val="tx2"/>
                </a:solidFill>
              </a:rPr>
            </a:br>
            <a:r>
              <a:rPr lang="cs-CZ" altLang="cs-CZ" sz="2400" dirty="0" smtClean="0">
                <a:solidFill>
                  <a:schemeClr val="tx2"/>
                </a:solidFill>
              </a:rPr>
              <a:t>ve </a:t>
            </a:r>
            <a:r>
              <a:rPr lang="cs-CZ" altLang="cs-CZ" sz="2400" dirty="0">
                <a:solidFill>
                  <a:schemeClr val="tx2"/>
                </a:solidFill>
              </a:rPr>
              <a:t>srovnání se zahraničím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cs-CZ" altLang="cs-CZ" sz="16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cs-CZ" altLang="cs-CZ" sz="16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cs-CZ" altLang="cs-CZ" sz="2000" dirty="0"/>
              <a:t>NEÚMĚRNÁ velikost institucí </a:t>
            </a:r>
          </a:p>
          <a:p>
            <a:pPr>
              <a:spcBef>
                <a:spcPct val="0"/>
              </a:spcBef>
            </a:pPr>
            <a:r>
              <a:rPr lang="cs-CZ" altLang="cs-CZ" sz="2000" dirty="0"/>
              <a:t> MINIMÁLNÍ pokrytí komunitními službami</a:t>
            </a:r>
          </a:p>
          <a:p>
            <a:pPr>
              <a:spcBef>
                <a:spcPct val="0"/>
              </a:spcBef>
            </a:pPr>
            <a:r>
              <a:rPr lang="cs-CZ" altLang="cs-CZ" sz="2000" dirty="0"/>
              <a:t> MALÝ respekt k občanským právům cílové skupiny</a:t>
            </a:r>
          </a:p>
          <a:p>
            <a:pPr>
              <a:spcBef>
                <a:spcPct val="0"/>
              </a:spcBef>
            </a:pPr>
            <a:r>
              <a:rPr lang="cs-CZ" altLang="cs-CZ" sz="2000" dirty="0"/>
              <a:t> Objem financí – EXTRÉMNĚ NÍZKÝ</a:t>
            </a:r>
          </a:p>
          <a:p>
            <a:pPr>
              <a:spcBef>
                <a:spcPct val="0"/>
              </a:spcBef>
            </a:pPr>
            <a:r>
              <a:rPr lang="cs-CZ" altLang="cs-CZ" sz="2000" dirty="0"/>
              <a:t> NEPŘEKONATELNÉ oddělení zdravotního a sociálního </a:t>
            </a:r>
          </a:p>
          <a:p>
            <a:pPr>
              <a:spcBef>
                <a:spcPct val="0"/>
              </a:spcBef>
            </a:pPr>
            <a:r>
              <a:rPr lang="cs-CZ" altLang="cs-CZ" sz="2000" dirty="0"/>
              <a:t> VELMI NÍZKÁ míra zaměstnání lidí s </a:t>
            </a:r>
            <a:r>
              <a:rPr lang="cs-CZ" altLang="cs-CZ" sz="2000" dirty="0" err="1"/>
              <a:t>SMI</a:t>
            </a:r>
            <a:endParaRPr lang="cs-CZ" altLang="cs-CZ" sz="2000" dirty="0"/>
          </a:p>
          <a:p>
            <a:pPr>
              <a:spcBef>
                <a:spcPct val="0"/>
              </a:spcBef>
            </a:pPr>
            <a:r>
              <a:rPr lang="cs-CZ" altLang="cs-CZ" sz="2000" dirty="0"/>
              <a:t> VYSOKÉ stigma psychiatrických klientů</a:t>
            </a:r>
          </a:p>
          <a:p>
            <a:pPr>
              <a:spcBef>
                <a:spcPct val="0"/>
              </a:spcBef>
            </a:pPr>
            <a:r>
              <a:rPr lang="cs-CZ" altLang="cs-CZ" sz="2000" dirty="0"/>
              <a:t> NESPOLUPRÁCE - Každý si jede na svém písečku</a:t>
            </a:r>
          </a:p>
          <a:p>
            <a:pPr marL="0" indent="0">
              <a:spcBef>
                <a:spcPct val="0"/>
              </a:spcBef>
              <a:buNone/>
            </a:pPr>
            <a:endParaRPr lang="cs-CZ" sz="1600" dirty="0"/>
          </a:p>
          <a:p>
            <a:pPr>
              <a:spcBef>
                <a:spcPct val="0"/>
              </a:spcBef>
            </a:pPr>
            <a:endParaRPr lang="cs-CZ" altLang="cs-CZ" sz="1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370745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301038" cy="826997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solidFill>
                  <a:schemeClr val="tx2"/>
                </a:solidFill>
              </a:rPr>
              <a:t>Rozvoj </a:t>
            </a:r>
            <a:r>
              <a:rPr lang="cs-CZ" sz="2400" dirty="0">
                <a:solidFill>
                  <a:schemeClr val="tx2"/>
                </a:solidFill>
              </a:rPr>
              <a:t>mapa </a:t>
            </a:r>
            <a:r>
              <a:rPr lang="cs-CZ" sz="2400" dirty="0" err="1">
                <a:solidFill>
                  <a:schemeClr val="tx2"/>
                </a:solidFill>
              </a:rPr>
              <a:t>CDZ</a:t>
            </a:r>
            <a:r>
              <a:rPr lang="cs-CZ" sz="2400" dirty="0">
                <a:solidFill>
                  <a:schemeClr val="tx2"/>
                </a:solidFill>
              </a:rPr>
              <a:t> / Komunitní týmy / Mobilní týmy 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654" y="1632880"/>
            <a:ext cx="13596936" cy="64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967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7036"/>
            <a:ext cx="8229600" cy="82699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Reforma - rizika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Neostatečné </a:t>
            </a:r>
            <a:r>
              <a:rPr lang="cs-CZ" b="1" dirty="0"/>
              <a:t>personální </a:t>
            </a:r>
            <a:r>
              <a:rPr lang="cs-CZ" b="1" dirty="0" smtClean="0"/>
              <a:t>kapacity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MPSV nezafinancuje potřebné navýšení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Vysoký práh pro vstup do komunitní služby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Nedostupné bydlení pro lidi s nízkými, příp. žádnými příjmy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Chybějící diverzita na trhu práce a ochota zaměstnavatelů zaměstnávat lidi s </a:t>
            </a:r>
            <a:r>
              <a:rPr lang="cs-CZ" b="1" dirty="0" err="1" smtClean="0"/>
              <a:t>DN</a:t>
            </a:r>
            <a:endParaRPr lang="cs-CZ" b="1" dirty="0" smtClean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0" indent="0">
              <a:buNone/>
            </a:pP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3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100" b="0" i="1" dirty="0" smtClean="0"/>
              <a:t>renata.zabova@mzcr.cz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6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8998" y="403138"/>
            <a:ext cx="7946004" cy="25000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smtClean="0">
                <a:solidFill>
                  <a:schemeClr val="tx2"/>
                </a:solidFill>
              </a:rPr>
              <a:t> 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8998" y="770709"/>
            <a:ext cx="8229600" cy="5611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2"/>
                </a:solidFill>
              </a:rPr>
              <a:t>Cíle </a:t>
            </a:r>
            <a:r>
              <a:rPr lang="cs-CZ" b="1" dirty="0" smtClean="0">
                <a:solidFill>
                  <a:schemeClr val="tx2"/>
                </a:solidFill>
              </a:rPr>
              <a:t>reformy</a:t>
            </a:r>
          </a:p>
          <a:p>
            <a:pPr marL="0" indent="0">
              <a:buNone/>
            </a:pPr>
            <a:endParaRPr lang="cs-CZ" sz="800" b="1" dirty="0"/>
          </a:p>
          <a:p>
            <a:r>
              <a:rPr lang="cs-CZ" sz="1800" b="1" spc="-1" dirty="0" smtClean="0">
                <a:uFill>
                  <a:solidFill>
                    <a:srgbClr val="FFFFFF"/>
                  </a:solidFill>
                </a:uFill>
              </a:rPr>
              <a:t>Zlepšit </a:t>
            </a:r>
            <a:r>
              <a:rPr lang="cs-CZ" sz="1800" b="1" spc="-1" dirty="0">
                <a:uFill>
                  <a:solidFill>
                    <a:srgbClr val="FFFFFF"/>
                  </a:solidFill>
                </a:uFill>
              </a:rPr>
              <a:t>kvalitu života </a:t>
            </a:r>
            <a:r>
              <a:rPr lang="cs-CZ" sz="1800" dirty="0" smtClean="0"/>
              <a:t>lidí s </a:t>
            </a:r>
            <a:r>
              <a:rPr lang="cs-CZ" sz="1800" dirty="0"/>
              <a:t>duševním </a:t>
            </a:r>
            <a:r>
              <a:rPr lang="cs-CZ" sz="1800" dirty="0" smtClean="0"/>
              <a:t>onemocněním</a:t>
            </a:r>
          </a:p>
          <a:p>
            <a:r>
              <a:rPr lang="cs-CZ" sz="1800" b="1" spc="-1" dirty="0" smtClean="0">
                <a:uFill>
                  <a:solidFill>
                    <a:srgbClr val="FFFFFF"/>
                  </a:solidFill>
                </a:uFill>
              </a:rPr>
              <a:t>Naplňováním </a:t>
            </a:r>
            <a:r>
              <a:rPr lang="cs-CZ" sz="1800" b="1" spc="-1" dirty="0">
                <a:uFill>
                  <a:solidFill>
                    <a:srgbClr val="FFFFFF"/>
                  </a:solidFill>
                </a:uFill>
              </a:rPr>
              <a:t>lidských práv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lidí s duševním </a:t>
            </a:r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onemocněním (úmluva 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OSN O právech lidí se zdravotním </a:t>
            </a:r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postižením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cs-CZ" sz="1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Omezit </a:t>
            </a:r>
            <a:r>
              <a:rPr lang="cs-CZ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stigmatizaci </a:t>
            </a:r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lidí s duševním onemocněním</a:t>
            </a:r>
          </a:p>
          <a:p>
            <a:pPr marL="0" indent="0">
              <a:buNone/>
            </a:pPr>
            <a:endParaRPr lang="cs-CZ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2"/>
                </a:solidFill>
              </a:rPr>
              <a:t>Změny v systému </a:t>
            </a:r>
            <a:r>
              <a:rPr lang="cs-CZ" b="1" dirty="0" smtClean="0">
                <a:solidFill>
                  <a:schemeClr val="tx2"/>
                </a:solidFill>
              </a:rPr>
              <a:t>péče</a:t>
            </a:r>
          </a:p>
          <a:p>
            <a:pPr marL="0" indent="0">
              <a:buNone/>
            </a:pPr>
            <a:endParaRPr lang="cs-CZ" sz="800" b="1" dirty="0">
              <a:solidFill>
                <a:schemeClr val="tx2"/>
              </a:solidFill>
            </a:endParaRP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Přesun péče blíže k pacientovi</a:t>
            </a: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Redukce dlouhodobé lůžkové péče</a:t>
            </a:r>
          </a:p>
          <a:p>
            <a:r>
              <a:rPr lang="cs-CZ" sz="1800" b="1" spc="-1" dirty="0">
                <a:uFill>
                  <a:solidFill>
                    <a:srgbClr val="FFFFFF"/>
                  </a:solidFill>
                </a:uFill>
              </a:rPr>
              <a:t>Přesun akutní péče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do všeobecných </a:t>
            </a:r>
            <a:r>
              <a:rPr lang="cs-CZ" sz="1800" spc="-1" dirty="0" smtClean="0">
                <a:uFill>
                  <a:solidFill>
                    <a:srgbClr val="FFFFFF"/>
                  </a:solidFill>
                </a:uFill>
              </a:rPr>
              <a:t>nemocnic</a:t>
            </a:r>
          </a:p>
          <a:p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Aktivity vedoucí k prevenci hospitalizace a ke zkrácení </a:t>
            </a:r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hospitalizace</a:t>
            </a: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Rozvoj komunitní péče</a:t>
            </a: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Vytvoření funkční a koordinované sítě pro lidi s duševním onemocněním</a:t>
            </a: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Změna přístupu a myšlení pracovníků poskytujících péči</a:t>
            </a:r>
          </a:p>
          <a:p>
            <a:endParaRPr lang="cs-CZ" sz="1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 indent="0">
              <a:buClr>
                <a:srgbClr val="000000"/>
              </a:buClr>
              <a:buNone/>
            </a:pPr>
            <a:endParaRPr lang="cs-CZ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cs-CZ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z="1108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/>
              <a:t>4</a:t>
            </a:fld>
            <a:endParaRPr lang="cs-CZ" sz="1108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2017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8998" y="403138"/>
            <a:ext cx="7946004" cy="25000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smtClean="0">
                <a:solidFill>
                  <a:schemeClr val="tx2"/>
                </a:solidFill>
              </a:rPr>
              <a:t> 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8998" y="770709"/>
            <a:ext cx="8229600" cy="5611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Změna paradigmat</a:t>
            </a:r>
          </a:p>
          <a:p>
            <a:pPr marL="0" indent="0">
              <a:buNone/>
            </a:pPr>
            <a:endParaRPr lang="cs-CZ" sz="800" b="1" dirty="0">
              <a:solidFill>
                <a:schemeClr val="tx2"/>
              </a:solidFill>
            </a:endParaRP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 ochrany společnosti (a s tím spojené omezování či porušování práv pacientů) k </a:t>
            </a:r>
            <a:r>
              <a:rPr lang="cs-CZ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naplňování práv občanů</a:t>
            </a:r>
            <a:endParaRPr lang="cs-CZ" sz="1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 léčby symptomů k </a:t>
            </a:r>
            <a:r>
              <a:rPr lang="cs-CZ" sz="1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sociálnímu začleňování</a:t>
            </a:r>
            <a:endParaRPr lang="cs-CZ" sz="1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 úzce zaměřené specializace k holistické péči o duševní zdraví</a:t>
            </a: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 nálepky nevyléčitelnosti k modelu </a:t>
            </a:r>
            <a:r>
              <a:rPr lang="cs-CZ" sz="1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recovery</a:t>
            </a:r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/ zotavení</a:t>
            </a:r>
          </a:p>
          <a:p>
            <a:pPr marL="0" indent="0">
              <a:buNone/>
            </a:pPr>
            <a:endParaRPr lang="cs-CZ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2"/>
                </a:solidFill>
              </a:rPr>
              <a:t>Změny v systému péče</a:t>
            </a:r>
          </a:p>
          <a:p>
            <a:pPr marL="0" indent="0">
              <a:buNone/>
            </a:pPr>
            <a:endParaRPr lang="cs-CZ" sz="800" b="1" dirty="0">
              <a:solidFill>
                <a:schemeClr val="tx2"/>
              </a:solidFill>
            </a:endParaRP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 medicinského k rehabilitačnímu</a:t>
            </a: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 paternalistického 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 </a:t>
            </a:r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partnerskému</a:t>
            </a: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 institucionálního 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 </a:t>
            </a:r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komunitnímu</a:t>
            </a: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 práce 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 hendikepem k práci s </a:t>
            </a:r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nadějí</a:t>
            </a:r>
          </a:p>
          <a:p>
            <a:r>
              <a:rPr lang="cs-CZ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 hierarchického 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 týmovému</a:t>
            </a:r>
          </a:p>
          <a:p>
            <a:endParaRPr lang="cs-CZ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cs-CZ" sz="1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 indent="0">
              <a:buClr>
                <a:srgbClr val="000000"/>
              </a:buClr>
              <a:buNone/>
            </a:pPr>
            <a:endParaRPr lang="cs-CZ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cs-CZ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z="1108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/>
              <a:t>5</a:t>
            </a:fld>
            <a:endParaRPr lang="cs-CZ" sz="1108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0617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320" y="888274"/>
            <a:ext cx="8634549" cy="94052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 smtClean="0">
                <a:solidFill>
                  <a:schemeClr val="tx2"/>
                </a:solidFill>
              </a:rPr>
              <a:t/>
            </a:r>
            <a:br>
              <a:rPr lang="cs-CZ" sz="2700" dirty="0" smtClean="0">
                <a:solidFill>
                  <a:schemeClr val="tx2"/>
                </a:solidFill>
              </a:rPr>
            </a:br>
            <a:r>
              <a:rPr lang="cs-CZ" sz="2700" dirty="0" smtClean="0">
                <a:solidFill>
                  <a:schemeClr val="tx2"/>
                </a:solidFill>
              </a:rPr>
              <a:t>Hlavní principy péče orientované na zotavení</a:t>
            </a:r>
            <a:br>
              <a:rPr lang="cs-CZ" sz="2700" dirty="0" smtClean="0">
                <a:solidFill>
                  <a:schemeClr val="tx2"/>
                </a:solidFill>
              </a:rPr>
            </a:br>
            <a:r>
              <a:rPr lang="cs-CZ" sz="2700" dirty="0" smtClean="0">
                <a:solidFill>
                  <a:schemeClr val="tx2"/>
                </a:solidFill>
              </a:rPr>
              <a:t>model </a:t>
            </a:r>
            <a:r>
              <a:rPr lang="cs-CZ" sz="2700" dirty="0" err="1" smtClean="0">
                <a:solidFill>
                  <a:schemeClr val="tx2"/>
                </a:solidFill>
              </a:rPr>
              <a:t>RECOVERY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118" y="1946366"/>
            <a:ext cx="7886700" cy="4258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sz="2000" dirty="0" smtClean="0"/>
              <a:t>Péče je orientovaná na </a:t>
            </a:r>
            <a:r>
              <a:rPr lang="cs-CZ" sz="2000" dirty="0" smtClean="0">
                <a:solidFill>
                  <a:srgbClr val="FF0000"/>
                </a:solidFill>
              </a:rPr>
              <a:t>podporu zotavení</a:t>
            </a:r>
          </a:p>
          <a:p>
            <a:pPr marL="0" indent="0">
              <a:buNone/>
            </a:pPr>
            <a:r>
              <a:rPr lang="cs-CZ" sz="2000" dirty="0" smtClean="0"/>
              <a:t>2. Péče je založená na </a:t>
            </a:r>
            <a:r>
              <a:rPr lang="cs-CZ" sz="2000" dirty="0" smtClean="0">
                <a:solidFill>
                  <a:srgbClr val="0070C0"/>
                </a:solidFill>
              </a:rPr>
              <a:t>silných stránkách</a:t>
            </a:r>
          </a:p>
          <a:p>
            <a:pPr marL="0" indent="0">
              <a:buNone/>
            </a:pPr>
            <a:r>
              <a:rPr lang="cs-CZ" sz="2000" dirty="0" smtClean="0"/>
              <a:t>3. Péče je </a:t>
            </a:r>
            <a:r>
              <a:rPr lang="cs-CZ" sz="2000" dirty="0" smtClean="0">
                <a:solidFill>
                  <a:srgbClr val="FF0000"/>
                </a:solidFill>
              </a:rPr>
              <a:t>zaměřená na komunitu</a:t>
            </a:r>
          </a:p>
          <a:p>
            <a:pPr marL="0" indent="0">
              <a:buNone/>
            </a:pPr>
            <a:r>
              <a:rPr lang="cs-CZ" sz="2000" dirty="0" smtClean="0"/>
              <a:t>4. Péče je </a:t>
            </a:r>
            <a:r>
              <a:rPr lang="cs-CZ" sz="2000" dirty="0" smtClean="0">
                <a:solidFill>
                  <a:srgbClr val="0070C0"/>
                </a:solidFill>
              </a:rPr>
              <a:t>řízená klientem</a:t>
            </a:r>
          </a:p>
          <a:p>
            <a:pPr marL="0" indent="0">
              <a:buNone/>
            </a:pPr>
            <a:r>
              <a:rPr lang="cs-CZ" sz="2000" dirty="0" smtClean="0"/>
              <a:t>5. Péče umožňuje </a:t>
            </a:r>
            <a:r>
              <a:rPr lang="cs-CZ" sz="2000" dirty="0" smtClean="0">
                <a:solidFill>
                  <a:srgbClr val="FF0000"/>
                </a:solidFill>
              </a:rPr>
              <a:t>reciprocitu ve vztazích</a:t>
            </a:r>
          </a:p>
          <a:p>
            <a:pPr marL="0" indent="0">
              <a:buNone/>
            </a:pPr>
            <a:r>
              <a:rPr lang="cs-CZ" sz="2000" dirty="0" smtClean="0"/>
              <a:t>6. Péče reaguje na </a:t>
            </a:r>
            <a:r>
              <a:rPr lang="cs-CZ" sz="2000" dirty="0" smtClean="0">
                <a:solidFill>
                  <a:srgbClr val="0070C0"/>
                </a:solidFill>
              </a:rPr>
              <a:t>kulturní prostředí</a:t>
            </a:r>
          </a:p>
          <a:p>
            <a:pPr marL="0" indent="0">
              <a:buNone/>
            </a:pPr>
            <a:r>
              <a:rPr lang="cs-CZ" sz="2000" dirty="0" smtClean="0"/>
              <a:t>7. Péče je zakotvená v </a:t>
            </a:r>
            <a:r>
              <a:rPr lang="cs-CZ" sz="2000" dirty="0" smtClean="0">
                <a:solidFill>
                  <a:srgbClr val="FF0000"/>
                </a:solidFill>
              </a:rPr>
              <a:t>klientově životním kontextu</a:t>
            </a:r>
          </a:p>
          <a:p>
            <a:pPr marL="0" indent="0">
              <a:buNone/>
            </a:pPr>
            <a:r>
              <a:rPr lang="cs-CZ" sz="2000" dirty="0" smtClean="0"/>
              <a:t>8. Péče se věnuje </a:t>
            </a:r>
            <a:r>
              <a:rPr lang="cs-CZ" sz="2000" dirty="0" smtClean="0">
                <a:solidFill>
                  <a:srgbClr val="0070C0"/>
                </a:solidFill>
              </a:rPr>
              <a:t>socioekonomickému kontextu </a:t>
            </a:r>
            <a:r>
              <a:rPr lang="cs-CZ" sz="2000" dirty="0" smtClean="0"/>
              <a:t>klientova života</a:t>
            </a:r>
          </a:p>
          <a:p>
            <a:pPr marL="0" indent="0">
              <a:buNone/>
            </a:pPr>
            <a:r>
              <a:rPr lang="cs-CZ" sz="2000" dirty="0" smtClean="0"/>
              <a:t>9. Péče je zprostředkovávána </a:t>
            </a:r>
            <a:r>
              <a:rPr lang="cs-CZ" sz="2000" dirty="0" smtClean="0">
                <a:solidFill>
                  <a:srgbClr val="FF0000"/>
                </a:solidFill>
              </a:rPr>
              <a:t>vztahy</a:t>
            </a:r>
          </a:p>
          <a:p>
            <a:pPr marL="0" indent="0">
              <a:buNone/>
            </a:pPr>
            <a:r>
              <a:rPr lang="cs-CZ" sz="2000" dirty="0" smtClean="0"/>
              <a:t>10. Péče optimalizuje </a:t>
            </a:r>
            <a:r>
              <a:rPr lang="cs-CZ" sz="2000" dirty="0" smtClean="0">
                <a:solidFill>
                  <a:srgbClr val="0070C0"/>
                </a:solidFill>
              </a:rPr>
              <a:t>přirozenou podporu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777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46" y="835777"/>
            <a:ext cx="7946004" cy="1105823"/>
          </a:xfrm>
        </p:spPr>
        <p:txBody>
          <a:bodyPr/>
          <a:lstStyle/>
          <a:p>
            <a:pPr algn="ctr"/>
            <a:r>
              <a:rPr lang="cs-CZ" sz="2954" dirty="0">
                <a:solidFill>
                  <a:schemeClr val="tx2"/>
                </a:solidFill>
              </a:rPr>
              <a:t>Nové služby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348" y="2085707"/>
            <a:ext cx="7934459" cy="3833000"/>
          </a:xfrm>
        </p:spPr>
        <p:txBody>
          <a:bodyPr/>
          <a:lstStyle/>
          <a:p>
            <a:r>
              <a:rPr lang="cs-CZ" sz="2585" dirty="0"/>
              <a:t>Centra duševního zdraví pro </a:t>
            </a:r>
            <a:r>
              <a:rPr lang="cs-CZ" sz="2585" dirty="0" err="1" smtClean="0"/>
              <a:t>SMI</a:t>
            </a:r>
            <a:endParaRPr lang="cs-CZ" sz="2585" dirty="0"/>
          </a:p>
          <a:p>
            <a:pPr marL="0" indent="0">
              <a:buNone/>
            </a:pPr>
            <a:endParaRPr lang="cs-CZ" sz="2585" dirty="0" smtClean="0"/>
          </a:p>
          <a:p>
            <a:r>
              <a:rPr lang="cs-CZ" sz="2585" dirty="0"/>
              <a:t>Mobilní komunitní </a:t>
            </a:r>
            <a:r>
              <a:rPr lang="cs-CZ" sz="2585" dirty="0" smtClean="0"/>
              <a:t>týmy</a:t>
            </a:r>
          </a:p>
          <a:p>
            <a:endParaRPr lang="cs-CZ" sz="2585" dirty="0"/>
          </a:p>
          <a:p>
            <a:r>
              <a:rPr lang="cs-CZ" dirty="0" smtClean="0"/>
              <a:t>Multidisciplinární týmy </a:t>
            </a:r>
            <a:r>
              <a:rPr lang="cs-CZ" dirty="0"/>
              <a:t>pro </a:t>
            </a:r>
            <a:r>
              <a:rPr lang="cs-CZ" dirty="0" smtClean="0"/>
              <a:t>další </a:t>
            </a:r>
            <a:r>
              <a:rPr lang="cs-CZ" dirty="0"/>
              <a:t>diagnostické </a:t>
            </a:r>
            <a:r>
              <a:rPr lang="cs-CZ" dirty="0" smtClean="0"/>
              <a:t>skupiny</a:t>
            </a:r>
          </a:p>
          <a:p>
            <a:pPr marL="0" indent="0">
              <a:buNone/>
            </a:pPr>
            <a:endParaRPr lang="cs-CZ" sz="2585" dirty="0"/>
          </a:p>
          <a:p>
            <a:r>
              <a:rPr lang="cs-CZ" sz="2585" dirty="0"/>
              <a:t>Ambulance s rozšířenou péčí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2850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46" y="835777"/>
            <a:ext cx="7946004" cy="6272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2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Multidisciplinární přístup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348" y="1658983"/>
            <a:ext cx="7934459" cy="4259724"/>
          </a:xfrm>
        </p:spPr>
        <p:txBody>
          <a:bodyPr>
            <a:normAutofit fontScale="92500"/>
          </a:bodyPr>
          <a:lstStyle/>
          <a:p>
            <a:pPr marL="216000" indent="-216000">
              <a:lnSpc>
                <a:spcPct val="130000"/>
              </a:lnSpc>
              <a:buClr>
                <a:srgbClr val="000000"/>
              </a:buClr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Multidisciplinární přístup je </a:t>
            </a:r>
            <a:r>
              <a:rPr lang="cs-CZ" sz="2000" b="1" spc="-1" dirty="0">
                <a:uFill>
                  <a:solidFill>
                    <a:srgbClr val="FFFFFF"/>
                  </a:solidFill>
                </a:uFill>
              </a:rPr>
              <a:t>koordinace a spolupráce pracovníků různých povolání a institucí</a:t>
            </a: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musí probíhat na třech základních úrovních: </a:t>
            </a:r>
            <a:endParaRPr lang="cs-CZ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 indent="0">
              <a:lnSpc>
                <a:spcPct val="130000"/>
              </a:lnSpc>
              <a:buClr>
                <a:srgbClr val="000000"/>
              </a:buClr>
              <a:buNone/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cs-CZ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koordinace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spolupráce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různých profesí v rámci jednoho </a:t>
            </a:r>
            <a:r>
              <a:rPr lang="cs-CZ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týmu</a:t>
            </a:r>
          </a:p>
          <a:p>
            <a:pPr marL="216000" lvl="1" indent="0">
              <a:lnSpc>
                <a:spcPct val="130000"/>
              </a:lnSpc>
              <a:buClr>
                <a:srgbClr val="000000"/>
              </a:buClr>
              <a:buNone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koordinace a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spolupráce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napříč jednotlivými službami </a:t>
            </a:r>
            <a:endParaRPr lang="cs-CZ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 indent="0">
              <a:lnSpc>
                <a:spcPct val="130000"/>
              </a:lnSpc>
              <a:buClr>
                <a:srgbClr val="000000"/>
              </a:buClr>
              <a:buNone/>
            </a:pP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koordinace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spolupráce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 rámci komunity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(včetně místní správy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a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samosprávy, úřadu práce,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RZS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PČR aj.)</a:t>
            </a:r>
          </a:p>
          <a:p>
            <a:pPr marL="0" indent="0">
              <a:lnSpc>
                <a:spcPct val="130000"/>
              </a:lnSpc>
              <a:buClr>
                <a:srgbClr val="000000"/>
              </a:buClr>
              <a:buNone/>
            </a:pPr>
            <a:endParaRPr lang="cs-CZ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indent="-216000">
              <a:lnSpc>
                <a:spcPct val="130000"/>
              </a:lnSpc>
              <a:buClr>
                <a:srgbClr val="000000"/>
              </a:buClr>
            </a:pPr>
            <a:r>
              <a:rPr lang="cs-CZ" sz="2000" b="1" dirty="0" smtClean="0"/>
              <a:t>Pomoc a podpora ve všech potřebných oblastech života klienta -  </a:t>
            </a:r>
            <a:r>
              <a:rPr lang="cs-CZ" sz="2000" dirty="0" smtClean="0"/>
              <a:t>celkový </a:t>
            </a:r>
            <a:r>
              <a:rPr lang="cs-CZ" sz="2000" dirty="0"/>
              <a:t>zdravotní stav, bydlení, práce, sociální a společenský statut atd.</a:t>
            </a:r>
          </a:p>
          <a:p>
            <a:pPr marL="216000" indent="-216000">
              <a:lnSpc>
                <a:spcPct val="130000"/>
              </a:lnSpc>
              <a:buClr>
                <a:srgbClr val="000000"/>
              </a:buClr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7712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34846" y="835776"/>
            <a:ext cx="7946004" cy="674236"/>
          </a:xfrm>
          <a:prstGeom prst="rect">
            <a:avLst/>
          </a:prstGeom>
          <a:noFill/>
          <a:ln>
            <a:noFill/>
          </a:ln>
        </p:spPr>
        <p:txBody>
          <a:bodyPr vert="horz" wrap="square" lIns="112385" tIns="56192" rIns="112385" bIns="56192" rtlCol="0" anchor="ctr" anchorCtr="0">
            <a:noAutofit/>
          </a:bodyPr>
          <a:lstStyle/>
          <a:p>
            <a:pPr indent="-121337" algn="ctr">
              <a:spcBef>
                <a:spcPts val="0"/>
              </a:spcBef>
              <a:buClr>
                <a:schemeClr val="dk1"/>
              </a:buClr>
              <a:buSzPts val="2070"/>
            </a:pPr>
            <a:r>
              <a:rPr lang="cs-CZ" sz="28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Centra duševního zdraví - </a:t>
            </a:r>
            <a:r>
              <a:rPr lang="cs-CZ" sz="2800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CDZ</a:t>
            </a:r>
            <a:endParaRPr lang="cs-CZ" sz="2800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52348" y="1510013"/>
            <a:ext cx="7934459" cy="4408695"/>
          </a:xfrm>
          <a:prstGeom prst="rect">
            <a:avLst/>
          </a:prstGeom>
          <a:noFill/>
          <a:ln>
            <a:noFill/>
          </a:ln>
        </p:spPr>
        <p:txBody>
          <a:bodyPr vert="horz" wrap="square" lIns="112385" tIns="56192" rIns="112385" bIns="56192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cs-CZ" sz="2000" dirty="0" smtClean="0"/>
          </a:p>
          <a:p>
            <a:pPr>
              <a:buClr>
                <a:srgbClr val="000000"/>
              </a:buClr>
            </a:pPr>
            <a:r>
              <a:rPr lang="cs-CZ" sz="2000" dirty="0" smtClean="0"/>
              <a:t>Nový </a:t>
            </a:r>
            <a:r>
              <a:rPr lang="cs-CZ" sz="2000" dirty="0"/>
              <a:t>prvek v systému péče o lidi s duševním onemocněním</a:t>
            </a:r>
            <a:r>
              <a:rPr lang="cs-CZ" sz="2000" dirty="0" smtClean="0"/>
              <a:t>.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/>
              <a:t>Multidisciplinární </a:t>
            </a:r>
            <a:r>
              <a:rPr lang="cs-CZ" sz="2000" dirty="0" smtClean="0"/>
              <a:t>tým</a:t>
            </a:r>
          </a:p>
          <a:p>
            <a:r>
              <a:rPr lang="cs-CZ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 zahraničí páteří specializovaných </a:t>
            </a:r>
            <a:r>
              <a:rPr lang="cs-CZ" sz="20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mimonemocničních</a:t>
            </a:r>
            <a:r>
              <a:rPr lang="cs-CZ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psychiatrických služeb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  <a:endParaRPr lang="cs-CZ" sz="2000" dirty="0"/>
          </a:p>
          <a:p>
            <a:r>
              <a:rPr lang="cs-CZ" sz="2000" dirty="0"/>
              <a:t>Terénní </a:t>
            </a:r>
            <a:r>
              <a:rPr lang="cs-CZ" sz="2000" dirty="0" smtClean="0"/>
              <a:t>práce</a:t>
            </a:r>
          </a:p>
          <a:p>
            <a:r>
              <a:rPr lang="cs-CZ" sz="2000" dirty="0" smtClean="0"/>
              <a:t>Předcházení hospitalizací / zkrácení hospitalizací</a:t>
            </a:r>
          </a:p>
          <a:p>
            <a:r>
              <a:rPr lang="cs-CZ" sz="2000" dirty="0" smtClean="0"/>
              <a:t>Síťování</a:t>
            </a:r>
            <a:endParaRPr lang="cs-CZ" sz="2000" dirty="0"/>
          </a:p>
          <a:p>
            <a:r>
              <a:rPr lang="cs-CZ" sz="2000" dirty="0"/>
              <a:t>Regionální </a:t>
            </a:r>
            <a:r>
              <a:rPr lang="cs-CZ" sz="2000" dirty="0" smtClean="0"/>
              <a:t>vazba – koordinace a spolupráce v rámci komunity</a:t>
            </a:r>
            <a:endParaRPr lang="cs-CZ" sz="2000" dirty="0"/>
          </a:p>
          <a:p>
            <a:pPr marL="193436" indent="-263776"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</a:pPr>
            <a:endParaRPr lang="cs-CZ" sz="166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-70340">
              <a:buClr>
                <a:schemeClr val="dk1"/>
              </a:buClr>
              <a:buSzPts val="1200"/>
              <a:buNone/>
            </a:pPr>
            <a:endParaRPr sz="110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-70340">
              <a:buClr>
                <a:schemeClr val="dk1"/>
              </a:buClr>
              <a:buSzPts val="1200"/>
              <a:buNone/>
            </a:pPr>
            <a:endParaRPr sz="1108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6245488"/>
            <a:ext cx="2133600" cy="222741"/>
          </a:xfrm>
          <a:prstGeom prst="rect">
            <a:avLst/>
          </a:prstGeom>
          <a:noFill/>
          <a:ln>
            <a:noFill/>
          </a:ln>
        </p:spPr>
        <p:txBody>
          <a:bodyPr vert="horz" wrap="square" lIns="112385" tIns="56192" rIns="112385" bIns="56192" rtlCol="0" anchor="ctr" anchorCtr="0">
            <a:noAutofit/>
          </a:bodyPr>
          <a:lstStyle/>
          <a:p>
            <a:fld id="{00000000-1234-1234-1234-123412341234}" type="slidenum">
              <a:rPr lang="cs-CZ" sz="1108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/>
              <a:t>9</a:t>
            </a:fld>
            <a:endParaRPr lang="cs-CZ" sz="1108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562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7A2"/>
      </a:accent1>
      <a:accent2>
        <a:srgbClr val="EC0000"/>
      </a:accent2>
      <a:accent3>
        <a:srgbClr val="009D4D"/>
      </a:accent3>
      <a:accent4>
        <a:srgbClr val="E50073"/>
      </a:accent4>
      <a:accent5>
        <a:srgbClr val="0099E2"/>
      </a:accent5>
      <a:accent6>
        <a:srgbClr val="F88A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13023</TotalTime>
  <Words>1368</Words>
  <Application>Microsoft Office PowerPoint</Application>
  <PresentationFormat>Předvádění na obrazovce (4:3)</PresentationFormat>
  <Paragraphs>323</Paragraphs>
  <Slides>32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Mangal</vt:lpstr>
      <vt:lpstr>Tahoma</vt:lpstr>
      <vt:lpstr>Times New Roman</vt:lpstr>
      <vt:lpstr>Wingdings</vt:lpstr>
      <vt:lpstr>Office Theme</vt:lpstr>
      <vt:lpstr>Reforma péče o duševní zdraví  </vt:lpstr>
      <vt:lpstr>Proč Reforma duševního zdraví?</vt:lpstr>
      <vt:lpstr> Péče o lidi s duševním onemocněním v  ČR  ve srovnání se zahraničím</vt:lpstr>
      <vt:lpstr> </vt:lpstr>
      <vt:lpstr> </vt:lpstr>
      <vt:lpstr> Hlavní principy péče orientované na zotavení model RECOVERY </vt:lpstr>
      <vt:lpstr>Nové služby</vt:lpstr>
      <vt:lpstr>Multidisciplinární přístup</vt:lpstr>
      <vt:lpstr>Centra duševního zdraví - CDZ</vt:lpstr>
      <vt:lpstr>Další služby a aktivity pro lidi s DN</vt:lpstr>
      <vt:lpstr>Prezentace aplikace PowerPoint</vt:lpstr>
      <vt:lpstr>Vize transformace Psychiatrických nemocnic</vt:lpstr>
      <vt:lpstr>Data z psychiatrických nemocnic Celkové počty  dlouhodobě hospitalizovaných pacientů v ČR  k 30. 9. 2018</vt:lpstr>
      <vt:lpstr>Dlouhodobě hospitalizovaní pacienti ze Středočeského kraje  podle diagnostických skupin - celá ČR</vt:lpstr>
      <vt:lpstr>Hospitalizovaní pacienti ze Středočeského kraje - celá ČR</vt:lpstr>
      <vt:lpstr>Spádové psychiatrické nemocnice – Středočeský kraj</vt:lpstr>
      <vt:lpstr>Dlouhodobě hospitalizovaní pacienti ze Středočeského kraje podle okresů ze spádových nemocnic pro Středočeský kraj</vt:lpstr>
      <vt:lpstr>Dlouhodobě hospitalizovaní pacienti ze Středočeského kraje  Spádové nemocnice pro Středočeský kraj</vt:lpstr>
      <vt:lpstr>Hospitalizovaní pacienti NAD 5 LET Spádové nemocnice pro Středočeský kraj</vt:lpstr>
      <vt:lpstr>Věková kategorie pacientů nad 65 let – dlouhodobé hospitalizace Spádové nemocnice pro Středočeský kraj</vt:lpstr>
      <vt:lpstr>Projekty reformy (2017-2022)</vt:lpstr>
      <vt:lpstr>Projekt Deinstitucionalizace  aktivity o rok prodlouženy – do 07/2021</vt:lpstr>
      <vt:lpstr>Předmětem aktivity regionální sítě péče</vt:lpstr>
      <vt:lpstr>Prezentace aplikace PowerPoint</vt:lpstr>
      <vt:lpstr>Poskytovatelé sociálních služeb pro SMI - SčK</vt:lpstr>
      <vt:lpstr>Stávající mapa CDZ / Komunitní týmy / Mobilní týmy </vt:lpstr>
      <vt:lpstr>Středočeský kraj Služby pro duševně nemocné (SMI) Chráněné bydlení – počty lůžek</vt:lpstr>
      <vt:lpstr>Síť služeb</vt:lpstr>
      <vt:lpstr>Optimální rozvoj do r. 2022 za KÚ SčK</vt:lpstr>
      <vt:lpstr>Rozvoj mapa CDZ / Komunitní týmy / Mobilní týmy </vt:lpstr>
      <vt:lpstr>Reforma - rizika</vt:lpstr>
      <vt:lpstr>Děkuji za pozornost  renata.zabova@mzcr.cz  </vt:lpstr>
    </vt:vector>
  </TitlesOfParts>
  <Company>FM solutions,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holly</dc:creator>
  <cp:lastModifiedBy>Renata Žabová</cp:lastModifiedBy>
  <cp:revision>753</cp:revision>
  <cp:lastPrinted>2018-06-04T21:42:51Z</cp:lastPrinted>
  <dcterms:created xsi:type="dcterms:W3CDTF">2014-04-10T08:06:21Z</dcterms:created>
  <dcterms:modified xsi:type="dcterms:W3CDTF">2019-05-06T08:00:20Z</dcterms:modified>
</cp:coreProperties>
</file>