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71" r:id="rId5"/>
    <p:sldId id="276" r:id="rId6"/>
    <p:sldId id="272" r:id="rId7"/>
    <p:sldId id="267" r:id="rId8"/>
    <p:sldId id="270" r:id="rId9"/>
    <p:sldId id="275" r:id="rId10"/>
    <p:sldId id="27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8" d="100"/>
          <a:sy n="118" d="100"/>
        </p:scale>
        <p:origin x="2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Kliknutím lze upravit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smtClean="0"/>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42A54C80-263E-416B-A8E0-580EDEADCBDC}" type="datetimeFigureOut">
              <a:rPr lang="en-US" dirty="0"/>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Date Placeholder 4"/>
          <p:cNvSpPr>
            <a:spLocks noGrp="1"/>
          </p:cNvSpPr>
          <p:nvPr>
            <p:ph type="dt" sz="half" idx="10"/>
          </p:nvPr>
        </p:nvSpPr>
        <p:spPr/>
        <p:txBody>
          <a:bodyPr/>
          <a:lstStyle/>
          <a:p>
            <a:fld id="{B61BEF0D-F0BB-DE4B-95CE-6DB70DBA9567}" type="datetimeFigureOut">
              <a:rPr lang="en-US" dirty="0"/>
              <a:pPr/>
              <a:t>11/15/2019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11/15/2019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vyoralova@kr-s.cz"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07067" y="1997242"/>
            <a:ext cx="7766936" cy="1203158"/>
          </a:xfrm>
        </p:spPr>
        <p:txBody>
          <a:bodyPr/>
          <a:lstStyle/>
          <a:p>
            <a:pPr algn="ctr"/>
            <a:r>
              <a:rPr lang="cs-CZ" sz="4000" dirty="0" smtClean="0"/>
              <a:t>Lékařské posudky</a:t>
            </a:r>
            <a:endParaRPr lang="cs-CZ" sz="4000" dirty="0"/>
          </a:p>
        </p:txBody>
      </p:sp>
      <p:sp>
        <p:nvSpPr>
          <p:cNvPr id="3" name="Podnadpis 2"/>
          <p:cNvSpPr>
            <a:spLocks noGrp="1"/>
          </p:cNvSpPr>
          <p:nvPr>
            <p:ph type="subTitle" idx="1"/>
          </p:nvPr>
        </p:nvSpPr>
        <p:spPr>
          <a:xfrm>
            <a:off x="1507067" y="3465095"/>
            <a:ext cx="7766936" cy="1682637"/>
          </a:xfrm>
        </p:spPr>
        <p:txBody>
          <a:bodyPr>
            <a:normAutofit fontScale="25000" lnSpcReduction="20000"/>
          </a:bodyPr>
          <a:lstStyle/>
          <a:p>
            <a:pPr algn="ctr"/>
            <a:r>
              <a:rPr lang="cs-CZ" sz="16000" dirty="0"/>
              <a:t>jako součást smlouvy o poskytování sociálních </a:t>
            </a:r>
            <a:r>
              <a:rPr lang="cs-CZ" sz="16000" dirty="0" smtClean="0"/>
              <a:t>služeb</a:t>
            </a:r>
          </a:p>
          <a:p>
            <a:endParaRPr lang="cs-CZ" dirty="0"/>
          </a:p>
          <a:p>
            <a:r>
              <a:rPr lang="cs-CZ" sz="8000" dirty="0" smtClean="0"/>
              <a:t>Mgr. Gabriela Vyoralová</a:t>
            </a:r>
          </a:p>
          <a:p>
            <a:r>
              <a:rPr lang="cs-CZ" sz="8000" dirty="0" smtClean="0"/>
              <a:t>Krajský úřad Středočeského kraje  </a:t>
            </a:r>
          </a:p>
          <a:p>
            <a:r>
              <a:rPr lang="cs-CZ" sz="8000" dirty="0" smtClean="0"/>
              <a:t>Odbor zdravotnictví</a:t>
            </a:r>
          </a:p>
          <a:p>
            <a:r>
              <a:rPr lang="cs-CZ" sz="8000" dirty="0" smtClean="0">
                <a:hlinkClick r:id="rId2"/>
              </a:rPr>
              <a:t>vyoralova@kr-s.cz</a:t>
            </a:r>
            <a:r>
              <a:rPr lang="cs-CZ" sz="8000" dirty="0" smtClean="0"/>
              <a:t>, tel. 257 280 660  </a:t>
            </a:r>
            <a:endParaRPr lang="cs-CZ" sz="8000" dirty="0"/>
          </a:p>
        </p:txBody>
      </p:sp>
    </p:spTree>
    <p:extLst>
      <p:ext uri="{BB962C8B-B14F-4D97-AF65-F5344CB8AC3E}">
        <p14:creationId xmlns:p14="http://schemas.microsoft.com/office/powerpoint/2010/main" val="232496050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531874" y="3585971"/>
            <a:ext cx="7766936" cy="1646302"/>
          </a:xfrm>
        </p:spPr>
        <p:txBody>
          <a:bodyPr/>
          <a:lstStyle/>
          <a:p>
            <a:r>
              <a:rPr lang="cs-CZ" dirty="0" smtClean="0"/>
              <a:t/>
            </a:r>
            <a:br>
              <a:rPr lang="cs-CZ" dirty="0" smtClean="0"/>
            </a:br>
            <a:r>
              <a:rPr lang="cs-CZ" dirty="0"/>
              <a:t/>
            </a:r>
            <a:br>
              <a:rPr lang="cs-CZ" dirty="0"/>
            </a:br>
            <a:r>
              <a:rPr lang="cs-CZ" dirty="0" smtClean="0"/>
              <a:t/>
            </a:r>
            <a:br>
              <a:rPr lang="cs-CZ" dirty="0" smtClean="0"/>
            </a:br>
            <a:r>
              <a:rPr lang="cs-CZ" dirty="0" smtClean="0"/>
              <a:t>Přeji hezký den</a:t>
            </a:r>
            <a:endParaRPr lang="cs-CZ" dirty="0"/>
          </a:p>
        </p:txBody>
      </p:sp>
      <p:pic>
        <p:nvPicPr>
          <p:cNvPr id="4" name="Obrázek 3"/>
          <p:cNvPicPr>
            <a:picLocks noChangeAspect="1"/>
          </p:cNvPicPr>
          <p:nvPr/>
        </p:nvPicPr>
        <p:blipFill>
          <a:blip r:embed="rId2"/>
          <a:stretch>
            <a:fillRect/>
          </a:stretch>
        </p:blipFill>
        <p:spPr>
          <a:xfrm>
            <a:off x="3528127" y="671639"/>
            <a:ext cx="4110754" cy="2605635"/>
          </a:xfrm>
          <a:prstGeom prst="rect">
            <a:avLst/>
          </a:prstGeom>
        </p:spPr>
      </p:pic>
      <p:sp>
        <p:nvSpPr>
          <p:cNvPr id="3" name="Podnadpis 2"/>
          <p:cNvSpPr>
            <a:spLocks noGrp="1"/>
          </p:cNvSpPr>
          <p:nvPr>
            <p:ph type="subTitle" idx="1"/>
          </p:nvPr>
        </p:nvSpPr>
        <p:spPr>
          <a:xfrm>
            <a:off x="1507067" y="4418251"/>
            <a:ext cx="7766936" cy="729481"/>
          </a:xfrm>
        </p:spPr>
        <p:txBody>
          <a:bodyPr/>
          <a:lstStyle/>
          <a:p>
            <a:endParaRPr lang="cs-CZ" dirty="0"/>
          </a:p>
        </p:txBody>
      </p:sp>
    </p:spTree>
    <p:extLst>
      <p:ext uri="{BB962C8B-B14F-4D97-AF65-F5344CB8AC3E}">
        <p14:creationId xmlns:p14="http://schemas.microsoft.com/office/powerpoint/2010/main" val="41340809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8596668" cy="737937"/>
          </a:xfrm>
        </p:spPr>
        <p:txBody>
          <a:bodyPr>
            <a:normAutofit/>
          </a:bodyPr>
          <a:lstStyle/>
          <a:p>
            <a:r>
              <a:rPr lang="cs-CZ" b="1" dirty="0" smtClean="0"/>
              <a:t>Právní úprava </a:t>
            </a:r>
            <a:endParaRPr lang="cs-CZ" b="1" dirty="0"/>
          </a:p>
        </p:txBody>
      </p:sp>
      <p:sp>
        <p:nvSpPr>
          <p:cNvPr id="3" name="Zástupný symbol pro obsah 2"/>
          <p:cNvSpPr>
            <a:spLocks noGrp="1"/>
          </p:cNvSpPr>
          <p:nvPr>
            <p:ph idx="1"/>
          </p:nvPr>
        </p:nvSpPr>
        <p:spPr>
          <a:xfrm>
            <a:off x="677334" y="1443789"/>
            <a:ext cx="8596668" cy="4597573"/>
          </a:xfrm>
        </p:spPr>
        <p:txBody>
          <a:bodyPr>
            <a:normAutofit/>
          </a:bodyPr>
          <a:lstStyle/>
          <a:p>
            <a:pPr>
              <a:buFont typeface="Wingdings" panose="05000000000000000000" pitchFamily="2" charset="2"/>
              <a:buChar char="v"/>
            </a:pPr>
            <a:r>
              <a:rPr lang="cs-CZ" sz="3200" dirty="0" smtClean="0"/>
              <a:t>zákon č. </a:t>
            </a:r>
            <a:r>
              <a:rPr lang="cs-CZ" sz="3200" smtClean="0"/>
              <a:t>373/2011 </a:t>
            </a:r>
            <a:r>
              <a:rPr lang="cs-CZ" sz="3200" dirty="0" smtClean="0"/>
              <a:t>Sb., o specifických zdravotních službách, ve znění pozdějších předpisů </a:t>
            </a:r>
          </a:p>
          <a:p>
            <a:pPr marL="0" indent="0">
              <a:buNone/>
            </a:pPr>
            <a:endParaRPr lang="cs-CZ" sz="3200" dirty="0" smtClean="0"/>
          </a:p>
          <a:p>
            <a:pPr>
              <a:buFont typeface="Wingdings" panose="05000000000000000000" pitchFamily="2" charset="2"/>
              <a:buChar char="v"/>
            </a:pPr>
            <a:r>
              <a:rPr lang="cs-CZ" sz="3200" dirty="0"/>
              <a:t>vyhláška č. 98/2012 Sb. o zdravotnické dokumentaci, ve znění pozdějších předpisů</a:t>
            </a:r>
          </a:p>
        </p:txBody>
      </p:sp>
    </p:spTree>
    <p:extLst>
      <p:ext uri="{BB962C8B-B14F-4D97-AF65-F5344CB8AC3E}">
        <p14:creationId xmlns:p14="http://schemas.microsoft.com/office/powerpoint/2010/main" val="28114068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17358" y="445168"/>
            <a:ext cx="8756644" cy="806116"/>
          </a:xfrm>
        </p:spPr>
        <p:txBody>
          <a:bodyPr>
            <a:normAutofit fontScale="90000"/>
          </a:bodyPr>
          <a:lstStyle/>
          <a:p>
            <a:pPr algn="ctr"/>
            <a:r>
              <a:rPr lang="cs-CZ" b="1" dirty="0" smtClean="0"/>
              <a:t>Lékařský posudek a jeho náležitosti – 1. část</a:t>
            </a:r>
            <a:r>
              <a:rPr lang="cs-CZ" dirty="0" smtClean="0"/>
              <a:t>  	</a:t>
            </a:r>
            <a:endParaRPr lang="cs-CZ" dirty="0"/>
          </a:p>
        </p:txBody>
      </p:sp>
      <p:sp>
        <p:nvSpPr>
          <p:cNvPr id="3" name="Zástupný symbol pro obsah 2"/>
          <p:cNvSpPr>
            <a:spLocks noGrp="1"/>
          </p:cNvSpPr>
          <p:nvPr>
            <p:ph idx="1"/>
          </p:nvPr>
        </p:nvSpPr>
        <p:spPr>
          <a:xfrm>
            <a:off x="677334" y="1251284"/>
            <a:ext cx="8596668" cy="5269832"/>
          </a:xfrm>
        </p:spPr>
        <p:txBody>
          <a:bodyPr>
            <a:normAutofit fontScale="47500" lnSpcReduction="20000"/>
          </a:bodyPr>
          <a:lstStyle/>
          <a:p>
            <a:pPr algn="just">
              <a:buFont typeface="Wingdings" panose="05000000000000000000" pitchFamily="2" charset="2"/>
              <a:buChar char="v"/>
            </a:pPr>
            <a:r>
              <a:rPr lang="cs-CZ" sz="5500" b="1" u="sng" dirty="0" smtClean="0"/>
              <a:t>identifikační údaje:</a:t>
            </a:r>
            <a:endParaRPr lang="cs-CZ" sz="5500" b="1" u="sng" dirty="0"/>
          </a:p>
          <a:p>
            <a:pPr lvl="1" algn="just">
              <a:buFont typeface="Wingdings" panose="05000000000000000000" pitchFamily="2" charset="2"/>
              <a:buChar char="v"/>
            </a:pPr>
            <a:r>
              <a:rPr lang="cs-CZ" sz="5400" dirty="0"/>
              <a:t>P</a:t>
            </a:r>
            <a:r>
              <a:rPr lang="cs-CZ" sz="5400" dirty="0" smtClean="0"/>
              <a:t>osuzované </a:t>
            </a:r>
            <a:r>
              <a:rPr lang="cs-CZ" sz="5400" dirty="0"/>
              <a:t>osoby v rozsahu jméno, popřípadě jména, příjmení, datum narození, adresa místa trvalého pobytu posuzované 	osoby, popřípadě místo pobytu na území České republiky, jde-li o </a:t>
            </a:r>
            <a:r>
              <a:rPr lang="cs-CZ" sz="5400" dirty="0" smtClean="0"/>
              <a:t>cizince.</a:t>
            </a:r>
            <a:endParaRPr lang="cs-CZ" sz="5400" dirty="0"/>
          </a:p>
          <a:p>
            <a:pPr lvl="1" algn="just">
              <a:buFont typeface="Wingdings" panose="05000000000000000000" pitchFamily="2" charset="2"/>
              <a:buChar char="v"/>
            </a:pPr>
            <a:r>
              <a:rPr lang="cs-CZ" sz="5400" dirty="0"/>
              <a:t>P</a:t>
            </a:r>
            <a:r>
              <a:rPr lang="cs-CZ" sz="5400" dirty="0" smtClean="0"/>
              <a:t>oskytovatele</a:t>
            </a:r>
            <a:r>
              <a:rPr lang="cs-CZ" sz="5400" dirty="0"/>
              <a:t>, který lékařský posudek vydal, a to jméno, popřípadě jména, příjmení poskytovatele v případě fyzické osoby, 	obchodní firma nebo název poskytovatele v případě právnické osoby, adresa místa poskytování zdravotních služeb, 	identifikační číslo osoby, bylo-li </a:t>
            </a:r>
            <a:r>
              <a:rPr lang="cs-CZ" sz="5400" dirty="0" smtClean="0"/>
              <a:t>přiděleno.</a:t>
            </a:r>
            <a:endParaRPr lang="cs-CZ" sz="5400" dirty="0"/>
          </a:p>
          <a:p>
            <a:pPr lvl="1" algn="just">
              <a:buFont typeface="Wingdings" panose="05000000000000000000" pitchFamily="2" charset="2"/>
              <a:buChar char="v"/>
            </a:pPr>
            <a:r>
              <a:rPr lang="cs-CZ" sz="5400" dirty="0"/>
              <a:t>P</a:t>
            </a:r>
            <a:r>
              <a:rPr lang="cs-CZ" sz="5400" dirty="0" smtClean="0"/>
              <a:t>osuzujícího </a:t>
            </a:r>
            <a:r>
              <a:rPr lang="cs-CZ" sz="5400" dirty="0"/>
              <a:t>lékaře, a to jméno, popřípadě jména, příjmení a podpis </a:t>
            </a:r>
            <a:r>
              <a:rPr lang="cs-CZ" sz="5400" dirty="0" smtClean="0"/>
              <a:t>lékaře.</a:t>
            </a:r>
            <a:endParaRPr lang="cs-CZ" sz="5400" dirty="0"/>
          </a:p>
          <a:p>
            <a:pPr>
              <a:buFont typeface="Wingdings" panose="05000000000000000000" pitchFamily="2" charset="2"/>
              <a:buChar char="v"/>
            </a:pPr>
            <a:endParaRPr lang="cs-CZ" sz="5000" u="sng" dirty="0" smtClean="0"/>
          </a:p>
          <a:p>
            <a:pPr>
              <a:buFont typeface="Wingdings" panose="05000000000000000000" pitchFamily="2" charset="2"/>
              <a:buChar char="v"/>
            </a:pPr>
            <a:endParaRPr lang="cs-CZ" sz="5000" u="sng" dirty="0"/>
          </a:p>
          <a:p>
            <a:pPr>
              <a:buFont typeface="Wingdings" panose="05000000000000000000" pitchFamily="2" charset="2"/>
              <a:buChar char="v"/>
            </a:pPr>
            <a:endParaRPr lang="cs-CZ" sz="5000" u="sng" dirty="0" smtClean="0"/>
          </a:p>
        </p:txBody>
      </p:sp>
    </p:spTree>
    <p:extLst>
      <p:ext uri="{BB962C8B-B14F-4D97-AF65-F5344CB8AC3E}">
        <p14:creationId xmlns:p14="http://schemas.microsoft.com/office/powerpoint/2010/main" val="2803256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17358" y="824162"/>
            <a:ext cx="8756644" cy="806117"/>
          </a:xfrm>
        </p:spPr>
        <p:txBody>
          <a:bodyPr>
            <a:normAutofit/>
          </a:bodyPr>
          <a:lstStyle/>
          <a:p>
            <a:r>
              <a:rPr lang="cs-CZ" sz="3200" b="1" dirty="0"/>
              <a:t>Lékařský posudek a jeho náležitosti – </a:t>
            </a:r>
            <a:r>
              <a:rPr lang="cs-CZ" sz="3200" b="1" dirty="0" smtClean="0"/>
              <a:t>2. </a:t>
            </a:r>
            <a:r>
              <a:rPr lang="cs-CZ" sz="3200" b="1" dirty="0"/>
              <a:t>část</a:t>
            </a:r>
            <a:endParaRPr lang="cs-CZ" sz="3200" dirty="0"/>
          </a:p>
        </p:txBody>
      </p:sp>
      <p:sp>
        <p:nvSpPr>
          <p:cNvPr id="3" name="Zástupný symbol pro obsah 2"/>
          <p:cNvSpPr>
            <a:spLocks noGrp="1"/>
          </p:cNvSpPr>
          <p:nvPr>
            <p:ph idx="1"/>
          </p:nvPr>
        </p:nvSpPr>
        <p:spPr>
          <a:xfrm>
            <a:off x="677334" y="1227221"/>
            <a:ext cx="8596668" cy="5161547"/>
          </a:xfrm>
        </p:spPr>
        <p:txBody>
          <a:bodyPr anchor="ctr">
            <a:normAutofit/>
          </a:bodyPr>
          <a:lstStyle/>
          <a:p>
            <a:pPr algn="just">
              <a:buFont typeface="Wingdings" panose="05000000000000000000" pitchFamily="2" charset="2"/>
              <a:buChar char="v"/>
            </a:pPr>
            <a:r>
              <a:rPr lang="cs-CZ" sz="2600" b="1" u="sng" dirty="0"/>
              <a:t>pořadové číslo nebo jiné evidenční označení posudku</a:t>
            </a:r>
          </a:p>
          <a:p>
            <a:pPr marL="0" indent="0" algn="just">
              <a:buNone/>
            </a:pPr>
            <a:endParaRPr lang="cs-CZ" sz="2600" b="1" u="sng" dirty="0" smtClean="0"/>
          </a:p>
          <a:p>
            <a:pPr algn="just">
              <a:buFont typeface="Wingdings" panose="05000000000000000000" pitchFamily="2" charset="2"/>
              <a:buChar char="v"/>
            </a:pPr>
            <a:r>
              <a:rPr lang="cs-CZ" sz="2600" b="1" u="sng" dirty="0" smtClean="0"/>
              <a:t>účel </a:t>
            </a:r>
            <a:r>
              <a:rPr lang="cs-CZ" sz="2600" b="1" u="sng" dirty="0"/>
              <a:t>vydání </a:t>
            </a:r>
            <a:r>
              <a:rPr lang="cs-CZ" sz="2600" b="1" u="sng" dirty="0" smtClean="0"/>
              <a:t>posudku </a:t>
            </a:r>
            <a:endParaRPr lang="cs-CZ" sz="2600" b="1" u="sng" dirty="0"/>
          </a:p>
          <a:p>
            <a:pPr lvl="1" algn="just">
              <a:buFont typeface="Wingdings" panose="05000000000000000000" pitchFamily="2" charset="2"/>
              <a:buChar char="v"/>
            </a:pPr>
            <a:r>
              <a:rPr lang="cs-CZ" sz="2600" dirty="0"/>
              <a:t>Posouzení zdravotního stavu pro účely poskytnutí pobytové sociální služby v souladu s § 91 odst. 4 zákona č. 108/2006 Sb. o sociálních službách, ve znění pozdějších předpisů. </a:t>
            </a:r>
          </a:p>
          <a:p>
            <a:endParaRPr lang="cs-CZ" dirty="0"/>
          </a:p>
        </p:txBody>
      </p:sp>
    </p:spTree>
    <p:extLst>
      <p:ext uri="{BB962C8B-B14F-4D97-AF65-F5344CB8AC3E}">
        <p14:creationId xmlns:p14="http://schemas.microsoft.com/office/powerpoint/2010/main" val="7990512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3154" y="609600"/>
            <a:ext cx="8820848" cy="701310"/>
          </a:xfrm>
        </p:spPr>
        <p:txBody>
          <a:bodyPr>
            <a:normAutofit/>
          </a:bodyPr>
          <a:lstStyle/>
          <a:p>
            <a:r>
              <a:rPr lang="cs-CZ" sz="3200" b="1" dirty="0"/>
              <a:t>Lékařský posudek a jeho náležitosti – </a:t>
            </a:r>
            <a:r>
              <a:rPr lang="cs-CZ" sz="3200" b="1" dirty="0" smtClean="0"/>
              <a:t>3. </a:t>
            </a:r>
            <a:r>
              <a:rPr lang="cs-CZ" sz="3200" b="1" dirty="0"/>
              <a:t>část</a:t>
            </a:r>
            <a:endParaRPr lang="cs-CZ" sz="3200" dirty="0"/>
          </a:p>
        </p:txBody>
      </p:sp>
      <p:sp>
        <p:nvSpPr>
          <p:cNvPr id="3" name="Zástupný symbol pro obsah 2"/>
          <p:cNvSpPr>
            <a:spLocks noGrp="1"/>
          </p:cNvSpPr>
          <p:nvPr>
            <p:ph idx="1"/>
          </p:nvPr>
        </p:nvSpPr>
        <p:spPr>
          <a:xfrm>
            <a:off x="677334" y="1505119"/>
            <a:ext cx="8596668" cy="4766208"/>
          </a:xfrm>
        </p:spPr>
        <p:txBody>
          <a:bodyPr>
            <a:normAutofit/>
          </a:bodyPr>
          <a:lstStyle/>
          <a:p>
            <a:pPr marL="285750" indent="-285750">
              <a:buFont typeface="Wingdings" panose="05000000000000000000" pitchFamily="2" charset="2"/>
              <a:buChar char="v"/>
            </a:pPr>
            <a:r>
              <a:rPr lang="cs-CZ" sz="2400" b="1" u="sng" dirty="0"/>
              <a:t>datum vydání posudku </a:t>
            </a:r>
            <a:endParaRPr lang="cs-CZ" u="sng" dirty="0"/>
          </a:p>
          <a:p>
            <a:pPr marL="685800" lvl="1" algn="just">
              <a:buFont typeface="Wingdings" panose="05000000000000000000" pitchFamily="2" charset="2"/>
              <a:buChar char="v"/>
            </a:pPr>
            <a:r>
              <a:rPr lang="cs-CZ" sz="2200" dirty="0"/>
              <a:t>Datum vydání posudku je důležitý pro eventuální, následná opatření týkající se jeho přezkumu, kde je časová osa vydání a převzetí zásadní. V závěru lékařského posudku je připojeno jméno, příjmení a podpisu lékaře a razítko poskytovatele zdravotních služeb, což mohou být rozdílné údaje. </a:t>
            </a:r>
            <a:endParaRPr lang="cs-CZ" sz="2200" dirty="0" smtClean="0"/>
          </a:p>
          <a:p>
            <a:pPr marL="685800" lvl="1" algn="just">
              <a:buFont typeface="Wingdings" panose="05000000000000000000" pitchFamily="2" charset="2"/>
              <a:buChar char="v"/>
            </a:pPr>
            <a:r>
              <a:rPr lang="cs-CZ" sz="2200" dirty="0" smtClean="0"/>
              <a:t>Připojení </a:t>
            </a:r>
            <a:r>
              <a:rPr lang="cs-CZ" sz="2200" dirty="0"/>
              <a:t>data a podpisu převzetí lékařského posudku posuzovanou osobou – žadatelem o sociální službu je stejně tak důležité jako u lékaře v rámci eventuálního přezkumu lékařského posudku.</a:t>
            </a:r>
          </a:p>
          <a:p>
            <a:endParaRPr lang="cs-CZ" dirty="0"/>
          </a:p>
        </p:txBody>
      </p:sp>
    </p:spTree>
    <p:extLst>
      <p:ext uri="{BB962C8B-B14F-4D97-AF65-F5344CB8AC3E}">
        <p14:creationId xmlns:p14="http://schemas.microsoft.com/office/powerpoint/2010/main" val="16972613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05326" y="609600"/>
            <a:ext cx="8768676" cy="593558"/>
          </a:xfrm>
        </p:spPr>
        <p:txBody>
          <a:bodyPr>
            <a:normAutofit/>
          </a:bodyPr>
          <a:lstStyle/>
          <a:p>
            <a:r>
              <a:rPr lang="cs-CZ" sz="3200" b="1" dirty="0"/>
              <a:t>Lékařský posudek a jeho náležitosti – 4</a:t>
            </a:r>
            <a:r>
              <a:rPr lang="cs-CZ" sz="3200" b="1" dirty="0" smtClean="0"/>
              <a:t>. </a:t>
            </a:r>
            <a:r>
              <a:rPr lang="cs-CZ" sz="3200" b="1" dirty="0"/>
              <a:t>část</a:t>
            </a:r>
            <a:endParaRPr lang="cs-CZ" sz="3200" dirty="0"/>
          </a:p>
        </p:txBody>
      </p:sp>
      <p:sp>
        <p:nvSpPr>
          <p:cNvPr id="3" name="Zástupný symbol pro obsah 2"/>
          <p:cNvSpPr>
            <a:spLocks noGrp="1"/>
          </p:cNvSpPr>
          <p:nvPr>
            <p:ph idx="1"/>
          </p:nvPr>
        </p:nvSpPr>
        <p:spPr>
          <a:xfrm>
            <a:off x="677334" y="1106906"/>
            <a:ext cx="8596668" cy="5450305"/>
          </a:xfrm>
        </p:spPr>
        <p:txBody>
          <a:bodyPr anchor="ctr">
            <a:normAutofit fontScale="92500" lnSpcReduction="20000"/>
          </a:bodyPr>
          <a:lstStyle/>
          <a:p>
            <a:pPr marL="285750" indent="-285750">
              <a:buFont typeface="Wingdings" panose="05000000000000000000" pitchFamily="2" charset="2"/>
              <a:buChar char="v"/>
            </a:pPr>
            <a:r>
              <a:rPr lang="cs-CZ" sz="2400" b="1" u="sng" dirty="0"/>
              <a:t>poučení o možnosti podat návrh na přezkoumání a o možnosti vzdání se práva na </a:t>
            </a:r>
            <a:r>
              <a:rPr lang="cs-CZ" sz="2400" b="1" u="sng" dirty="0" smtClean="0"/>
              <a:t>přezkoumání</a:t>
            </a:r>
            <a:endParaRPr lang="cs-CZ" u="sng" dirty="0"/>
          </a:p>
          <a:p>
            <a:pPr marL="685800" lvl="2" algn="just">
              <a:buFont typeface="Wingdings" panose="05000000000000000000" pitchFamily="2" charset="2"/>
              <a:buChar char="v"/>
            </a:pPr>
            <a:r>
              <a:rPr lang="cs-CZ" sz="2400" dirty="0"/>
              <a:t>Proti lékařskému posudku lze podle § 46 odst. 1 zák. č. 373/2011 Sb., o specifických zdravotních službách, ve znění pozdějších předpisů, podat návrh na jeho přezkoumání do 10 pracovních dnů ode dne jeho prokazatelného předání poskytovatelem zdravotních služeb, který posudek vydal. Poskytovat musí na základě návrhu na přezkum své rozhodnutí přehodnotit a vydat lékařský posudek nový – s jiným závěrem, či svůj závěr potvrdit a v tomto případě pak se svým vyjádřením zaslat na Krajský úřad Středočeského kraje, Odbor zdravotnictví, který jeho posudkový závěr bude zkoumat. </a:t>
            </a:r>
          </a:p>
          <a:p>
            <a:pPr marL="685800" lvl="2" algn="just">
              <a:buFont typeface="Wingdings" panose="05000000000000000000" pitchFamily="2" charset="2"/>
              <a:buChar char="v"/>
            </a:pPr>
            <a:r>
              <a:rPr lang="cs-CZ" sz="2400" dirty="0"/>
              <a:t>Práva na přezkoumání lékařského posudku se lze vzdát. Písemné prohlášení o vzdání se práva na přezkoumání lékařského posudku nebo záznam o ústním sdělení o vzdání se práva na přezkoumání lékařského posudku je součástí zdravotnické dokumentace. </a:t>
            </a:r>
          </a:p>
        </p:txBody>
      </p:sp>
    </p:spTree>
    <p:extLst>
      <p:ext uri="{BB962C8B-B14F-4D97-AF65-F5344CB8AC3E}">
        <p14:creationId xmlns:p14="http://schemas.microsoft.com/office/powerpoint/2010/main" val="41073069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8596668" cy="1074821"/>
          </a:xfrm>
        </p:spPr>
        <p:txBody>
          <a:bodyPr>
            <a:noAutofit/>
          </a:bodyPr>
          <a:lstStyle/>
          <a:p>
            <a:r>
              <a:rPr lang="cs-CZ" b="1" dirty="0" smtClean="0"/>
              <a:t>Lékařský posudek určený pro zajištění sociální služby – 1. část</a:t>
            </a:r>
            <a:endParaRPr lang="cs-CZ" b="1" dirty="0"/>
          </a:p>
        </p:txBody>
      </p:sp>
      <p:sp>
        <p:nvSpPr>
          <p:cNvPr id="3" name="Zástupný symbol pro obsah 2"/>
          <p:cNvSpPr>
            <a:spLocks noGrp="1"/>
          </p:cNvSpPr>
          <p:nvPr>
            <p:ph idx="1"/>
          </p:nvPr>
        </p:nvSpPr>
        <p:spPr>
          <a:xfrm>
            <a:off x="677334" y="1840831"/>
            <a:ext cx="8596668" cy="4535905"/>
          </a:xfrm>
        </p:spPr>
        <p:txBody>
          <a:bodyPr anchor="ctr">
            <a:normAutofit fontScale="92500" lnSpcReduction="20000"/>
          </a:bodyPr>
          <a:lstStyle/>
          <a:p>
            <a:pPr marL="285750" indent="-285750">
              <a:buFont typeface="Wingdings" panose="05000000000000000000" pitchFamily="2" charset="2"/>
              <a:buChar char="v"/>
            </a:pPr>
            <a:r>
              <a:rPr lang="cs-CZ" sz="2400" b="1" u="sng" dirty="0" smtClean="0"/>
              <a:t>Vydává vždy:</a:t>
            </a:r>
            <a:endParaRPr lang="cs-CZ" sz="2400" b="1" u="sng" dirty="0"/>
          </a:p>
          <a:p>
            <a:pPr marL="685800" lvl="1" algn="just">
              <a:buFont typeface="Wingdings" panose="05000000000000000000" pitchFamily="2" charset="2"/>
              <a:buChar char="v"/>
            </a:pPr>
            <a:r>
              <a:rPr lang="cs-CZ" sz="2400" dirty="0"/>
              <a:t>R</a:t>
            </a:r>
            <a:r>
              <a:rPr lang="cs-CZ" sz="2400" dirty="0" smtClean="0"/>
              <a:t>egistrující </a:t>
            </a:r>
            <a:r>
              <a:rPr lang="cs-CZ" sz="2400" dirty="0"/>
              <a:t>praktický lékař v oboru všeobecné praktické lékařství není-li jiný praktický </a:t>
            </a:r>
            <a:r>
              <a:rPr lang="cs-CZ" sz="2400" dirty="0" smtClean="0"/>
              <a:t>lékař.</a:t>
            </a:r>
          </a:p>
          <a:p>
            <a:pPr marL="285750" lvl="1">
              <a:buFont typeface="Wingdings" panose="05000000000000000000" pitchFamily="2" charset="2"/>
              <a:buChar char="v"/>
            </a:pPr>
            <a:r>
              <a:rPr lang="cs-CZ" sz="2400" b="1" u="sng" dirty="0" smtClean="0"/>
              <a:t>Dle § </a:t>
            </a:r>
            <a:r>
              <a:rPr lang="cs-CZ" sz="2400" b="1" u="sng" dirty="0"/>
              <a:t>42 zákona o specifických zdravotních </a:t>
            </a:r>
            <a:r>
              <a:rPr lang="cs-CZ" sz="2400" b="1" u="sng" dirty="0" smtClean="0"/>
              <a:t>službách lékařský posudek:</a:t>
            </a:r>
            <a:endParaRPr lang="cs-CZ" sz="2400" b="1" u="sng" dirty="0"/>
          </a:p>
          <a:p>
            <a:pPr marL="685800" lvl="1" algn="just">
              <a:buFont typeface="Wingdings" panose="05000000000000000000" pitchFamily="2" charset="2"/>
              <a:buChar char="v"/>
            </a:pPr>
            <a:r>
              <a:rPr lang="cs-CZ" sz="2400" dirty="0"/>
              <a:t>Vydává poskytovatel na žádost  pacienta – žadatele o sociální </a:t>
            </a:r>
            <a:r>
              <a:rPr lang="cs-CZ" sz="2400" dirty="0" smtClean="0"/>
              <a:t>službu, a to:</a:t>
            </a:r>
            <a:endParaRPr lang="cs-CZ" sz="2400" dirty="0"/>
          </a:p>
          <a:p>
            <a:pPr marL="1085850" lvl="2" algn="just">
              <a:buFont typeface="Wingdings" panose="05000000000000000000" pitchFamily="2" charset="2"/>
              <a:buChar char="v"/>
            </a:pPr>
            <a:r>
              <a:rPr lang="cs-CZ" sz="2000" dirty="0"/>
              <a:t>Nejdéle do 10 pracovních dnů od obdržení žádosti, formou takzvaného prokazatelného předání posuzované osobě (proti podpisu</a:t>
            </a:r>
            <a:r>
              <a:rPr lang="cs-CZ" sz="2000" dirty="0" smtClean="0"/>
              <a:t>).</a:t>
            </a:r>
            <a:endParaRPr lang="cs-CZ" sz="2000" dirty="0"/>
          </a:p>
          <a:p>
            <a:pPr marL="1085850" lvl="2" algn="just">
              <a:buFont typeface="Wingdings" panose="05000000000000000000" pitchFamily="2" charset="2"/>
              <a:buChar char="v"/>
            </a:pPr>
            <a:r>
              <a:rPr lang="cs-CZ" sz="2000" dirty="0"/>
              <a:t>Na základě výsledků lékařské prohlídky a dalších potřebných odborných vyšetření, výpisu ze zdravotnické dokumentace žadatele a zdravotní náročnosti činnosti, pro kterou je žadatel </a:t>
            </a:r>
            <a:r>
              <a:rPr lang="cs-CZ" sz="2000" dirty="0" smtClean="0"/>
              <a:t>posuzován. </a:t>
            </a:r>
            <a:endParaRPr lang="cs-CZ" sz="2000" dirty="0"/>
          </a:p>
        </p:txBody>
      </p:sp>
    </p:spTree>
    <p:extLst>
      <p:ext uri="{BB962C8B-B14F-4D97-AF65-F5344CB8AC3E}">
        <p14:creationId xmlns:p14="http://schemas.microsoft.com/office/powerpoint/2010/main" val="11277615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Lékařský posudek určený pro zajištění sociální </a:t>
            </a:r>
            <a:r>
              <a:rPr lang="cs-CZ" b="1" dirty="0" smtClean="0"/>
              <a:t>služby – 2. část</a:t>
            </a:r>
            <a:endParaRPr lang="cs-CZ" dirty="0"/>
          </a:p>
        </p:txBody>
      </p:sp>
      <p:sp>
        <p:nvSpPr>
          <p:cNvPr id="3" name="Zástupný symbol pro obsah 2"/>
          <p:cNvSpPr>
            <a:spLocks noGrp="1"/>
          </p:cNvSpPr>
          <p:nvPr>
            <p:ph idx="1"/>
          </p:nvPr>
        </p:nvSpPr>
        <p:spPr/>
        <p:txBody>
          <a:bodyPr>
            <a:noAutofit/>
          </a:bodyPr>
          <a:lstStyle/>
          <a:p>
            <a:pPr algn="just">
              <a:buFont typeface="Wingdings" panose="05000000000000000000" pitchFamily="2" charset="2"/>
              <a:buChar char="v"/>
            </a:pPr>
            <a:r>
              <a:rPr lang="cs-CZ" sz="2800" dirty="0"/>
              <a:t>Stejnopis lékařského posudku je součástí zdravotnické dokumentace posuzované osoby.</a:t>
            </a:r>
          </a:p>
          <a:p>
            <a:pPr algn="just">
              <a:buFont typeface="Wingdings" panose="05000000000000000000" pitchFamily="2" charset="2"/>
              <a:buChar char="v"/>
            </a:pPr>
            <a:r>
              <a:rPr lang="cs-CZ" sz="2800" dirty="0"/>
              <a:t>Pokud se posuzovaná osoba odmítá podrobit lékařské prohlídce, lékařský posudek se nevydává, ale tato skutečnost se poznamenává do jeho zdravotnické </a:t>
            </a:r>
            <a:r>
              <a:rPr lang="cs-CZ" sz="2800" dirty="0" smtClean="0"/>
              <a:t>dokumentace. </a:t>
            </a:r>
            <a:endParaRPr lang="cs-CZ" sz="2800" dirty="0"/>
          </a:p>
          <a:p>
            <a:pPr algn="just">
              <a:buFont typeface="Wingdings" panose="05000000000000000000" pitchFamily="2" charset="2"/>
              <a:buChar char="v"/>
            </a:pPr>
            <a:r>
              <a:rPr lang="cs-CZ" sz="2800" dirty="0"/>
              <a:t>Náklady spojené s vydání posudku hradí ten, který o něj </a:t>
            </a:r>
            <a:r>
              <a:rPr lang="cs-CZ" sz="2800" dirty="0" smtClean="0"/>
              <a:t>žádá. </a:t>
            </a:r>
            <a:endParaRPr lang="cs-CZ" sz="2800" dirty="0"/>
          </a:p>
        </p:txBody>
      </p:sp>
    </p:spTree>
    <p:extLst>
      <p:ext uri="{BB962C8B-B14F-4D97-AF65-F5344CB8AC3E}">
        <p14:creationId xmlns:p14="http://schemas.microsoft.com/office/powerpoint/2010/main" val="42866859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Lékařský posudek určený pro zajištění sociální </a:t>
            </a:r>
            <a:r>
              <a:rPr lang="cs-CZ" b="1" dirty="0" smtClean="0"/>
              <a:t>služby – 3. část</a:t>
            </a:r>
            <a:endParaRPr lang="cs-CZ" dirty="0"/>
          </a:p>
        </p:txBody>
      </p:sp>
      <p:sp>
        <p:nvSpPr>
          <p:cNvPr id="3" name="Zástupný symbol pro obsah 2"/>
          <p:cNvSpPr>
            <a:spLocks noGrp="1"/>
          </p:cNvSpPr>
          <p:nvPr>
            <p:ph idx="1"/>
          </p:nvPr>
        </p:nvSpPr>
        <p:spPr/>
        <p:txBody>
          <a:bodyPr>
            <a:normAutofit fontScale="92500" lnSpcReduction="10000"/>
          </a:bodyPr>
          <a:lstStyle/>
          <a:p>
            <a:pPr lvl="1" algn="just">
              <a:buFont typeface="Wingdings" panose="05000000000000000000" pitchFamily="2" charset="2"/>
              <a:buChar char="v"/>
            </a:pPr>
            <a:r>
              <a:rPr lang="cs-CZ" sz="2400" dirty="0"/>
              <a:t>V souladu s § 36 vyhlášky č. 505/2006 Sb., kterou se provádějí některá ustanovení zákona o sociálních službách, ve znění pozdějších předpisů, </a:t>
            </a:r>
            <a:r>
              <a:rPr lang="cs-CZ" sz="2400" b="1" u="sng" dirty="0"/>
              <a:t>se poskytnutí pobytové sociální služby vylučuje, jestliže</a:t>
            </a:r>
            <a:r>
              <a:rPr lang="cs-CZ" sz="2400" dirty="0"/>
              <a:t>: </a:t>
            </a:r>
          </a:p>
          <a:p>
            <a:pPr lvl="2" algn="just">
              <a:buFont typeface="Wingdings" panose="05000000000000000000" pitchFamily="2" charset="2"/>
              <a:buChar char="v"/>
            </a:pPr>
            <a:r>
              <a:rPr lang="cs-CZ" sz="2200" dirty="0"/>
              <a:t>a) zdravotní stav osoby vyžaduje poskytnutí ústavní péče ve zdravotnickém zařízení,</a:t>
            </a:r>
          </a:p>
          <a:p>
            <a:pPr lvl="2" algn="just">
              <a:buFont typeface="Wingdings" panose="05000000000000000000" pitchFamily="2" charset="2"/>
              <a:buChar char="v"/>
            </a:pPr>
            <a:r>
              <a:rPr lang="cs-CZ" sz="2200" dirty="0"/>
              <a:t>b) osoba není schopna pobytu v zařízení sociálních služeb z důvodu akutní infekční nemoci, nebo</a:t>
            </a:r>
          </a:p>
          <a:p>
            <a:pPr lvl="2" algn="just">
              <a:buFont typeface="Wingdings" panose="05000000000000000000" pitchFamily="2" charset="2"/>
              <a:buChar char="v"/>
            </a:pPr>
            <a:r>
              <a:rPr lang="cs-CZ" sz="2200" dirty="0"/>
              <a:t>c) chování osoby by z důvodu duševní poruchy závažným způsobem narušovalo kolektivní soužití; to neplatí, jde-li o poskytnutí pobytové sociální služby v domově se zvláštním režimem.</a:t>
            </a:r>
          </a:p>
          <a:p>
            <a:endParaRPr lang="cs-CZ" dirty="0"/>
          </a:p>
        </p:txBody>
      </p:sp>
    </p:spTree>
    <p:extLst>
      <p:ext uri="{BB962C8B-B14F-4D97-AF65-F5344CB8AC3E}">
        <p14:creationId xmlns:p14="http://schemas.microsoft.com/office/powerpoint/2010/main" val="1593125759"/>
      </p:ext>
    </p:extLst>
  </p:cSld>
  <p:clrMapOvr>
    <a:masterClrMapping/>
  </p:clrMapOvr>
  <p:timing>
    <p:tnLst>
      <p:par>
        <p:cTn id="1" dur="indefinite" restart="never" nodeType="tmRoot"/>
      </p:par>
    </p:tnLst>
  </p:timing>
</p:sld>
</file>

<file path=ppt/theme/theme1.xml><?xml version="1.0" encoding="utf-8"?>
<a:theme xmlns:a="http://schemas.openxmlformats.org/drawingml/2006/main" name="Fas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265</TotalTime>
  <Words>452</Words>
  <Application>Microsoft Office PowerPoint</Application>
  <PresentationFormat>Širokoúhlá obrazovka</PresentationFormat>
  <Paragraphs>47</Paragraphs>
  <Slides>10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10</vt:i4>
      </vt:variant>
    </vt:vector>
  </HeadingPairs>
  <TitlesOfParts>
    <vt:vector size="15" baseType="lpstr">
      <vt:lpstr>Arial</vt:lpstr>
      <vt:lpstr>Trebuchet MS</vt:lpstr>
      <vt:lpstr>Wingdings</vt:lpstr>
      <vt:lpstr>Wingdings 3</vt:lpstr>
      <vt:lpstr>Faseta</vt:lpstr>
      <vt:lpstr>Lékařské posudky</vt:lpstr>
      <vt:lpstr>Právní úprava </vt:lpstr>
      <vt:lpstr>Lékařský posudek a jeho náležitosti – 1. část   </vt:lpstr>
      <vt:lpstr>Lékařský posudek a jeho náležitosti – 2. část</vt:lpstr>
      <vt:lpstr>Lékařský posudek a jeho náležitosti – 3. část</vt:lpstr>
      <vt:lpstr>Lékařský posudek a jeho náležitosti – 4. část</vt:lpstr>
      <vt:lpstr>Lékařský posudek určený pro zajištění sociální služby – 1. část</vt:lpstr>
      <vt:lpstr>Lékařský posudek určený pro zajištění sociální služby – 2. část</vt:lpstr>
      <vt:lpstr>Lékařský posudek určený pro zajištění sociální služby – 3. část</vt:lpstr>
      <vt:lpstr>   Přeji hezký den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Lékařské posudky</dc:title>
  <dc:creator>Vyoralová Gabriela</dc:creator>
  <cp:lastModifiedBy>Vyoralová Gabriela</cp:lastModifiedBy>
  <cp:revision>22</cp:revision>
  <dcterms:created xsi:type="dcterms:W3CDTF">2019-11-12T08:23:48Z</dcterms:created>
  <dcterms:modified xsi:type="dcterms:W3CDTF">2019-11-15T09:43:54Z</dcterms:modified>
</cp:coreProperties>
</file>