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7" r:id="rId2"/>
    <p:sldId id="267" r:id="rId3"/>
    <p:sldId id="271" r:id="rId4"/>
    <p:sldId id="279" r:id="rId5"/>
    <p:sldId id="282" r:id="rId6"/>
    <p:sldId id="288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2E0168F-31A7-4992-B89D-BEA53E0E21B9}">
          <p14:sldIdLst>
            <p14:sldId id="277"/>
            <p14:sldId id="267"/>
          </p14:sldIdLst>
        </p14:section>
        <p14:section name="Oddíl bez názvu" id="{392BB7FE-8BAD-4AD9-861D-95818723D79B}">
          <p14:sldIdLst>
            <p14:sldId id="271"/>
            <p14:sldId id="279"/>
            <p14:sldId id="282"/>
            <p14:sldId id="288"/>
            <p14:sldId id="283"/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501" autoAdjust="0"/>
  </p:normalViewPr>
  <p:slideViewPr>
    <p:cSldViewPr snapToGrid="0">
      <p:cViewPr varScale="1">
        <p:scale>
          <a:sx n="80" d="100"/>
          <a:sy n="80" d="100"/>
        </p:scale>
        <p:origin x="158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59FEC6-699F-43FB-AC0B-FBD740757435}" type="datetime1">
              <a:rPr lang="cs-CZ" smtClean="0"/>
              <a:t>05.09.2021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0BD58-3BFF-4EAF-BB8B-AC67FE801E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5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FFA7E-BD3D-4CB2-85F7-93564F7536C4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322CDD-9D6C-4F63-9EC2-648226624108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510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8322CDD-9D6C-4F63-9EC2-64822662410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193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8322CDD-9D6C-4F63-9EC2-64822662410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699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8322CDD-9D6C-4F63-9EC2-64822662410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18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8322CDD-9D6C-4F63-9EC2-648226624108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87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Obdélník 17"/>
          <p:cNvSpPr/>
          <p:nvPr userDrawn="1"/>
        </p:nvSpPr>
        <p:spPr>
          <a:xfrm>
            <a:off x="0" y="5888736"/>
            <a:ext cx="12192000" cy="109728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4774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306818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63441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6274242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97241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052873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0B8D-2A55-4153-982E-90DEC7819305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1170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0BE3-12C0-477D-88F6-5288AF11E38D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8021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565671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063732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99985885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36F-9AF4-4A4F-9729-9AAF3EB8D2F3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913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3436003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8754299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165B-305B-478E-A959-BCD682D16490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66439" y="283"/>
            <a:ext cx="4435717" cy="6856286"/>
          </a:xfrm>
          <a:prstGeom prst="rect">
            <a:avLst/>
          </a:prstGeom>
        </p:spPr>
      </p:pic>
      <p:sp>
        <p:nvSpPr>
          <p:cNvPr id="9" name="Obdélník 8"/>
          <p:cNvSpPr/>
          <p:nvPr userDrawn="1"/>
        </p:nvSpPr>
        <p:spPr>
          <a:xfrm>
            <a:off x="7711702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77456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BE7C-A7CD-4899-B67E-5A049DAFC3C3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7711702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2360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B28F-DCFD-4DF6-9003-13D0E09B5948}" type="datetime1">
              <a:rPr lang="cs-CZ" noProof="0" smtClean="0"/>
              <a:pPr/>
              <a:t>05.09.2021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Přidejte zápatí.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E31375A4-56A4-47D6-9801-1991572033F7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18" name="Obdélník 17"/>
          <p:cNvSpPr/>
          <p:nvPr userDrawn="1"/>
        </p:nvSpPr>
        <p:spPr>
          <a:xfrm>
            <a:off x="0" y="6257036"/>
            <a:ext cx="12192000" cy="54864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6433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6800" y="968829"/>
            <a:ext cx="10058400" cy="3107093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3200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KAZUSTIKA</a:t>
            </a:r>
            <a: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Otec tří dětí v obtížné </a:t>
            </a:r>
            <a: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životní</a:t>
            </a:r>
            <a:r>
              <a:rPr lang="cs-CZ" sz="3200" b="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situaci</a:t>
            </a:r>
            <a:endParaRPr lang="cs-CZ" sz="3200" b="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6800" y="4522237"/>
            <a:ext cx="10058400" cy="1290734"/>
          </a:xfrm>
        </p:spPr>
        <p:txBody>
          <a:bodyPr rtlCol="0"/>
          <a:lstStyle/>
          <a:p>
            <a:pPr algn="ctr" rtl="0"/>
            <a:r>
              <a:rPr lang="cs-CZ" b="0" cap="none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Kristýna </a:t>
            </a:r>
            <a:r>
              <a:rPr lang="cs-CZ" b="0" cap="none" dirty="0" err="1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Bojić</a:t>
            </a:r>
            <a:endParaRPr lang="cs-CZ" b="0" cap="none" dirty="0" smtClean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rtl="0"/>
            <a:r>
              <a:rPr lang="cs-CZ" b="0" cap="none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Romodrom, o. p. s. </a:t>
            </a:r>
          </a:p>
          <a:p>
            <a:pPr algn="ctr" rtl="0"/>
            <a:r>
              <a:rPr lang="cs-CZ" b="0" cap="none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Sociálně aktivační služba pro rodiny s dětmi – pobočka Slaný</a:t>
            </a:r>
            <a:endParaRPr lang="cs-CZ" b="0" cap="none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22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7892" y="864109"/>
            <a:ext cx="9601200" cy="1143000"/>
          </a:xfrm>
        </p:spPr>
        <p:txBody>
          <a:bodyPr>
            <a:normAutofit fontScale="90000"/>
          </a:bodyPr>
          <a:lstStyle/>
          <a:p>
            <a: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295399" y="2404493"/>
            <a:ext cx="4743091" cy="367742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 smtClean="0">
              <a:ln w="0"/>
              <a:solidFill>
                <a:schemeClr val="accent1"/>
              </a:solidFill>
            </a:endParaRPr>
          </a:p>
          <a:p>
            <a:endParaRPr lang="cs-CZ" sz="1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16889" y="2053984"/>
            <a:ext cx="5814204" cy="2510826"/>
          </a:xfrm>
        </p:spPr>
        <p:txBody>
          <a:bodyPr>
            <a:normAutofit/>
          </a:bodyPr>
          <a:lstStyle/>
          <a:p>
            <a:pPr marL="331470" indent="-285750"/>
            <a:r>
              <a:rPr lang="cs-CZ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Vzdělávací programy (doučování dětí)</a:t>
            </a:r>
          </a:p>
          <a:p>
            <a:pPr marL="331470" indent="-285750"/>
            <a:r>
              <a:rPr lang="cs-CZ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SR – rodinný rozpočet – hospodaření</a:t>
            </a:r>
          </a:p>
          <a:p>
            <a:pPr marL="331470" indent="-285750"/>
            <a:r>
              <a:rPr lang="cs-CZ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Splnění podmínek pro získání dostupného bydlení</a:t>
            </a:r>
          </a:p>
          <a:p>
            <a:pPr marL="331470" indent="-285750"/>
            <a:r>
              <a:rPr lang="cs-CZ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Řešení dluhové problematiky</a:t>
            </a:r>
            <a:endParaRPr lang="cs-CZ" i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677892" y="910984"/>
            <a:ext cx="10393393" cy="6987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b="0" cap="none" dirty="0"/>
              <a:t>Další možná spolupráce s </a:t>
            </a:r>
            <a:r>
              <a:rPr lang="cs-CZ" sz="2800" b="0" cap="none" dirty="0" smtClean="0"/>
              <a:t>klientem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918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5399" y="228449"/>
            <a:ext cx="96012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Spolupráce s externími subjekty a prostupnost služeb </a:t>
            </a:r>
            <a:r>
              <a:rPr lang="cs-CZ" dirty="0" err="1"/>
              <a:t>Romodromu</a:t>
            </a:r>
            <a:r>
              <a:rPr lang="cs-CZ" dirty="0"/>
              <a:t/>
            </a:r>
            <a:br>
              <a:rPr lang="cs-CZ" dirty="0"/>
            </a:br>
            <a: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295399" y="1546706"/>
            <a:ext cx="4038601" cy="4101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Externí subjekty</a:t>
            </a:r>
            <a:endParaRPr lang="cs-CZ" sz="1800" i="1" dirty="0" smtClean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cs-CZ" sz="1800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ÚP </a:t>
            </a:r>
          </a:p>
          <a:p>
            <a:r>
              <a:rPr lang="cs-CZ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OSPOD</a:t>
            </a:r>
          </a:p>
          <a:p>
            <a:r>
              <a:rPr lang="cs-CZ" sz="1800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ZŠ</a:t>
            </a:r>
          </a:p>
          <a:p>
            <a:r>
              <a:rPr lang="cs-CZ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Dětský lékař</a:t>
            </a:r>
          </a:p>
          <a:p>
            <a:r>
              <a:rPr lang="cs-CZ" sz="1800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Právník</a:t>
            </a:r>
          </a:p>
          <a:p>
            <a:r>
              <a:rPr lang="cs-CZ" i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Majitel bytu</a:t>
            </a:r>
          </a:p>
          <a:p>
            <a:pPr marL="0" indent="0">
              <a:buNone/>
            </a:pPr>
            <a:endParaRPr lang="cs-CZ" sz="1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774720" y="1268385"/>
            <a:ext cx="5283680" cy="440264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600" dirty="0" smtClean="0"/>
          </a:p>
          <a:p>
            <a:pPr marL="457200" lvl="1" indent="0" algn="ctr">
              <a:buNone/>
            </a:pPr>
            <a:r>
              <a:rPr lang="cs-CZ" sz="1800" dirty="0" smtClean="0"/>
              <a:t>Služby </a:t>
            </a:r>
            <a:r>
              <a:rPr lang="cs-CZ" sz="1800" dirty="0" err="1" smtClean="0"/>
              <a:t>Romodromu</a:t>
            </a:r>
            <a:endParaRPr lang="cs-CZ" sz="1800" dirty="0" smtClean="0"/>
          </a:p>
          <a:p>
            <a:pPr lvl="1"/>
            <a:r>
              <a:rPr lang="cs-CZ" sz="1800" dirty="0" smtClean="0"/>
              <a:t>SAS</a:t>
            </a:r>
          </a:p>
          <a:p>
            <a:pPr lvl="1"/>
            <a:r>
              <a:rPr lang="cs-CZ" sz="1800" dirty="0" smtClean="0"/>
              <a:t>SR</a:t>
            </a:r>
          </a:p>
          <a:p>
            <a:pPr lvl="1"/>
            <a:r>
              <a:rPr lang="cs-CZ" sz="1800" dirty="0" smtClean="0"/>
              <a:t>Vzdělávací programy</a:t>
            </a:r>
          </a:p>
          <a:p>
            <a:pPr lvl="1"/>
            <a:r>
              <a:rPr lang="cs-CZ" sz="1800" dirty="0" smtClean="0"/>
              <a:t>OSP</a:t>
            </a:r>
            <a:endParaRPr lang="cs-CZ" sz="1800" dirty="0" smtClean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1295399" y="-317741"/>
            <a:ext cx="10393393" cy="14935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cs-CZ" sz="2800" dirty="0"/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6405112" y="1546705"/>
            <a:ext cx="5283680" cy="4402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7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31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63853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9943" y="424543"/>
            <a:ext cx="9601200" cy="1143000"/>
          </a:xfrm>
        </p:spPr>
        <p:txBody>
          <a:bodyPr rtlCol="0"/>
          <a:lstStyle/>
          <a:p>
            <a:pPr rtl="0"/>
            <a:r>
              <a:rPr lang="cs-CZ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Obsah prezentace</a:t>
            </a:r>
            <a:endParaRPr lang="cs-CZ" b="0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1286773" y="1699404"/>
            <a:ext cx="10034369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sz="22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Představení služby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Popis životní situace klienta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Formulování zakázky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Navrhovaná řešení zakázek – </a:t>
            </a:r>
            <a:r>
              <a:rPr lang="cs-CZ" sz="2000" b="0" cap="none" dirty="0" err="1" smtClean="0"/>
              <a:t>nakrokování</a:t>
            </a:r>
            <a:r>
              <a:rPr lang="cs-CZ" sz="2000" b="0" cap="none" dirty="0" smtClean="0"/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Průběh </a:t>
            </a:r>
            <a:r>
              <a:rPr lang="cs-CZ" sz="2000" b="0" cap="none" dirty="0" smtClean="0"/>
              <a:t>spolupráce s klientem a cesta k splnění zakázky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Zhodnocení spolupráce s klientem, </a:t>
            </a:r>
            <a:r>
              <a:rPr lang="cs-CZ" sz="2000" b="0" cap="none" dirty="0" smtClean="0"/>
              <a:t>dopad </a:t>
            </a:r>
            <a:r>
              <a:rPr lang="cs-CZ" sz="2000" b="0" cap="none" dirty="0" smtClean="0"/>
              <a:t>na osobu klienta a jeho rodinu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Další možná spolupráce s klientem </a:t>
            </a:r>
            <a:r>
              <a:rPr lang="cs-CZ" sz="2000" b="0" cap="none" dirty="0" smtClean="0"/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0" cap="none" dirty="0" smtClean="0"/>
              <a:t>Spolupráce s externími subjekty a prostupnost služeb </a:t>
            </a:r>
            <a:r>
              <a:rPr lang="cs-CZ" sz="2000" b="0" cap="none" dirty="0" err="1" smtClean="0"/>
              <a:t>Romodromu</a:t>
            </a:r>
            <a:endParaRPr lang="cs-CZ" sz="2000" b="0" cap="none" dirty="0" smtClean="0"/>
          </a:p>
        </p:txBody>
      </p:sp>
    </p:spTree>
    <p:extLst>
      <p:ext uri="{BB962C8B-B14F-4D97-AF65-F5344CB8AC3E}">
        <p14:creationId xmlns:p14="http://schemas.microsoft.com/office/powerpoint/2010/main" val="14246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2575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cs-CZ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Sociálně aktivační služba pro rodiny s dětmi</a:t>
            </a:r>
            <a:br>
              <a:rPr lang="cs-CZ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b="0" cap="none" dirty="0" err="1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Romodrom</a:t>
            </a:r>
            <a:r>
              <a:rPr lang="cs-CZ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o.p.s.</a:t>
            </a:r>
            <a:br>
              <a:rPr lang="cs-CZ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Pobočka Slaný</a:t>
            </a:r>
            <a:endParaRPr lang="cs-CZ" sz="3200" b="0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1022" y="2419350"/>
            <a:ext cx="11446653" cy="349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sz="22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00000"/>
              </a:lnSpc>
              <a:spcBef>
                <a:spcPts val="600"/>
              </a:spcBef>
            </a:pPr>
            <a:endParaRPr lang="cs-CZ" sz="1600" b="0" cap="none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0" cap="none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0" cap="none" dirty="0" smtClean="0"/>
              <a:t>Cílová </a:t>
            </a:r>
            <a:r>
              <a:rPr lang="cs-CZ" sz="2000" b="0" cap="none" dirty="0" smtClean="0"/>
              <a:t>skupina:    </a:t>
            </a:r>
            <a:r>
              <a:rPr lang="cs-CZ" sz="2000" b="0" cap="none" dirty="0" smtClean="0"/>
              <a:t>* </a:t>
            </a:r>
            <a:r>
              <a:rPr lang="cs-CZ" sz="2000" b="0" cap="none" dirty="0" smtClean="0"/>
              <a:t>rodiny s dětmi a mládež </a:t>
            </a:r>
            <a:r>
              <a:rPr lang="cs-CZ" sz="2000" b="0" cap="none" dirty="0" smtClean="0"/>
              <a:t>v nepříznivé sociální situaci</a:t>
            </a:r>
          </a:p>
          <a:p>
            <a:pPr lvl="5">
              <a:lnSpc>
                <a:spcPct val="150000"/>
              </a:lnSpc>
            </a:pPr>
            <a:r>
              <a:rPr lang="cs-CZ" sz="2000" dirty="0" smtClean="0"/>
              <a:t> * osoby žijící v sociálně vyloučených lokalitách  </a:t>
            </a:r>
            <a:endParaRPr lang="cs-CZ" sz="2000" b="0" cap="none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0" cap="none" dirty="0" smtClean="0"/>
              <a:t>Místo </a:t>
            </a:r>
            <a:r>
              <a:rPr lang="cs-CZ" sz="2000" b="0" cap="none" dirty="0" smtClean="0"/>
              <a:t>poskytování služby: </a:t>
            </a:r>
            <a:r>
              <a:rPr lang="cs-CZ" sz="2000" b="0" cap="none" dirty="0" smtClean="0"/>
              <a:t>Středočeský kraj – ORP Slaný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0" cap="none" dirty="0" smtClean="0"/>
              <a:t>Forma </a:t>
            </a:r>
            <a:r>
              <a:rPr lang="cs-CZ" sz="2000" b="0" cap="none" dirty="0" smtClean="0"/>
              <a:t>ambulantní a terénní </a:t>
            </a:r>
          </a:p>
        </p:txBody>
      </p:sp>
    </p:spTree>
    <p:extLst>
      <p:ext uri="{BB962C8B-B14F-4D97-AF65-F5344CB8AC3E}">
        <p14:creationId xmlns:p14="http://schemas.microsoft.com/office/powerpoint/2010/main" val="396317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3200" b="0" cap="non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Popis životní situace klienta</a:t>
            </a:r>
            <a:endParaRPr lang="cs-CZ" sz="3200" b="0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Klient žil s družkou a třemi dětmi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Matka je ale opustila, je drogově </a:t>
            </a:r>
            <a:r>
              <a:rPr lang="cs-CZ" dirty="0" smtClean="0">
                <a:solidFill>
                  <a:srgbClr val="002060"/>
                </a:solidFill>
              </a:rPr>
              <a:t>závislá.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Klient zůstal s dětmi </a:t>
            </a:r>
            <a:r>
              <a:rPr lang="cs-CZ" dirty="0" smtClean="0">
                <a:solidFill>
                  <a:srgbClr val="002060"/>
                </a:solidFill>
              </a:rPr>
              <a:t>sám a finančně nezajištěn. Veškeré </a:t>
            </a:r>
            <a:r>
              <a:rPr lang="cs-CZ" dirty="0" smtClean="0">
                <a:solidFill>
                  <a:srgbClr val="002060"/>
                </a:solidFill>
              </a:rPr>
              <a:t>sociální dávky i peněžitá pomoc v mateřství byly vázány na matku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Jedno </a:t>
            </a:r>
            <a:r>
              <a:rPr lang="cs-CZ" dirty="0" smtClean="0">
                <a:solidFill>
                  <a:srgbClr val="002060"/>
                </a:solidFill>
              </a:rPr>
              <a:t>z dětí není biologickým dítětem klienta, ale od narození se o něj stará a nadále chce o dítě pečovat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Rodina žije nedaleko většího města na vesnici, kde není k dispozici ZŠ,MŠ, lékař ani jiná občanská vybavenost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Rodina je zatížena dojížděním, které je pro ní časově i finančně náročné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Žijí v komplexu bytových domů, který je vyloučenou lokalitou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Nejistá forma bydlení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Nezdravé prostředí pro výchovu dětí</a:t>
            </a:r>
            <a:endParaRPr lang="cs-CZ" dirty="0">
              <a:solidFill>
                <a:srgbClr val="002060"/>
              </a:solidFill>
            </a:endParaRPr>
          </a:p>
          <a:p>
            <a:pPr lvl="1" algn="just"/>
            <a:endParaRPr lang="cs-CZ" dirty="0" smtClean="0">
              <a:solidFill>
                <a:srgbClr val="FF0000"/>
              </a:solidFill>
            </a:endParaRPr>
          </a:p>
          <a:p>
            <a:pPr lvl="1" algn="just"/>
            <a:endParaRPr lang="cs-CZ" dirty="0" smtClean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 algn="just">
              <a:buFontTx/>
              <a:buChar char="-"/>
            </a:pP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52400" y="1239258"/>
            <a:ext cx="5943600" cy="5895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>
              <a:buFont typeface="+mj-lt"/>
              <a:buAutoNum type="arabicPeriod"/>
            </a:pPr>
            <a:endParaRPr lang="cs-CZ" sz="2400" b="0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0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Formulování zakázky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Finanční zajištění rodiny</a:t>
            </a:r>
          </a:p>
          <a:p>
            <a:pPr lvl="1"/>
            <a:r>
              <a:rPr lang="cs-CZ" dirty="0" smtClean="0"/>
              <a:t>Svěření dvou dětí do péče otce</a:t>
            </a:r>
          </a:p>
          <a:p>
            <a:pPr lvl="1"/>
            <a:r>
              <a:rPr lang="cs-CZ" sz="1600" dirty="0" smtClean="0"/>
              <a:t>Svěření do péče dítěte třetí osobě</a:t>
            </a:r>
          </a:p>
          <a:p>
            <a:pPr lvl="1"/>
            <a:r>
              <a:rPr lang="cs-CZ" dirty="0" smtClean="0"/>
              <a:t>Zajištění zdravotní péče pro děti</a:t>
            </a:r>
          </a:p>
          <a:p>
            <a:pPr lvl="1"/>
            <a:r>
              <a:rPr lang="cs-CZ" sz="1600" dirty="0" smtClean="0"/>
              <a:t>Zajištění školních pomůcek pro děti</a:t>
            </a:r>
          </a:p>
          <a:p>
            <a:pPr lvl="1"/>
            <a:r>
              <a:rPr lang="cs-CZ" dirty="0" smtClean="0"/>
              <a:t>Pomoc v komunikaci se školou ( předcházení školního neúspěchu)</a:t>
            </a:r>
            <a:endParaRPr lang="cs-CZ" sz="1600" dirty="0" smtClean="0"/>
          </a:p>
          <a:p>
            <a:pPr lvl="1"/>
            <a:r>
              <a:rPr lang="cs-CZ" dirty="0" smtClean="0"/>
              <a:t>Do budoucna nalezení vhodnějšího bydlení</a:t>
            </a:r>
            <a:endParaRPr lang="cs-CZ" sz="1600" dirty="0" smtClean="0"/>
          </a:p>
          <a:p>
            <a:pPr lvl="1"/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415889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95250"/>
            <a:ext cx="8596668" cy="1320800"/>
          </a:xfrm>
        </p:spPr>
        <p:txBody>
          <a:bodyPr/>
          <a:lstStyle/>
          <a:p>
            <a:r>
              <a:rPr lang="cs-CZ" dirty="0" smtClean="0"/>
              <a:t>Navrhovaná řešení zakázek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nakrokování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274764"/>
            <a:ext cx="4184035" cy="484028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Finanční zajištění rodiny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Potravinová a materiální pomoc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Nabídka programu „Kuchyňka“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MOP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Převod DHN a SSP ( úprava nájemní smlouvy, převod rodičovského příspěvku, dohoda o výživném s matkou, alimenty na nevlastní dítě)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Svěření dvou dětí do péče </a:t>
            </a:r>
            <a:r>
              <a:rPr lang="cs-CZ" b="1" dirty="0" smtClean="0"/>
              <a:t>otce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Spolupráce s OSPOD (trojdohoda)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Podání návrhu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Svěření do péče dítěte třetí osobě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Analýza situace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Porada s OSPOD a </a:t>
            </a:r>
            <a:r>
              <a:rPr lang="cs-CZ" dirty="0" smtClean="0"/>
              <a:t>odborníkem na rodinné právo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67" y="1274764"/>
            <a:ext cx="4539807" cy="451643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Zajištění </a:t>
            </a:r>
            <a:r>
              <a:rPr lang="cs-CZ" b="1" dirty="0"/>
              <a:t>zdravotní péče pro děti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Kontaktování obvodního lékaře dětí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Objednání na případná další vyšetření, očkování </a:t>
            </a:r>
            <a:r>
              <a:rPr lang="cs-CZ" dirty="0" err="1" smtClean="0"/>
              <a:t>atd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Zajištění školních pomůcek pro děti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Oslovení potravinové banky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Pomoc v komunikaci se </a:t>
            </a:r>
            <a:r>
              <a:rPr lang="cs-CZ" b="1" dirty="0" smtClean="0"/>
              <a:t>školou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b="1" dirty="0"/>
              <a:t>( předcházení školního neúspěchu</a:t>
            </a:r>
            <a:r>
              <a:rPr lang="cs-CZ" b="1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Doprovod na jednání s třídní učitelkou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Doporučení vzdělávacích programů </a:t>
            </a:r>
            <a:r>
              <a:rPr lang="cs-CZ" dirty="0" err="1" smtClean="0"/>
              <a:t>Romodromu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Do </a:t>
            </a:r>
            <a:r>
              <a:rPr lang="cs-CZ" b="1" dirty="0"/>
              <a:t>budoucna nalezení vhodnějšího </a:t>
            </a:r>
            <a:r>
              <a:rPr lang="cs-CZ" b="1" dirty="0" smtClean="0"/>
              <a:t>bydlení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Dostupné bydlení – podání žádosti</a:t>
            </a:r>
            <a:endParaRPr lang="cs-CZ" dirty="0"/>
          </a:p>
          <a:p>
            <a:pPr lvl="1" algn="just"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54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295400" y="1589836"/>
            <a:ext cx="5131280" cy="41179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800" dirty="0"/>
          </a:p>
        </p:txBody>
      </p:sp>
      <p:sp>
        <p:nvSpPr>
          <p:cNvPr id="6" name="Zástupný symbol pro obsah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02895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Průběh spolupráce s klientem a cesta k splnění zakázky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64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Zhodnocení spolupráce s klientem, dopad na osobu klienta a jeho rodinu</a:t>
            </a:r>
            <a:br>
              <a:rPr lang="cs-CZ" dirty="0"/>
            </a:br>
            <a: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Aktivní, motivovaný klient</a:t>
            </a:r>
          </a:p>
          <a:p>
            <a:r>
              <a:rPr lang="cs-CZ" dirty="0" smtClean="0"/>
              <a:t>Rychlé řešení zakázek viz časová osa</a:t>
            </a:r>
          </a:p>
          <a:p>
            <a:r>
              <a:rPr lang="cs-CZ" dirty="0" smtClean="0"/>
              <a:t>Dopady: rodina stabilizována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finančně zajištěna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zvýšení rodičovských kompetencí klienta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zlegalizování  péče klienta o nevlastního syna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prevence školního neúspěchu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zabránění rozpadu rodiny ( ústavní péče)  </a:t>
            </a:r>
          </a:p>
          <a:p>
            <a:pPr lvl="3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48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00125"/>
          </a:xfrm>
        </p:spPr>
        <p:txBody>
          <a:bodyPr>
            <a:normAutofit fontScale="90000"/>
          </a:bodyPr>
          <a:lstStyle/>
          <a:p>
            <a: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cs-CZ" b="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type="body" idx="1"/>
          </p:nvPr>
        </p:nvSpPr>
        <p:spPr>
          <a:xfrm>
            <a:off x="536663" y="1352551"/>
            <a:ext cx="8596668" cy="431482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31.8. – vstup klienta do služby</a:t>
            </a:r>
          </a:p>
          <a:p>
            <a:pPr>
              <a:buFontTx/>
              <a:buChar char="-"/>
            </a:pPr>
            <a:r>
              <a:rPr lang="cs-CZ" dirty="0" smtClean="0"/>
              <a:t>31.8. – poskytnutí potravinové, materiální pomoci, služba SR</a:t>
            </a:r>
          </a:p>
          <a:p>
            <a:pPr>
              <a:buFontTx/>
              <a:buChar char="-"/>
            </a:pPr>
            <a:r>
              <a:rPr lang="cs-CZ" dirty="0" smtClean="0"/>
              <a:t>02.09. – podání žádosti MOP</a:t>
            </a:r>
          </a:p>
          <a:p>
            <a:pPr>
              <a:buFontTx/>
              <a:buChar char="-"/>
            </a:pPr>
            <a:r>
              <a:rPr lang="cs-CZ" dirty="0" smtClean="0"/>
              <a:t>07.09. – výplata MOP</a:t>
            </a:r>
          </a:p>
          <a:p>
            <a:pPr>
              <a:buFontTx/>
              <a:buChar char="-"/>
            </a:pPr>
            <a:r>
              <a:rPr lang="cs-CZ" dirty="0" smtClean="0"/>
              <a:t>08.09. – vyhotovení nové nájemní smlouvy</a:t>
            </a:r>
          </a:p>
          <a:p>
            <a:pPr>
              <a:buFontTx/>
              <a:buChar char="-"/>
            </a:pPr>
            <a:r>
              <a:rPr lang="cs-CZ" dirty="0" smtClean="0"/>
              <a:t>14.09. – ÚP – příspěvek na bydlení, převod rodičovského příspěvku na otce</a:t>
            </a:r>
          </a:p>
          <a:p>
            <a:pPr>
              <a:buFontTx/>
              <a:buChar char="-"/>
            </a:pPr>
            <a:r>
              <a:rPr lang="cs-CZ" dirty="0" smtClean="0"/>
              <a:t>21.09. – žádost o dávky hmotné nouze – </a:t>
            </a:r>
            <a:r>
              <a:rPr lang="cs-CZ" dirty="0" err="1" smtClean="0"/>
              <a:t>PnŽ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29.9. – dávky DHN a SSP zajištěny</a:t>
            </a:r>
          </a:p>
          <a:p>
            <a:pPr>
              <a:buFontTx/>
              <a:buChar char="-"/>
            </a:pPr>
            <a:r>
              <a:rPr lang="cs-CZ" dirty="0" smtClean="0"/>
              <a:t>09.10. – sepsání dohody s biologickým otcem nejstaršího dítěte – souhlas s péčí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klienta o chlapce a zasílání alimentů klientovi  ( společně posuzovaná osoba)</a:t>
            </a:r>
          </a:p>
          <a:p>
            <a:pPr>
              <a:buFontTx/>
              <a:buChar char="-"/>
            </a:pPr>
            <a:r>
              <a:rPr lang="cs-CZ" dirty="0" smtClean="0"/>
              <a:t>02.11. – podání návrhů na svěření dětí do péče otce a do pěstounské péče</a:t>
            </a:r>
          </a:p>
          <a:p>
            <a:pPr>
              <a:buFontTx/>
              <a:buChar char="-"/>
            </a:pPr>
            <a:r>
              <a:rPr lang="cs-CZ" dirty="0" smtClean="0"/>
              <a:t>22.01. – soud – oba návrhy odsouhlaseny soudem</a:t>
            </a:r>
          </a:p>
          <a:p>
            <a:pPr>
              <a:buFontTx/>
              <a:buChar char="-"/>
            </a:pPr>
            <a:endParaRPr lang="cs-CZ" dirty="0" smtClean="0"/>
          </a:p>
          <a:p>
            <a:pPr lvl="3"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14" name="TextovéPole 13"/>
          <p:cNvSpPr txBox="1"/>
          <p:nvPr/>
        </p:nvSpPr>
        <p:spPr>
          <a:xfrm>
            <a:off x="751331" y="409545"/>
            <a:ext cx="831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Časová osa</a:t>
            </a:r>
            <a:endParaRPr lang="cs-CZ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38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694</TotalTime>
  <Words>634</Words>
  <Application>Microsoft Office PowerPoint</Application>
  <PresentationFormat>Širokoúhlá obrazovka</PresentationFormat>
  <Paragraphs>122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Cambria</vt:lpstr>
      <vt:lpstr>Courier New</vt:lpstr>
      <vt:lpstr>Trebuchet MS</vt:lpstr>
      <vt:lpstr>Wingdings</vt:lpstr>
      <vt:lpstr>Wingdings 3</vt:lpstr>
      <vt:lpstr>Faseta</vt:lpstr>
      <vt:lpstr>KAZUSTIKA  Otec tří dětí v obtížné životní situaci</vt:lpstr>
      <vt:lpstr>Obsah prezentace</vt:lpstr>
      <vt:lpstr>Sociálně aktivační služba pro rodiny s dětmi Romodrom o.p.s. Pobočka Slaný</vt:lpstr>
      <vt:lpstr>Popis životní situace klienta</vt:lpstr>
      <vt:lpstr>Formulování zakázky</vt:lpstr>
      <vt:lpstr>Navrhovaná řešení zakázek  - nakrokování</vt:lpstr>
      <vt:lpstr>Průběh spolupráce s klientem a cesta k splnění zakázky </vt:lpstr>
      <vt:lpstr>Zhodnocení spolupráce s klientem, dopad na osobu klienta a jeho rodinu  </vt:lpstr>
      <vt:lpstr> </vt:lpstr>
      <vt:lpstr> </vt:lpstr>
      <vt:lpstr>Spolupráce s externími subjekty a prostupnost služeb Romodromu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Kazustika  sociální práce s klientem s duševním onemocněním v insolvenci</dc:title>
  <dc:creator>Romodrom</dc:creator>
  <cp:lastModifiedBy>Lucie Pohanková</cp:lastModifiedBy>
  <cp:revision>59</cp:revision>
  <dcterms:created xsi:type="dcterms:W3CDTF">2021-08-24T13:50:32Z</dcterms:created>
  <dcterms:modified xsi:type="dcterms:W3CDTF">2021-09-05T20:06:42Z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