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75" r:id="rId4"/>
    <p:sldId id="266" r:id="rId5"/>
    <p:sldId id="258" r:id="rId6"/>
    <p:sldId id="267" r:id="rId7"/>
    <p:sldId id="269" r:id="rId8"/>
    <p:sldId id="268" r:id="rId9"/>
    <p:sldId id="270" r:id="rId10"/>
    <p:sldId id="265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EEB1736-8F39-42B5-A7C0-BA5B5D9C705F}">
          <p14:sldIdLst>
            <p14:sldId id="256"/>
            <p14:sldId id="257"/>
            <p14:sldId id="275"/>
            <p14:sldId id="266"/>
            <p14:sldId id="258"/>
            <p14:sldId id="267"/>
            <p14:sldId id="269"/>
            <p14:sldId id="268"/>
            <p14:sldId id="270"/>
            <p14:sldId id="265"/>
          </p14:sldIdLst>
        </p14:section>
        <p14:section name="Oddíl bez názvu" id="{1D03ECE3-176F-405F-B7D0-C7BA0578ADE1}">
          <p14:sldIdLst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1A222-E6FC-4ACC-B57C-1AE8F683D430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90667-DE90-47F8-A380-17A38B12A0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4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90667-DE90-47F8-A380-17A38B12A01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81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963001"/>
          </a:xfrm>
        </p:spPr>
        <p:txBody>
          <a:bodyPr>
            <a:normAutofit/>
          </a:bodyPr>
          <a:lstStyle/>
          <a:p>
            <a:r>
              <a:rPr lang="cs-CZ" sz="5400" dirty="0" smtClean="0"/>
              <a:t>Exekuce jako příčina sociálního vyloučení </a:t>
            </a:r>
            <a:br>
              <a:rPr lang="cs-CZ" sz="5400" dirty="0" smtClean="0"/>
            </a:br>
            <a:r>
              <a:rPr lang="cs-CZ" sz="5400" dirty="0" smtClean="0"/>
              <a:t>a možné ztráty bydlení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 smtClean="0"/>
              <a:t>Romodrom</a:t>
            </a:r>
            <a:r>
              <a:rPr lang="cs-CZ" b="1" dirty="0" smtClean="0"/>
              <a:t> </a:t>
            </a:r>
            <a:r>
              <a:rPr lang="cs-CZ" b="1" dirty="0" err="1" smtClean="0"/>
              <a:t>o.p.s</a:t>
            </a:r>
            <a:endParaRPr lang="cs-CZ" b="1" dirty="0" smtClean="0"/>
          </a:p>
          <a:p>
            <a:r>
              <a:rPr lang="cs-CZ" dirty="0" smtClean="0"/>
              <a:t>Eva Vernerová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5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143001"/>
            <a:ext cx="2834640" cy="1504950"/>
          </a:xfrm>
        </p:spPr>
        <p:txBody>
          <a:bodyPr/>
          <a:lstStyle/>
          <a:p>
            <a:r>
              <a:rPr lang="cs-CZ" sz="2800" dirty="0"/>
              <a:t>Existenční </a:t>
            </a:r>
            <a:br>
              <a:rPr lang="cs-CZ" sz="2800" dirty="0"/>
            </a:br>
            <a:r>
              <a:rPr lang="cs-CZ" sz="2800" dirty="0"/>
              <a:t>ohrožení  </a:t>
            </a:r>
            <a:r>
              <a:rPr lang="cs-CZ" sz="2800" dirty="0" smtClean="0"/>
              <a:t>rodiny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8" b="12348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6031" y="2406769"/>
            <a:ext cx="3087244" cy="358445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 smtClean="0"/>
              <a:t>- </a:t>
            </a:r>
            <a:r>
              <a:rPr lang="cs-CZ" sz="1500" dirty="0"/>
              <a:t>chybějící nájemní smlouva od                                        nového vlastníka a dohoda </a:t>
            </a:r>
            <a:br>
              <a:rPr lang="cs-CZ" sz="1500" dirty="0"/>
            </a:br>
            <a:r>
              <a:rPr lang="cs-CZ" sz="1500" dirty="0"/>
              <a:t>o společném užívání majetku</a:t>
            </a:r>
          </a:p>
          <a:p>
            <a:pPr marL="285750" indent="-285750">
              <a:buFontTx/>
              <a:buChar char="-"/>
            </a:pPr>
            <a:r>
              <a:rPr lang="cs-CZ" sz="1500" dirty="0"/>
              <a:t>- rodina nemá nárok na příspěvek na bydlení, neboť se  nezohledňují exekuční srážky </a:t>
            </a:r>
            <a:r>
              <a:rPr lang="cs-CZ" sz="1500" dirty="0" smtClean="0"/>
              <a:t>z </a:t>
            </a:r>
            <a:r>
              <a:rPr lang="cs-CZ" sz="1500" dirty="0"/>
              <a:t>důchodu</a:t>
            </a:r>
          </a:p>
          <a:p>
            <a:pPr marL="285750" indent="-285750">
              <a:buFontTx/>
              <a:buChar char="-"/>
            </a:pPr>
            <a:r>
              <a:rPr lang="cs-CZ" sz="1500" dirty="0"/>
              <a:t>- po zaplacení </a:t>
            </a:r>
            <a:r>
              <a:rPr lang="cs-CZ" sz="1500" dirty="0" smtClean="0"/>
              <a:t>nezbytných </a:t>
            </a:r>
            <a:r>
              <a:rPr lang="cs-CZ" sz="1500" dirty="0"/>
              <a:t>nákladů (voda, uhlí/dřevo, </a:t>
            </a:r>
            <a:r>
              <a:rPr lang="cs-CZ" sz="1500" dirty="0" smtClean="0"/>
              <a:t>elektřina, jízdné) rodině </a:t>
            </a:r>
            <a:r>
              <a:rPr lang="cs-CZ" sz="1500" dirty="0"/>
              <a:t>často </a:t>
            </a:r>
            <a:r>
              <a:rPr lang="cs-CZ" sz="1500" dirty="0" smtClean="0"/>
              <a:t>nezbývají prostředky </a:t>
            </a:r>
            <a:r>
              <a:rPr lang="cs-CZ" sz="1500" dirty="0"/>
              <a:t>na jídlo</a:t>
            </a:r>
          </a:p>
          <a:p>
            <a:pPr marL="285750" indent="-285750">
              <a:buFontTx/>
              <a:buChar char="-"/>
            </a:pPr>
            <a:r>
              <a:rPr lang="cs-CZ" sz="1500" dirty="0"/>
              <a:t>- strach z absolutní ztráty bydlení (viz možný platební příkaz k uznání dluhu, chybějící úspory na kauci)</a:t>
            </a:r>
          </a:p>
          <a:p>
            <a:pPr marL="285750" indent="-285750">
              <a:buFontTx/>
              <a:buChar char="-"/>
            </a:pPr>
            <a:r>
              <a:rPr lang="cs-CZ" sz="1500" dirty="0"/>
              <a:t>- strach z rozdělení rodiny (azylové domy nejsou zařízené na mezigenerační </a:t>
            </a:r>
            <a:r>
              <a:rPr lang="cs-CZ" sz="1500" dirty="0" smtClean="0"/>
              <a:t>bydlení)</a:t>
            </a:r>
            <a:endParaRPr lang="cs-CZ" sz="1500" dirty="0"/>
          </a:p>
          <a:p>
            <a:endParaRPr lang="cs-CZ" dirty="0"/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74" y="243544"/>
            <a:ext cx="1905000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03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3100" dirty="0" smtClean="0"/>
              <a:t>Shrnutí</a:t>
            </a:r>
            <a:r>
              <a:rPr lang="cs-CZ" sz="3100" dirty="0"/>
              <a:t>:</a:t>
            </a:r>
            <a:br>
              <a:rPr lang="cs-CZ" sz="3100" dirty="0"/>
            </a:br>
            <a:r>
              <a:rPr lang="cs-CZ" sz="3100" dirty="0"/>
              <a:t>Jaké cíle se podařilo </a:t>
            </a:r>
            <a:r>
              <a:rPr lang="cs-CZ" sz="3100" dirty="0" smtClean="0"/>
              <a:t>splnit?</a:t>
            </a:r>
            <a:br>
              <a:rPr lang="cs-CZ" sz="31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" b="795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6032" y="2933700"/>
            <a:ext cx="2834640" cy="2881884"/>
          </a:xfrm>
        </p:spPr>
        <p:txBody>
          <a:bodyPr>
            <a:normAutofit fontScale="70000" lnSpcReduction="20000"/>
          </a:bodyPr>
          <a:lstStyle/>
          <a:p>
            <a:pPr marL="180975"/>
            <a:endParaRPr lang="cs-CZ" sz="1500" dirty="0" smtClean="0"/>
          </a:p>
          <a:p>
            <a:pPr marL="180975"/>
            <a:r>
              <a:rPr lang="cs-CZ" sz="2000" dirty="0"/>
              <a:t>- </a:t>
            </a:r>
            <a:r>
              <a:rPr lang="cs-CZ" sz="2000" dirty="0" smtClean="0"/>
              <a:t> </a:t>
            </a:r>
            <a:r>
              <a:rPr lang="cs-CZ" sz="2000" dirty="0"/>
              <a:t>propojit spolupráci </a:t>
            </a:r>
            <a:r>
              <a:rPr lang="cs-CZ" sz="2000" dirty="0" smtClean="0"/>
              <a:t>s </a:t>
            </a:r>
            <a:r>
              <a:rPr lang="cs-CZ" sz="2000" dirty="0"/>
              <a:t>místně příslušným úřadem, </a:t>
            </a:r>
            <a:r>
              <a:rPr lang="cs-CZ" sz="2000" dirty="0" err="1"/>
              <a:t>konkr</a:t>
            </a:r>
            <a:r>
              <a:rPr lang="cs-CZ" sz="2000" dirty="0"/>
              <a:t>. se sociálním </a:t>
            </a:r>
            <a:r>
              <a:rPr lang="cs-CZ" sz="2000" dirty="0" smtClean="0"/>
              <a:t>pracovníkem</a:t>
            </a:r>
            <a:endParaRPr lang="cs-CZ" sz="2000" dirty="0"/>
          </a:p>
          <a:p>
            <a:pPr marL="180975"/>
            <a:r>
              <a:rPr lang="cs-CZ" sz="2000" dirty="0" smtClean="0"/>
              <a:t>-  domluvit </a:t>
            </a:r>
            <a:r>
              <a:rPr lang="cs-CZ" sz="2000" dirty="0"/>
              <a:t>splátkový kalendář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k </a:t>
            </a:r>
            <a:r>
              <a:rPr lang="cs-CZ" sz="2000" dirty="0"/>
              <a:t>odvrácení dalších exekucí </a:t>
            </a:r>
          </a:p>
          <a:p>
            <a:pPr marL="180975"/>
            <a:r>
              <a:rPr lang="cs-CZ" sz="2000" dirty="0" smtClean="0"/>
              <a:t>- sepsat </a:t>
            </a:r>
            <a:r>
              <a:rPr lang="cs-CZ" sz="2000" dirty="0"/>
              <a:t>odpor </a:t>
            </a:r>
            <a:r>
              <a:rPr lang="cs-CZ" sz="2000" dirty="0" smtClean="0"/>
              <a:t>k </a:t>
            </a:r>
            <a:r>
              <a:rPr lang="cs-CZ" sz="2000" dirty="0"/>
              <a:t>platebnímu příkazu </a:t>
            </a:r>
            <a:r>
              <a:rPr lang="cs-CZ" sz="2000" dirty="0" smtClean="0"/>
              <a:t>s </a:t>
            </a:r>
            <a:r>
              <a:rPr lang="cs-CZ" sz="2000" dirty="0"/>
              <a:t>relevantními důkazy</a:t>
            </a:r>
          </a:p>
          <a:p>
            <a:pPr marL="180975"/>
            <a:r>
              <a:rPr lang="cs-CZ" sz="2000" dirty="0" smtClean="0"/>
              <a:t>- zamítnout  </a:t>
            </a:r>
            <a:r>
              <a:rPr lang="cs-CZ" sz="2000" dirty="0"/>
              <a:t>žalobu na zaplacení dlužného pojistného </a:t>
            </a:r>
            <a:endParaRPr lang="cs-CZ" sz="2000" dirty="0" smtClean="0"/>
          </a:p>
          <a:p>
            <a:pPr marL="180975"/>
            <a:r>
              <a:rPr lang="cs-CZ" sz="2000" dirty="0" smtClean="0"/>
              <a:t>- konzultace s advokátem ohledně dalších postupů</a:t>
            </a:r>
            <a:endParaRPr lang="cs-CZ" sz="2000" dirty="0"/>
          </a:p>
          <a:p>
            <a:endParaRPr lang="cs-CZ" dirty="0"/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74" y="243544"/>
            <a:ext cx="1905000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661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900" dirty="0"/>
              <a:t>Děkuji za pozornost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err="1" smtClean="0"/>
              <a:t>Romodrom</a:t>
            </a:r>
            <a:r>
              <a:rPr lang="cs-CZ" b="1" dirty="0" smtClean="0"/>
              <a:t> </a:t>
            </a:r>
            <a:r>
              <a:rPr lang="cs-CZ" b="1" dirty="0" err="1" smtClean="0"/>
              <a:t>o.p.s</a:t>
            </a:r>
            <a:r>
              <a:rPr lang="cs-CZ" b="1" dirty="0" smtClean="0"/>
              <a:t> - </a:t>
            </a:r>
            <a:r>
              <a:rPr lang="cs-CZ" b="1" dirty="0" err="1" smtClean="0"/>
              <a:t>Džanas</a:t>
            </a:r>
            <a:r>
              <a:rPr lang="cs-CZ" b="1" dirty="0" smtClean="0"/>
              <a:t> </a:t>
            </a:r>
            <a:r>
              <a:rPr lang="cs-CZ" b="1" dirty="0" err="1"/>
              <a:t>peskero</a:t>
            </a:r>
            <a:r>
              <a:rPr lang="cs-CZ" b="1" dirty="0"/>
              <a:t> drom/Známe naši cestu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18" y="4670246"/>
            <a:ext cx="2392382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Zdroj snímků: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https://www.dreamstime.com/photos-images/target.html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24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0015" y="1249120"/>
            <a:ext cx="7315200" cy="1134201"/>
          </a:xfrm>
        </p:spPr>
        <p:txBody>
          <a:bodyPr>
            <a:normAutofit/>
          </a:bodyPr>
          <a:lstStyle/>
          <a:p>
            <a:r>
              <a:rPr lang="cs-CZ" sz="1400" dirty="0" smtClean="0">
                <a:cs typeface="Arial" panose="020B0604020202020204" pitchFamily="34" charset="0"/>
              </a:rPr>
              <a:t>KAZUISTIKA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15" y="2383321"/>
            <a:ext cx="7315200" cy="3201325"/>
          </a:xfrm>
        </p:spPr>
        <p:txBody>
          <a:bodyPr>
            <a:noAutofit/>
          </a:bodyPr>
          <a:lstStyle/>
          <a:p>
            <a:pPr algn="just"/>
            <a:r>
              <a:rPr lang="cs-CZ" sz="1400" dirty="0" smtClean="0">
                <a:cs typeface="Arial" panose="020B0604020202020204" pitchFamily="34" charset="0"/>
              </a:rPr>
              <a:t>Případ </a:t>
            </a:r>
            <a:r>
              <a:rPr lang="cs-CZ" sz="1400" dirty="0">
                <a:cs typeface="Arial" panose="020B0604020202020204" pitchFamily="34" charset="0"/>
              </a:rPr>
              <a:t>3-generační </a:t>
            </a:r>
            <a:r>
              <a:rPr lang="cs-CZ" sz="1400" dirty="0" smtClean="0">
                <a:cs typeface="Arial" panose="020B0604020202020204" pitchFamily="34" charset="0"/>
              </a:rPr>
              <a:t>rodiny, </a:t>
            </a:r>
            <a:r>
              <a:rPr lang="cs-CZ" sz="1400" dirty="0">
                <a:cs typeface="Arial" panose="020B0604020202020204" pitchFamily="34" charset="0"/>
              </a:rPr>
              <a:t>které hrozí ztráta bydlení a sociální vyloučení </a:t>
            </a:r>
            <a:r>
              <a:rPr lang="cs-CZ" sz="1400" dirty="0" smtClean="0">
                <a:cs typeface="Arial" panose="020B0604020202020204" pitchFamily="34" charset="0"/>
              </a:rPr>
              <a:t>v </a:t>
            </a:r>
            <a:r>
              <a:rPr lang="cs-CZ" sz="1400" dirty="0">
                <a:cs typeface="Arial" panose="020B0604020202020204" pitchFamily="34" charset="0"/>
              </a:rPr>
              <a:t>důsledku zadlužení. Klientka navštívila dluhovou poradnu v době, kdy pobírala rodičovský příspěvek jako matka samoživitelka a žila spolu se svou 3-letou dcerou a matkou důchodkyní </a:t>
            </a:r>
            <a:r>
              <a:rPr lang="cs-CZ" sz="1400" dirty="0" smtClean="0">
                <a:cs typeface="Arial" panose="020B0604020202020204" pitchFamily="34" charset="0"/>
              </a:rPr>
              <a:t>v </a:t>
            </a:r>
            <a:r>
              <a:rPr lang="cs-CZ" sz="1400" dirty="0">
                <a:cs typeface="Arial" panose="020B0604020202020204" pitchFamily="34" charset="0"/>
              </a:rPr>
              <a:t>domě, jejíž většinový podíl byl vydražen. Sama je vlastníkem menšinového podílu a je ohrožena </a:t>
            </a:r>
            <a:r>
              <a:rPr lang="cs-CZ" sz="1400" dirty="0" smtClean="0">
                <a:cs typeface="Arial" panose="020B0604020202020204" pitchFamily="34" charset="0"/>
              </a:rPr>
              <a:t>možnou </a:t>
            </a:r>
            <a:r>
              <a:rPr lang="cs-CZ" sz="1400" dirty="0">
                <a:cs typeface="Arial" panose="020B0604020202020204" pitchFamily="34" charset="0"/>
              </a:rPr>
              <a:t>exekucí. </a:t>
            </a:r>
            <a:endParaRPr lang="cs-CZ" sz="1400" dirty="0" smtClean="0">
              <a:cs typeface="Arial" panose="020B0604020202020204" pitchFamily="34" charset="0"/>
            </a:endParaRPr>
          </a:p>
          <a:p>
            <a:r>
              <a:rPr lang="cs-CZ" sz="1400" dirty="0" smtClean="0">
                <a:cs typeface="Arial" panose="020B0604020202020204" pitchFamily="34" charset="0"/>
              </a:rPr>
              <a:t>Cílem </a:t>
            </a:r>
            <a:r>
              <a:rPr lang="cs-CZ" sz="1400" dirty="0">
                <a:cs typeface="Arial" panose="020B0604020202020204" pitchFamily="34" charset="0"/>
              </a:rPr>
              <a:t>sociální služby bylo dosáhnout podání odporu </a:t>
            </a:r>
            <a:r>
              <a:rPr lang="cs-CZ" sz="1400" dirty="0" smtClean="0">
                <a:cs typeface="Arial" panose="020B0604020202020204" pitchFamily="34" charset="0"/>
              </a:rPr>
              <a:t>a </a:t>
            </a:r>
            <a:r>
              <a:rPr lang="cs-CZ" sz="1400" dirty="0">
                <a:cs typeface="Arial" panose="020B0604020202020204" pitchFamily="34" charset="0"/>
              </a:rPr>
              <a:t>projednání pohledávky u </a:t>
            </a:r>
            <a:r>
              <a:rPr lang="cs-CZ" sz="1400" dirty="0" smtClean="0">
                <a:cs typeface="Arial" panose="020B0604020202020204" pitchFamily="34" charset="0"/>
              </a:rPr>
              <a:t>soudu, aby byla zpochybněna. </a:t>
            </a:r>
            <a:br>
              <a:rPr lang="cs-CZ" sz="1400" dirty="0" smtClean="0">
                <a:cs typeface="Arial" panose="020B0604020202020204" pitchFamily="34" charset="0"/>
              </a:rPr>
            </a:br>
            <a:endParaRPr lang="cs-CZ" sz="1400" dirty="0" smtClean="0">
              <a:cs typeface="Arial" panose="020B0604020202020204" pitchFamily="34" charset="0"/>
            </a:endParaRPr>
          </a:p>
          <a:p>
            <a:r>
              <a:rPr lang="cs-CZ" sz="1400" dirty="0" smtClean="0">
                <a:cs typeface="Arial" panose="020B0604020202020204" pitchFamily="34" charset="0"/>
              </a:rPr>
              <a:t>Po </a:t>
            </a:r>
            <a:r>
              <a:rPr lang="cs-CZ" sz="1400" dirty="0">
                <a:cs typeface="Arial" panose="020B0604020202020204" pitchFamily="34" charset="0"/>
              </a:rPr>
              <a:t>půl roce korespondování se soudem se podařilo žalobu zamítnout. Souběžně s tím jsme zjistili, že exekutor matce naší klientky nadále neoprávněně strhává srážky z důchodu i po ukončení dražby a nový většinový vlastník namísto dohody o užívání nemovitosti podsunul klientce </a:t>
            </a:r>
            <a:r>
              <a:rPr lang="cs-CZ" sz="1400" dirty="0" smtClean="0">
                <a:cs typeface="Arial" panose="020B0604020202020204" pitchFamily="34" charset="0"/>
              </a:rPr>
              <a:t/>
            </a:r>
            <a:br>
              <a:rPr lang="cs-CZ" sz="1400" dirty="0" smtClean="0">
                <a:cs typeface="Arial" panose="020B0604020202020204" pitchFamily="34" charset="0"/>
              </a:rPr>
            </a:br>
            <a:r>
              <a:rPr lang="cs-CZ" sz="1400" dirty="0" smtClean="0">
                <a:cs typeface="Arial" panose="020B0604020202020204" pitchFamily="34" charset="0"/>
              </a:rPr>
              <a:t>k </a:t>
            </a:r>
            <a:r>
              <a:rPr lang="cs-CZ" sz="1400" dirty="0">
                <a:cs typeface="Arial" panose="020B0604020202020204" pitchFamily="34" charset="0"/>
              </a:rPr>
              <a:t>podpisu dohodu o uznání dluhu. </a:t>
            </a:r>
            <a:endParaRPr lang="cs-CZ" sz="1400" dirty="0" smtClean="0">
              <a:cs typeface="Arial" panose="020B0604020202020204" pitchFamily="34" charset="0"/>
            </a:endParaRPr>
          </a:p>
          <a:p>
            <a:pPr algn="just"/>
            <a:r>
              <a:rPr lang="cs-CZ" sz="1400" dirty="0" smtClean="0">
                <a:cs typeface="Arial" panose="020B0604020202020204" pitchFamily="34" charset="0"/>
              </a:rPr>
              <a:t>Rodina </a:t>
            </a:r>
            <a:r>
              <a:rPr lang="cs-CZ" sz="1400" dirty="0">
                <a:cs typeface="Arial" panose="020B0604020202020204" pitchFamily="34" charset="0"/>
              </a:rPr>
              <a:t>žije v existenční tísni. Z pohledu ÚP je příjem společné domácnosti vysoký, výše srážek </a:t>
            </a:r>
            <a:r>
              <a:rPr lang="cs-CZ" sz="1400" dirty="0" smtClean="0">
                <a:cs typeface="Arial" panose="020B0604020202020204" pitchFamily="34" charset="0"/>
              </a:rPr>
              <a:t/>
            </a:r>
            <a:br>
              <a:rPr lang="cs-CZ" sz="1400" dirty="0" smtClean="0">
                <a:cs typeface="Arial" panose="020B0604020202020204" pitchFamily="34" charset="0"/>
              </a:rPr>
            </a:br>
            <a:r>
              <a:rPr lang="cs-CZ" sz="1400" dirty="0" smtClean="0">
                <a:cs typeface="Arial" panose="020B0604020202020204" pitchFamily="34" charset="0"/>
              </a:rPr>
              <a:t>z </a:t>
            </a:r>
            <a:r>
              <a:rPr lang="cs-CZ" sz="1400" dirty="0">
                <a:cs typeface="Arial" panose="020B0604020202020204" pitchFamily="34" charset="0"/>
              </a:rPr>
              <a:t>exekuce se však nezohledňuje a nový vlastník nevydal matce klientky nájemní smlouvu. </a:t>
            </a:r>
            <a:r>
              <a:rPr lang="cs-CZ" sz="1400" dirty="0" smtClean="0">
                <a:cs typeface="Arial" panose="020B0604020202020204" pitchFamily="34" charset="0"/>
              </a:rPr>
              <a:t>Nepodílí </a:t>
            </a:r>
            <a:r>
              <a:rPr lang="cs-CZ" sz="1400" dirty="0">
                <a:cs typeface="Arial" panose="020B0604020202020204" pitchFamily="34" charset="0"/>
              </a:rPr>
              <a:t>se ani na údržbě domu </a:t>
            </a:r>
            <a:r>
              <a:rPr lang="cs-CZ" sz="1400" dirty="0" smtClean="0">
                <a:cs typeface="Arial" panose="020B0604020202020204" pitchFamily="34" charset="0"/>
              </a:rPr>
              <a:t>a </a:t>
            </a:r>
            <a:r>
              <a:rPr lang="cs-CZ" sz="1400" dirty="0">
                <a:cs typeface="Arial" panose="020B0604020202020204" pitchFamily="34" charset="0"/>
              </a:rPr>
              <a:t>cílí na získání zbylého podílu klientky nekorektním způsobem.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74" y="243544"/>
            <a:ext cx="1905000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639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424928" cy="5120640"/>
          </a:xfrm>
        </p:spPr>
        <p:txBody>
          <a:bodyPr/>
          <a:lstStyle/>
          <a:p>
            <a:r>
              <a:rPr lang="cs-CZ" dirty="0" smtClean="0"/>
              <a:t>1. Sociální status žen</a:t>
            </a:r>
          </a:p>
          <a:p>
            <a:r>
              <a:rPr lang="cs-CZ" dirty="0" smtClean="0"/>
              <a:t>2. Příčiny exekuce </a:t>
            </a:r>
          </a:p>
          <a:p>
            <a:r>
              <a:rPr lang="cs-CZ" dirty="0" smtClean="0"/>
              <a:t>3. Příčina exekuce matky</a:t>
            </a:r>
          </a:p>
          <a:p>
            <a:r>
              <a:rPr lang="cs-CZ" dirty="0" smtClean="0"/>
              <a:t>4. Příčina hrozby </a:t>
            </a:r>
            <a:r>
              <a:rPr lang="cs-CZ" dirty="0" smtClean="0"/>
              <a:t>dceřiny exekuce</a:t>
            </a:r>
            <a:endParaRPr lang="cs-CZ" dirty="0" smtClean="0"/>
          </a:p>
          <a:p>
            <a:r>
              <a:rPr lang="cs-CZ" dirty="0" smtClean="0"/>
              <a:t>5. Důsledky exekuce</a:t>
            </a:r>
          </a:p>
          <a:p>
            <a:r>
              <a:rPr lang="cs-CZ" dirty="0"/>
              <a:t>6. Cíle sociální služby I.</a:t>
            </a:r>
          </a:p>
          <a:p>
            <a:r>
              <a:rPr lang="cs-CZ" dirty="0"/>
              <a:t>7. Cíle sociální služby II.</a:t>
            </a:r>
          </a:p>
          <a:p>
            <a:r>
              <a:rPr lang="cs-CZ" dirty="0"/>
              <a:t>8. Existenční ohrožení rodiny</a:t>
            </a:r>
          </a:p>
          <a:p>
            <a:r>
              <a:rPr lang="cs-CZ" dirty="0"/>
              <a:t>9. Jaké cíle se podařilo splnit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28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259457"/>
            <a:ext cx="2834640" cy="24171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smtClean="0"/>
              <a:t>Sociální </a:t>
            </a:r>
            <a:r>
              <a:rPr lang="cs-CZ" sz="3100" dirty="0"/>
              <a:t>status </a:t>
            </a:r>
            <a:r>
              <a:rPr lang="cs-CZ" sz="3100" dirty="0" smtClean="0"/>
              <a:t>žen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6032" y="2981325"/>
            <a:ext cx="2834640" cy="28342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vdova, starobní důchodce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&amp;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matka samoživitelka</a:t>
            </a:r>
          </a:p>
          <a:p>
            <a:endParaRPr lang="cs-CZ" dirty="0"/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74" y="243544"/>
            <a:ext cx="1905000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" b="9393"/>
          <a:stretch/>
        </p:blipFill>
        <p:spPr>
          <a:xfrm>
            <a:off x="3570645" y="767419"/>
            <a:ext cx="8115230" cy="5317750"/>
          </a:xfrm>
        </p:spPr>
      </p:pic>
    </p:spTree>
    <p:extLst>
      <p:ext uri="{BB962C8B-B14F-4D97-AF65-F5344CB8AC3E}">
        <p14:creationId xmlns:p14="http://schemas.microsoft.com/office/powerpoint/2010/main" val="9877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209800"/>
          </a:xfrm>
        </p:spPr>
        <p:txBody>
          <a:bodyPr/>
          <a:lstStyle/>
          <a:p>
            <a:r>
              <a:rPr lang="cs-CZ" sz="2800" dirty="0" smtClean="0"/>
              <a:t>Příčiny vzniku exekuce matky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6032" y="3276600"/>
            <a:ext cx="2834640" cy="2539566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 </a:t>
            </a:r>
            <a:r>
              <a:rPr lang="cs-CZ" dirty="0" smtClean="0"/>
              <a:t>       - žádné finanční rezervy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- půjčka s rozhodčí doložkou </a:t>
            </a:r>
            <a:br>
              <a:rPr lang="cs-CZ" dirty="0" smtClean="0"/>
            </a:br>
            <a:r>
              <a:rPr lang="cs-CZ" dirty="0" smtClean="0"/>
              <a:t>od nebankovní společnosti na elektrospotřebič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- 2 splátky v prodlení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- výzva, platební rozkaz </a:t>
            </a:r>
            <a:br>
              <a:rPr lang="cs-CZ" dirty="0" smtClean="0"/>
            </a:br>
            <a:r>
              <a:rPr lang="cs-CZ" dirty="0" smtClean="0"/>
              <a:t>a exekuční příkaz vydaný ve stejný den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27" y="238293"/>
            <a:ext cx="1905000" cy="523875"/>
          </a:xfrm>
          <a:prstGeom prst="rect">
            <a:avLst/>
          </a:prstGeom>
        </p:spPr>
      </p:pic>
      <p:pic>
        <p:nvPicPr>
          <p:cNvPr id="2050" name="Picture 2" descr="Hand holds empty wallet and falling out metal coin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" r="9225" b="4230"/>
          <a:stretch/>
        </p:blipFill>
        <p:spPr bwMode="auto">
          <a:xfrm>
            <a:off x="4852491" y="762168"/>
            <a:ext cx="4069017" cy="5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sassembled washing machine and drum. Gray background. copy spa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8" r="8511"/>
          <a:stretch/>
        </p:blipFill>
        <p:spPr bwMode="auto">
          <a:xfrm>
            <a:off x="8921511" y="762169"/>
            <a:ext cx="2503816" cy="3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uman hands passing fan of dollar banknot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4"/>
          <a:stretch/>
        </p:blipFill>
        <p:spPr bwMode="auto">
          <a:xfrm>
            <a:off x="8921510" y="4032263"/>
            <a:ext cx="2503817" cy="20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Příčina hrozby </a:t>
            </a:r>
            <a:r>
              <a:rPr lang="cs-CZ" sz="2800" smtClean="0"/>
              <a:t>dceřiny exekuce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b="703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cs-CZ" dirty="0" smtClean="0"/>
              <a:t>- </a:t>
            </a:r>
            <a:r>
              <a:rPr lang="cs-CZ" dirty="0"/>
              <a:t>dluh na povinném ručení </a:t>
            </a:r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74" y="243544"/>
            <a:ext cx="1905000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286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143002"/>
            <a:ext cx="2834640" cy="666748"/>
          </a:xfrm>
        </p:spPr>
        <p:txBody>
          <a:bodyPr>
            <a:normAutofit/>
          </a:bodyPr>
          <a:lstStyle/>
          <a:p>
            <a:r>
              <a:rPr lang="cs-CZ" sz="2800" dirty="0"/>
              <a:t>Důsledky </a:t>
            </a:r>
            <a:r>
              <a:rPr lang="cs-CZ" sz="2800" dirty="0" smtClean="0"/>
              <a:t>exekuce</a:t>
            </a:r>
            <a:endParaRPr lang="cs-CZ" sz="280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" b="424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6031" y="2085975"/>
            <a:ext cx="2934843" cy="3729609"/>
          </a:xfrm>
        </p:spPr>
        <p:txBody>
          <a:bodyPr>
            <a:noAutofit/>
          </a:bodyPr>
          <a:lstStyle/>
          <a:p>
            <a:r>
              <a:rPr lang="cs-CZ" dirty="0"/>
              <a:t>- srážky z důchodu</a:t>
            </a:r>
          </a:p>
          <a:p>
            <a:r>
              <a:rPr lang="cs-CZ" dirty="0"/>
              <a:t>- dražba objektu (většinového podílu   matky)</a:t>
            </a:r>
          </a:p>
          <a:p>
            <a:r>
              <a:rPr lang="cs-CZ" dirty="0"/>
              <a:t>- </a:t>
            </a:r>
            <a:r>
              <a:rPr lang="cs-CZ" dirty="0" smtClean="0"/>
              <a:t>vydražitel </a:t>
            </a:r>
            <a:r>
              <a:rPr lang="cs-CZ" dirty="0"/>
              <a:t>následně získává odkoupením </a:t>
            </a:r>
            <a:r>
              <a:rPr lang="cs-CZ" dirty="0" smtClean="0"/>
              <a:t>i menšinový </a:t>
            </a:r>
            <a:r>
              <a:rPr lang="cs-CZ" dirty="0"/>
              <a:t>podíl nevlastní dcery.</a:t>
            </a:r>
          </a:p>
          <a:p>
            <a:r>
              <a:rPr lang="cs-CZ" dirty="0"/>
              <a:t>- zůstává jen 1/6 objektu ve vlastnictví dcery a </a:t>
            </a:r>
            <a:r>
              <a:rPr lang="cs-CZ" dirty="0" smtClean="0"/>
              <a:t>vydražitel se stává majoritním vlastníkem </a:t>
            </a:r>
            <a:r>
              <a:rPr lang="cs-CZ" dirty="0"/>
              <a:t>objektu</a:t>
            </a:r>
          </a:p>
          <a:p>
            <a:r>
              <a:rPr lang="cs-CZ" dirty="0"/>
              <a:t>- vydražitel nereaguje na požadavek žen ohledně dohody </a:t>
            </a:r>
            <a:r>
              <a:rPr lang="cs-CZ" dirty="0" smtClean="0"/>
              <a:t>na spoluužívání </a:t>
            </a:r>
            <a:r>
              <a:rPr lang="cs-CZ" dirty="0"/>
              <a:t>objektu </a:t>
            </a:r>
            <a:r>
              <a:rPr lang="cs-CZ" dirty="0" smtClean="0"/>
              <a:t>a </a:t>
            </a:r>
            <a:r>
              <a:rPr lang="cs-CZ" dirty="0"/>
              <a:t>rovnou </a:t>
            </a:r>
            <a:r>
              <a:rPr lang="cs-CZ" dirty="0" smtClean="0"/>
              <a:t>spolumajitelce předkládá </a:t>
            </a:r>
            <a:r>
              <a:rPr lang="cs-CZ" dirty="0"/>
              <a:t>k podpisu uznání dluhu.</a:t>
            </a:r>
          </a:p>
          <a:p>
            <a:endParaRPr lang="cs-CZ" dirty="0"/>
          </a:p>
        </p:txBody>
      </p:sp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74" y="243544"/>
            <a:ext cx="1905000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12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212011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Cíle </a:t>
            </a:r>
            <a:r>
              <a:rPr lang="cs-CZ" sz="2800" dirty="0"/>
              <a:t>sociální </a:t>
            </a:r>
            <a:r>
              <a:rPr lang="cs-CZ" sz="2800" dirty="0" smtClean="0"/>
              <a:t>služby I.</a:t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" b="9329"/>
          <a:stretch/>
        </p:blipFill>
        <p:spPr>
          <a:xfrm>
            <a:off x="3570644" y="767419"/>
            <a:ext cx="8115230" cy="531905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6032" y="2355011"/>
            <a:ext cx="2834640" cy="3460573"/>
          </a:xfrm>
        </p:spPr>
        <p:txBody>
          <a:bodyPr>
            <a:normAutofit lnSpcReduction="10000"/>
          </a:bodyPr>
          <a:lstStyle/>
          <a:p>
            <a:pPr marL="361950" indent="-361950"/>
            <a:r>
              <a:rPr lang="cs-CZ" sz="1050" dirty="0"/>
              <a:t>  </a:t>
            </a:r>
            <a:r>
              <a:rPr lang="cs-CZ" sz="1050" dirty="0" smtClean="0"/>
              <a:t>         - </a:t>
            </a:r>
            <a:r>
              <a:rPr lang="cs-CZ" dirty="0" smtClean="0"/>
              <a:t>zastavit </a:t>
            </a:r>
            <a:r>
              <a:rPr lang="cs-CZ" dirty="0"/>
              <a:t>srážky z </a:t>
            </a:r>
            <a:r>
              <a:rPr lang="cs-CZ" dirty="0" smtClean="0"/>
              <a:t>důchodu 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- předat případ k projednání advokátovi pro řadu pochybení exekutora</a:t>
            </a:r>
          </a:p>
          <a:p>
            <a:pPr marL="285750" indent="-285750">
              <a:buFontTx/>
              <a:buChar char="-"/>
            </a:pPr>
            <a:r>
              <a:rPr lang="cs-CZ" dirty="0"/>
              <a:t>- odvrátit vznik exekuce podaným odporem </a:t>
            </a:r>
          </a:p>
          <a:p>
            <a:pPr marL="285750" indent="-285750">
              <a:buFontTx/>
              <a:buChar char="-"/>
            </a:pPr>
            <a:r>
              <a:rPr lang="cs-CZ" dirty="0"/>
              <a:t>- </a:t>
            </a:r>
            <a:r>
              <a:rPr lang="cs-CZ" dirty="0" smtClean="0"/>
              <a:t>domoci </a:t>
            </a:r>
            <a:r>
              <a:rPr lang="cs-CZ" dirty="0"/>
              <a:t>se zamítnutí žaloby</a:t>
            </a:r>
          </a:p>
          <a:p>
            <a:pPr marL="285750" indent="-285750">
              <a:buFontTx/>
              <a:buChar char="-"/>
            </a:pPr>
            <a:r>
              <a:rPr lang="cs-CZ" dirty="0"/>
              <a:t>- požádat o  splátkový kalendář na další platební příkazy</a:t>
            </a:r>
          </a:p>
          <a:p>
            <a:pPr marL="285750" indent="-285750">
              <a:buFontTx/>
              <a:buChar char="-"/>
            </a:pPr>
            <a:r>
              <a:rPr lang="cs-CZ" dirty="0"/>
              <a:t>- zrušit dohodu o uznání dluhu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získat nájemní smlouvu pro matku a dohodu o spoluužívání nemovitosti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74" y="243544"/>
            <a:ext cx="1905000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036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1" y="1143000"/>
            <a:ext cx="2934843" cy="1212011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Cíle </a:t>
            </a:r>
            <a:r>
              <a:rPr lang="cs-CZ" sz="3100" dirty="0"/>
              <a:t>sociální </a:t>
            </a:r>
            <a:r>
              <a:rPr lang="cs-CZ" sz="3100" dirty="0" smtClean="0"/>
              <a:t>služby II.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6032" y="2355011"/>
            <a:ext cx="2834640" cy="3460573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- </a:t>
            </a:r>
            <a:r>
              <a:rPr lang="cs-CZ" dirty="0"/>
              <a:t>spolupráce se sociálním pracovníkem místně příslušné obce</a:t>
            </a:r>
          </a:p>
          <a:p>
            <a:pPr marL="285750" indent="-285750">
              <a:buFontTx/>
              <a:buChar char="-"/>
            </a:pPr>
            <a:r>
              <a:rPr lang="cs-CZ" dirty="0"/>
              <a:t>- získat odškodnění za neoprávněné srážky z důchodu</a:t>
            </a:r>
          </a:p>
          <a:p>
            <a:pPr marL="285750" indent="-285750">
              <a:buFontTx/>
              <a:buChar char="-"/>
            </a:pPr>
            <a:r>
              <a:rPr lang="cs-CZ" dirty="0"/>
              <a:t>- docílit zrušení dalších  platebních příkazů na povinném ručení </a:t>
            </a:r>
          </a:p>
          <a:p>
            <a:pPr marL="285750" indent="-285750">
              <a:buFontTx/>
              <a:buChar char="-"/>
            </a:pPr>
            <a:r>
              <a:rPr lang="cs-CZ" dirty="0"/>
              <a:t>- pomoci s nalezením vhodného zaměstnání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- v případě neúspěchu  pomoci nalézt vhodné bydlení </a:t>
            </a:r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74" y="243544"/>
            <a:ext cx="1905000" cy="5238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 b="9249"/>
          <a:stretch/>
        </p:blipFill>
        <p:spPr>
          <a:xfrm>
            <a:off x="3570644" y="767419"/>
            <a:ext cx="8115230" cy="5328581"/>
          </a:xfrm>
        </p:spPr>
      </p:pic>
    </p:spTree>
    <p:extLst>
      <p:ext uri="{BB962C8B-B14F-4D97-AF65-F5344CB8AC3E}">
        <p14:creationId xmlns:p14="http://schemas.microsoft.com/office/powerpoint/2010/main" val="17856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419</TotalTime>
  <Words>364</Words>
  <Application>Microsoft Office PowerPoint</Application>
  <PresentationFormat>Širokoúhlá obrazovka</PresentationFormat>
  <Paragraphs>69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 2</vt:lpstr>
      <vt:lpstr>Rámeček</vt:lpstr>
      <vt:lpstr>Exekuce jako příčina sociálního vyloučení  a možné ztráty bydlení</vt:lpstr>
      <vt:lpstr>KAZUISTIKA: </vt:lpstr>
      <vt:lpstr>Obsah prezentace</vt:lpstr>
      <vt:lpstr>     Sociální status žen  </vt:lpstr>
      <vt:lpstr>Příčiny vzniku exekuce matky </vt:lpstr>
      <vt:lpstr>Příčina hrozby dceřiny exekuce </vt:lpstr>
      <vt:lpstr>Důsledky exekuce</vt:lpstr>
      <vt:lpstr>Cíle sociální služby I. </vt:lpstr>
      <vt:lpstr>Cíle sociální služby II. </vt:lpstr>
      <vt:lpstr>Existenční  ohrožení  rodiny </vt:lpstr>
      <vt:lpstr>  Shrnutí: Jaké cíle se podařilo splnit?  </vt:lpstr>
      <vt:lpstr>       Děkuji za pozornost </vt:lpstr>
      <vt:lpstr>Zdroj snímků: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Exekuce jako důsledek sociálního vyloučení  a možné ztráty bydlení</dc:title>
  <dc:creator>Vernerova</dc:creator>
  <cp:lastModifiedBy>Vernerova</cp:lastModifiedBy>
  <cp:revision>41</cp:revision>
  <dcterms:created xsi:type="dcterms:W3CDTF">2021-08-24T10:35:24Z</dcterms:created>
  <dcterms:modified xsi:type="dcterms:W3CDTF">2021-09-03T10:08:34Z</dcterms:modified>
</cp:coreProperties>
</file>