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9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Druhá úroveň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Třetí úroveň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Čtvrtá úroveň osnovy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Pátá úroveň osnovy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Šestá úroveň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Sedmá úroveň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Druhá úroveň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Třetí úroveň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Čtvrtá úroveň osnovy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Pátá úroveň osnovy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Šestá úroveň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</p:spPr>
        <p:txBody>
          <a:bodyPr lIns="0" tIns="0" rIns="0" bIns="0">
            <a:normAutofit fontScale="77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Druhá úroveň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Třetí úroveň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Čtvrtá úroveň osnovy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Pátá úroveň osnovy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Šestá úroveň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Sedmá úroveň</a:t>
            </a: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</p:spPr>
        <p:txBody>
          <a:bodyPr lIns="0" tIns="0" rIns="0" bIns="0">
            <a:normAutofit fontScale="77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Druhá úroveň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Třetí úroveň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Čtvrtá úroveň osnovy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Pátá úroveň osnovy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Šestá úroveň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2"/>
          <p:cNvSpPr/>
          <p:nvPr/>
        </p:nvSpPr>
        <p:spPr>
          <a:xfrm>
            <a:off x="6194880" y="739800"/>
            <a:ext cx="5333760" cy="30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3"/>
          <p:cNvSpPr/>
          <p:nvPr/>
        </p:nvSpPr>
        <p:spPr>
          <a:xfrm>
            <a:off x="6194880" y="3836160"/>
            <a:ext cx="5333760" cy="218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4"/>
          <p:cNvSpPr/>
          <p:nvPr/>
        </p:nvSpPr>
        <p:spPr>
          <a:xfrm flipH="1">
            <a:off x="529920" y="0"/>
            <a:ext cx="1154160" cy="590040"/>
          </a:xfrm>
          <a:custGeom>
            <a:avLst/>
            <a:gdLst/>
            <a:ahLst/>
            <a:cxnLst/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CustomShape 5"/>
          <p:cNvSpPr/>
          <p:nvPr/>
        </p:nvSpPr>
        <p:spPr>
          <a:xfrm flipH="1">
            <a:off x="4347720" y="0"/>
            <a:ext cx="1736280" cy="958320"/>
          </a:xfrm>
          <a:custGeom>
            <a:avLst/>
            <a:gdLst/>
            <a:ahLst/>
            <a:cxnLst/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6"/>
          <p:cNvSpPr/>
          <p:nvPr/>
        </p:nvSpPr>
        <p:spPr>
          <a:xfrm flipH="1">
            <a:off x="-1440" y="2916360"/>
            <a:ext cx="158760" cy="551880"/>
          </a:xfrm>
          <a:custGeom>
            <a:avLst/>
            <a:gdLst/>
            <a:ahLst/>
            <a:cxnLst/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7"/>
          <p:cNvSpPr/>
          <p:nvPr/>
        </p:nvSpPr>
        <p:spPr>
          <a:xfrm flipH="1">
            <a:off x="-720" y="5835600"/>
            <a:ext cx="1547280" cy="1021320"/>
          </a:xfrm>
          <a:custGeom>
            <a:avLst/>
            <a:gdLst/>
            <a:ahLst/>
            <a:cxnLst/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8"/>
          <p:cNvSpPr/>
          <p:nvPr/>
        </p:nvSpPr>
        <p:spPr>
          <a:xfrm flipH="1">
            <a:off x="3697200" y="5717880"/>
            <a:ext cx="1770480" cy="1139040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0" name="Obrázek 4" descr="Obsah obrázku text&#10;&#10;Popis byl vytvořen automaticky"/>
          <p:cNvPicPr/>
          <p:nvPr/>
        </p:nvPicPr>
        <p:blipFill>
          <a:blip r:embed="rId2"/>
          <a:stretch/>
        </p:blipFill>
        <p:spPr>
          <a:xfrm>
            <a:off x="1297800" y="1604520"/>
            <a:ext cx="3976920" cy="3976920"/>
          </a:xfrm>
          <a:prstGeom prst="rect">
            <a:avLst/>
          </a:prstGeom>
          <a:ln>
            <a:noFill/>
          </a:ln>
        </p:spPr>
      </p:pic>
      <p:sp>
        <p:nvSpPr>
          <p:cNvPr id="201" name="CustomShape 9"/>
          <p:cNvSpPr/>
          <p:nvPr/>
        </p:nvSpPr>
        <p:spPr>
          <a:xfrm flipH="1">
            <a:off x="4519080" y="6258600"/>
            <a:ext cx="1564920" cy="598320"/>
          </a:xfrm>
          <a:custGeom>
            <a:avLst/>
            <a:gdLst/>
            <a:ahLst/>
            <a:cxnLst/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10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46040" algn="l"/>
                <a:tab pos="895320" algn="l"/>
                <a:tab pos="1344600" algn="l"/>
                <a:tab pos="1793520" algn="l"/>
                <a:tab pos="2242800" algn="l"/>
                <a:tab pos="2692080" algn="l"/>
                <a:tab pos="3141360" algn="l"/>
                <a:tab pos="3590640" algn="l"/>
                <a:tab pos="4039920" algn="l"/>
                <a:tab pos="4489200" algn="l"/>
                <a:tab pos="4938480" algn="l"/>
                <a:tab pos="5387760" algn="l"/>
                <a:tab pos="5837040" algn="l"/>
                <a:tab pos="628632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cs-CZ" sz="4400" b="0" strike="noStrike" spc="-1">
                <a:solidFill>
                  <a:srgbClr val="000000"/>
                </a:solidFill>
                <a:latin typeface="Bahnschrift SemiBold"/>
              </a:rPr>
              <a:t>ŽIVOT JAK NA HOUPAČCE</a:t>
            </a:r>
            <a:endParaRPr lang="cs-CZ" sz="4400" b="0" strike="noStrike" spc="-1">
              <a:latin typeface="Arial"/>
            </a:endParaRPr>
          </a:p>
        </p:txBody>
      </p:sp>
      <p:sp>
        <p:nvSpPr>
          <p:cNvPr id="203" name="CustomShape 11"/>
          <p:cNvSpPr/>
          <p:nvPr/>
        </p:nvSpPr>
        <p:spPr>
          <a:xfrm>
            <a:off x="6174720" y="2088000"/>
            <a:ext cx="5353920" cy="39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1" i="1" u="sng" strike="noStrike" spc="-1">
                <a:uFillTx/>
                <a:latin typeface="Bahnschrift SemiBold"/>
              </a:rPr>
              <a:t>Kazuistika práce s lidmi v náročné životní situaci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  <a:tab pos="446040" algn="l"/>
                <a:tab pos="895320" algn="l"/>
                <a:tab pos="1344600" algn="l"/>
                <a:tab pos="1793520" algn="l"/>
                <a:tab pos="2242800" algn="l"/>
                <a:tab pos="2692080" algn="l"/>
                <a:tab pos="3141360" algn="l"/>
                <a:tab pos="3590640" algn="l"/>
                <a:tab pos="4039920" algn="l"/>
                <a:tab pos="4489200" algn="l"/>
                <a:tab pos="4938480" algn="l"/>
                <a:tab pos="5387760" algn="l"/>
                <a:tab pos="5837040" algn="l"/>
                <a:tab pos="628632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endParaRPr lang="cs-CZ" sz="3200" b="0" strike="noStrike" spc="-1">
              <a:latin typeface="Arial"/>
            </a:endParaRPr>
          </a:p>
          <a:p>
            <a:pPr marL="432000" indent="-32364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6040" algn="l"/>
                <a:tab pos="895320" algn="l"/>
                <a:tab pos="1344600" algn="l"/>
                <a:tab pos="1793520" algn="l"/>
                <a:tab pos="2242800" algn="l"/>
                <a:tab pos="2692080" algn="l"/>
                <a:tab pos="3141360" algn="l"/>
                <a:tab pos="3590640" algn="l"/>
                <a:tab pos="4039920" algn="l"/>
                <a:tab pos="4489200" algn="l"/>
                <a:tab pos="4938480" algn="l"/>
                <a:tab pos="5387760" algn="l"/>
                <a:tab pos="5837040" algn="l"/>
                <a:tab pos="628632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Bahnschrift SemiBold"/>
              </a:rPr>
              <a:t>Petra Zemanová</a:t>
            </a:r>
            <a:endParaRPr lang="cs-CZ" sz="3200" b="0" strike="noStrike" spc="-1">
              <a:latin typeface="Arial"/>
            </a:endParaRPr>
          </a:p>
          <a:p>
            <a:pPr marL="432000" indent="-32364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6040" algn="l"/>
                <a:tab pos="895320" algn="l"/>
                <a:tab pos="1344600" algn="l"/>
                <a:tab pos="1793520" algn="l"/>
                <a:tab pos="2242800" algn="l"/>
                <a:tab pos="2692080" algn="l"/>
                <a:tab pos="3141360" algn="l"/>
                <a:tab pos="3590640" algn="l"/>
                <a:tab pos="4039920" algn="l"/>
                <a:tab pos="4489200" algn="l"/>
                <a:tab pos="4938480" algn="l"/>
                <a:tab pos="5387760" algn="l"/>
                <a:tab pos="5837040" algn="l"/>
                <a:tab pos="628632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Bahnschrift SemiBold"/>
              </a:rPr>
              <a:t>Lomikámen, z.ú.</a:t>
            </a:r>
            <a:endParaRPr lang="cs-CZ" sz="3200" b="0" strike="noStrike" spc="-1">
              <a:latin typeface="Arial"/>
            </a:endParaRPr>
          </a:p>
          <a:p>
            <a:pPr marL="432000" indent="-32364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6040" algn="l"/>
                <a:tab pos="895320" algn="l"/>
                <a:tab pos="1344600" algn="l"/>
                <a:tab pos="1793520" algn="l"/>
                <a:tab pos="2242800" algn="l"/>
                <a:tab pos="2692080" algn="l"/>
                <a:tab pos="3141360" algn="l"/>
                <a:tab pos="3590640" algn="l"/>
                <a:tab pos="4039920" algn="l"/>
                <a:tab pos="4489200" algn="l"/>
                <a:tab pos="4938480" algn="l"/>
                <a:tab pos="5387760" algn="l"/>
                <a:tab pos="5837040" algn="l"/>
                <a:tab pos="628632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Bahnschrift SemiBold"/>
              </a:rPr>
              <a:t>www.lomikamen.cz</a:t>
            </a:r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Bahnschrift SemiBold"/>
              </a:rPr>
              <a:t>Jak to vidí tým Lomikamene</a:t>
            </a:r>
          </a:p>
        </p:txBody>
      </p:sp>
      <p:sp>
        <p:nvSpPr>
          <p:cNvPr id="262" name="TextShape 2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Bahnschrift SemiBold"/>
              </a:rPr>
              <a:t>Sociální rehabilitace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Bahnschrift SemiBold"/>
              </a:rPr>
              <a:t>Chráněné bydlení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Bahnschrift SemiBold"/>
              </a:rPr>
              <a:t>Zdravotní péče</a:t>
            </a:r>
          </a:p>
        </p:txBody>
      </p:sp>
      <p:pic>
        <p:nvPicPr>
          <p:cNvPr id="263" name="Zástupný obsah 4_2"/>
          <p:cNvPicPr/>
          <p:nvPr/>
        </p:nvPicPr>
        <p:blipFill>
          <a:blip r:embed="rId2"/>
          <a:srcRect b="3065"/>
          <a:stretch/>
        </p:blipFill>
        <p:spPr>
          <a:xfrm>
            <a:off x="6696000" y="1447200"/>
            <a:ext cx="4820760" cy="4672800"/>
          </a:xfrm>
          <a:prstGeom prst="rect">
            <a:avLst/>
          </a:prstGeom>
          <a:ln>
            <a:noFill/>
          </a:ln>
        </p:spPr>
      </p:pic>
      <p:sp>
        <p:nvSpPr>
          <p:cNvPr id="264" name="CustomShape 3"/>
          <p:cNvSpPr/>
          <p:nvPr/>
        </p:nvSpPr>
        <p:spPr>
          <a:xfrm>
            <a:off x="620280" y="6192000"/>
            <a:ext cx="10971720" cy="17280"/>
          </a:xfrm>
          <a:custGeom>
            <a:avLst/>
            <a:gdLst/>
            <a:ahLst/>
            <a:cxnLst/>
            <a:rect l="l" t="t" r="r" b="b"/>
            <a:pathLst>
              <a:path w="10972800" h="18288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280" cap="rnd">
            <a:solidFill>
              <a:schemeClr val="accent2">
                <a:alpha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609480" y="972720"/>
            <a:ext cx="1097244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600" b="0" strike="noStrike" spc="-1" dirty="0">
                <a:latin typeface="Bahnschrift SemiBold"/>
              </a:rPr>
              <a:t>Díky celému týmu Lomikamene </a:t>
            </a:r>
            <a:endParaRPr lang="cs-CZ" sz="3600" b="0" strike="noStrike" spc="-1" dirty="0"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600" b="0" strike="noStrike" spc="-1" dirty="0">
                <a:latin typeface="Bahnschrift SemiBold"/>
              </a:rPr>
              <a:t>Příbram a Beroun za skvělou </a:t>
            </a:r>
            <a:endParaRPr lang="cs-CZ" sz="3600" b="0" strike="noStrike" spc="-1" dirty="0"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600" b="0" strike="noStrike" spc="-1" dirty="0">
                <a:latin typeface="Bahnschrift SemiBold"/>
              </a:rPr>
              <a:t>spolupráci, za vše, co jste do práce s panem </a:t>
            </a:r>
            <a:r>
              <a:rPr lang="cs-CZ" sz="3600" b="0" strike="noStrike" spc="-1">
                <a:latin typeface="Bahnschrift SemiBold"/>
              </a:rPr>
              <a:t>J., </a:t>
            </a:r>
            <a:r>
              <a:rPr lang="cs-CZ" sz="3600" b="0" strike="noStrike" spc="-1" dirty="0">
                <a:latin typeface="Bahnschrift SemiBold"/>
              </a:rPr>
              <a:t>ale i dalšími našimi klienty daly a dáváte. Jsem ráda, že můžu být Vaše kolegyně. </a:t>
            </a:r>
            <a:endParaRPr lang="cs-CZ" sz="3600" b="0" strike="noStrike" spc="-1" dirty="0"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600" b="0" strike="noStrike" spc="-1" dirty="0">
                <a:latin typeface="Bahnschrift SemiBold"/>
              </a:rPr>
              <a:t>Děkuji za pozornost</a:t>
            </a:r>
            <a:endParaRPr lang="cs-CZ" sz="3600" b="0" strike="noStrike" spc="-1" dirty="0"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600" b="0" strike="noStrike" spc="-1" dirty="0">
                <a:latin typeface="Bahnschrift SemiBold"/>
              </a:rPr>
              <a:t>Petra Zemanová, Lomikámen, z.ú. Příbram</a:t>
            </a:r>
            <a:endParaRPr lang="cs-CZ" sz="3600" b="0" strike="noStrike" spc="-1" dirty="0">
              <a:latin typeface="Arial"/>
            </a:endParaRPr>
          </a:p>
          <a:p>
            <a:pPr algn="just"/>
            <a:endParaRPr lang="cs-CZ" sz="3600" b="0" strike="noStrike" spc="-1" dirty="0">
              <a:latin typeface="Arial"/>
            </a:endParaRPr>
          </a:p>
        </p:txBody>
      </p:sp>
      <p:sp>
        <p:nvSpPr>
          <p:cNvPr id="267" name="TextShape 3"/>
          <p:cNvSpPr txBox="1"/>
          <p:nvPr/>
        </p:nvSpPr>
        <p:spPr>
          <a:xfrm>
            <a:off x="-1224000" y="-11520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pic>
        <p:nvPicPr>
          <p:cNvPr id="268" name="Obrázek 4_1" descr="Obsah obrázku text&#10;&#10;Popis byl vytvořen automaticky"/>
          <p:cNvPicPr/>
          <p:nvPr/>
        </p:nvPicPr>
        <p:blipFill>
          <a:blip r:embed="rId2"/>
          <a:stretch/>
        </p:blipFill>
        <p:spPr>
          <a:xfrm>
            <a:off x="8280000" y="-432000"/>
            <a:ext cx="3528000" cy="3528000"/>
          </a:xfrm>
          <a:prstGeom prst="rect">
            <a:avLst/>
          </a:prstGeom>
          <a:ln>
            <a:noFill/>
          </a:ln>
        </p:spPr>
      </p:pic>
      <p:sp>
        <p:nvSpPr>
          <p:cNvPr id="269" name="CustomShape 4"/>
          <p:cNvSpPr/>
          <p:nvPr/>
        </p:nvSpPr>
        <p:spPr>
          <a:xfrm>
            <a:off x="609480" y="5382720"/>
            <a:ext cx="10971720" cy="17280"/>
          </a:xfrm>
          <a:custGeom>
            <a:avLst/>
            <a:gdLst/>
            <a:ahLst/>
            <a:cxnLst/>
            <a:rect l="l" t="t" r="r" b="b"/>
            <a:pathLst>
              <a:path w="10972800" h="18288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280" cap="rnd">
            <a:solidFill>
              <a:schemeClr val="accent2">
                <a:alpha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1"/>
          <p:cNvGrpSpPr/>
          <p:nvPr/>
        </p:nvGrpSpPr>
        <p:grpSpPr>
          <a:xfrm>
            <a:off x="221400" y="983160"/>
            <a:ext cx="354240" cy="672480"/>
            <a:chOff x="221400" y="983160"/>
            <a:chExt cx="354240" cy="672480"/>
          </a:xfrm>
        </p:grpSpPr>
        <p:sp>
          <p:nvSpPr>
            <p:cNvPr id="205" name="CustomShape 2"/>
            <p:cNvSpPr/>
            <p:nvPr/>
          </p:nvSpPr>
          <p:spPr>
            <a:xfrm>
              <a:off x="221400" y="983160"/>
              <a:ext cx="86400" cy="6724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6" name="CustomShape 3"/>
            <p:cNvSpPr/>
            <p:nvPr/>
          </p:nvSpPr>
          <p:spPr>
            <a:xfrm>
              <a:off x="380880" y="983160"/>
              <a:ext cx="194760" cy="6724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07" name="CustomShape 4"/>
          <p:cNvSpPr/>
          <p:nvPr/>
        </p:nvSpPr>
        <p:spPr>
          <a:xfrm flipH="1">
            <a:off x="11087640" y="144000"/>
            <a:ext cx="917280" cy="6263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8" name="Obrázek 207"/>
          <p:cNvPicPr/>
          <p:nvPr/>
        </p:nvPicPr>
        <p:blipFill>
          <a:blip r:embed="rId2"/>
          <a:stretch/>
        </p:blipFill>
        <p:spPr>
          <a:xfrm>
            <a:off x="6480000" y="616680"/>
            <a:ext cx="3455640" cy="5790960"/>
          </a:xfrm>
          <a:prstGeom prst="rect">
            <a:avLst/>
          </a:prstGeom>
          <a:ln>
            <a:noFill/>
          </a:ln>
        </p:spPr>
      </p:pic>
      <p:pic>
        <p:nvPicPr>
          <p:cNvPr id="209" name="Zástupný obsah 4_0"/>
          <p:cNvPicPr/>
          <p:nvPr/>
        </p:nvPicPr>
        <p:blipFill>
          <a:blip r:embed="rId3"/>
          <a:srcRect b="3065"/>
          <a:stretch/>
        </p:blipFill>
        <p:spPr>
          <a:xfrm>
            <a:off x="623160" y="648000"/>
            <a:ext cx="5424480" cy="525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0" y="0"/>
            <a:ext cx="12191040" cy="68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589680" y="856080"/>
            <a:ext cx="4559400" cy="112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12" name="Group 3"/>
          <p:cNvGrpSpPr/>
          <p:nvPr/>
        </p:nvGrpSpPr>
        <p:grpSpPr>
          <a:xfrm>
            <a:off x="0" y="1083600"/>
            <a:ext cx="354240" cy="672480"/>
            <a:chOff x="0" y="1083600"/>
            <a:chExt cx="354240" cy="672480"/>
          </a:xfrm>
        </p:grpSpPr>
        <p:sp>
          <p:nvSpPr>
            <p:cNvPr id="213" name="CustomShape 4"/>
            <p:cNvSpPr/>
            <p:nvPr/>
          </p:nvSpPr>
          <p:spPr>
            <a:xfrm>
              <a:off x="0" y="1083600"/>
              <a:ext cx="86400" cy="6724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4" name="CustomShape 5"/>
            <p:cNvSpPr/>
            <p:nvPr/>
          </p:nvSpPr>
          <p:spPr>
            <a:xfrm>
              <a:off x="159480" y="1083600"/>
              <a:ext cx="194760" cy="6724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15" name="CustomShape 6"/>
          <p:cNvSpPr/>
          <p:nvPr/>
        </p:nvSpPr>
        <p:spPr>
          <a:xfrm flipH="1">
            <a:off x="590400" y="3861720"/>
            <a:ext cx="4296600" cy="26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7"/>
          <p:cNvSpPr/>
          <p:nvPr/>
        </p:nvSpPr>
        <p:spPr>
          <a:xfrm>
            <a:off x="590760" y="2330640"/>
            <a:ext cx="4558320" cy="39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8"/>
          <p:cNvSpPr/>
          <p:nvPr/>
        </p:nvSpPr>
        <p:spPr>
          <a:xfrm flipH="1">
            <a:off x="10697040" y="0"/>
            <a:ext cx="1493280" cy="68569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9"/>
          <p:cNvSpPr/>
          <p:nvPr/>
        </p:nvSpPr>
        <p:spPr>
          <a:xfrm>
            <a:off x="5685840" y="513720"/>
            <a:ext cx="6008400" cy="5833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80" dir="540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9" name="Zástupný obsah 4"/>
          <p:cNvPicPr/>
          <p:nvPr/>
        </p:nvPicPr>
        <p:blipFill>
          <a:blip r:embed="rId2"/>
          <a:srcRect b="3065"/>
          <a:stretch/>
        </p:blipFill>
        <p:spPr>
          <a:xfrm>
            <a:off x="5977800" y="799200"/>
            <a:ext cx="5424480" cy="5258160"/>
          </a:xfrm>
          <a:prstGeom prst="rect">
            <a:avLst/>
          </a:prstGeom>
          <a:ln>
            <a:noFill/>
          </a:ln>
        </p:spPr>
      </p:pic>
      <p:sp>
        <p:nvSpPr>
          <p:cNvPr id="220" name="CustomShape 10"/>
          <p:cNvSpPr/>
          <p:nvPr/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latin typeface="Bahnschrift SemiBold"/>
              </a:rPr>
              <a:t>Lomikámen, z.ú.</a:t>
            </a:r>
            <a:endParaRPr lang="cs-CZ" sz="4400" b="0" strike="noStrike" spc="-1">
              <a:latin typeface="Arial"/>
            </a:endParaRPr>
          </a:p>
        </p:txBody>
      </p:sp>
      <p:sp>
        <p:nvSpPr>
          <p:cNvPr id="221" name="CustomShape 11"/>
          <p:cNvSpPr/>
          <p:nvPr/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200" b="0" strike="noStrike" spc="-1">
                <a:latin typeface="Bahnschrift SemiBold"/>
              </a:rPr>
              <a:t>Beroun 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0" strike="noStrike" spc="-1">
                <a:latin typeface="Bahnschrift SemiBold"/>
              </a:rPr>
              <a:t>sociální rehabilitace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0" strike="noStrike" spc="-1">
                <a:latin typeface="Bahnschrift SemiBold"/>
              </a:rPr>
              <a:t>chráněné bydlení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0" strike="noStrike" spc="-1">
                <a:latin typeface="Bahnschrift SemiBold"/>
              </a:rPr>
              <a:t>Jiná káva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0" strike="noStrike" spc="-1">
                <a:latin typeface="Bahnschrift SemiBold"/>
              </a:rPr>
              <a:t>Příbram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0" strike="noStrike" spc="-1">
                <a:latin typeface="Bahnschrift SemiBold"/>
              </a:rPr>
              <a:t>sociální rehabilitace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0" strike="noStrike" spc="-1">
                <a:latin typeface="Bahnschrift SemiBold"/>
              </a:rPr>
              <a:t>chráněné bydlení</a:t>
            </a:r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-144000" y="-3312000"/>
            <a:ext cx="12191040" cy="51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23" name="Group 2"/>
          <p:cNvGrpSpPr/>
          <p:nvPr/>
        </p:nvGrpSpPr>
        <p:grpSpPr>
          <a:xfrm>
            <a:off x="326160" y="-720"/>
            <a:ext cx="527400" cy="5860800"/>
            <a:chOff x="326160" y="-720"/>
            <a:chExt cx="527400" cy="5860800"/>
          </a:xfrm>
        </p:grpSpPr>
        <p:sp>
          <p:nvSpPr>
            <p:cNvPr id="224" name="CustomShape 3"/>
            <p:cNvSpPr/>
            <p:nvPr/>
          </p:nvSpPr>
          <p:spPr>
            <a:xfrm rot="10800000">
              <a:off x="327240" y="5702040"/>
              <a:ext cx="526320" cy="158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5" name="CustomShape 4"/>
            <p:cNvSpPr/>
            <p:nvPr/>
          </p:nvSpPr>
          <p:spPr>
            <a:xfrm rot="5400000" flipH="1" flipV="1">
              <a:off x="-2214720" y="2540160"/>
              <a:ext cx="5608080" cy="526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26" name="CustomShape 5"/>
          <p:cNvSpPr/>
          <p:nvPr/>
        </p:nvSpPr>
        <p:spPr>
          <a:xfrm>
            <a:off x="1099440" y="1238040"/>
            <a:ext cx="4708440" cy="96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6"/>
          <p:cNvSpPr/>
          <p:nvPr/>
        </p:nvSpPr>
        <p:spPr>
          <a:xfrm>
            <a:off x="1100880" y="2508120"/>
            <a:ext cx="4708440" cy="363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8" name="Zástupný obsah 4" descr="Obsah obrázku text, královna, podepsat, vektorová grafika&#10;&#10;Popis byl vytvořen automaticky"/>
          <p:cNvPicPr/>
          <p:nvPr/>
        </p:nvPicPr>
        <p:blipFill>
          <a:blip r:embed="rId2"/>
          <a:srcRect t="2208" b="1285"/>
          <a:stretch/>
        </p:blipFill>
        <p:spPr>
          <a:xfrm>
            <a:off x="4896000" y="1296000"/>
            <a:ext cx="2232000" cy="2232000"/>
          </a:xfrm>
          <a:prstGeom prst="rect">
            <a:avLst/>
          </a:prstGeom>
          <a:ln>
            <a:noFill/>
          </a:ln>
        </p:spPr>
      </p:pic>
      <p:sp>
        <p:nvSpPr>
          <p:cNvPr id="229" name="CustomShape 7"/>
          <p:cNvSpPr/>
          <p:nvPr/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5400" b="0" strike="noStrike" spc="-1" dirty="0">
                <a:latin typeface="Bahnschrift SemiBold"/>
              </a:rPr>
              <a:t>Pan J.</a:t>
            </a:r>
          </a:p>
        </p:txBody>
      </p:sp>
      <p:sp>
        <p:nvSpPr>
          <p:cNvPr id="230" name="CustomShape 8"/>
          <p:cNvSpPr/>
          <p:nvPr/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2500" lnSpcReduction="20000"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600" b="0" strike="noStrike" spc="-1" dirty="0">
                <a:latin typeface="Bahnschrift SemiBold"/>
              </a:rPr>
              <a:t>Navázání kontaktu se sociální rehabilitací Lomikamene Příbram           v červnu 2020</a:t>
            </a:r>
            <a:endParaRPr lang="cs-CZ" sz="3600" b="0" strike="noStrike" spc="-1" dirty="0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600" b="0" strike="noStrike" spc="-1" dirty="0">
                <a:latin typeface="Bahnschrift SemiBold"/>
              </a:rPr>
              <a:t>Aktuální sociální situace</a:t>
            </a:r>
            <a:endParaRPr lang="cs-CZ" sz="3600" b="0" strike="noStrike" spc="-1" dirty="0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600" b="0" strike="noStrike" spc="-1" dirty="0">
                <a:latin typeface="Bahnschrift SemiBold"/>
              </a:rPr>
              <a:t>Osobní anamnéza – malý exkurz do 47 let života pana J.</a:t>
            </a:r>
            <a:endParaRPr lang="cs-CZ" sz="3600" b="0" strike="noStrike" spc="-1" dirty="0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cs-CZ" sz="3600" b="0" strike="noStrike" spc="-1" dirty="0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cs-CZ" sz="3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360000" y="1512000"/>
            <a:ext cx="10800000" cy="51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cs-CZ" sz="2600" b="0" strike="noStrike" spc="-1">
                <a:latin typeface="Bahnschrift SemiBold"/>
              </a:rPr>
              <a:t>Podzim 2020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600" b="0" strike="noStrike" spc="-1">
                <a:latin typeface="Bahnschrift SemiBold"/>
              </a:rPr>
              <a:t>Snaha navázat kontakt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600" b="0" strike="noStrike" spc="-1">
                <a:latin typeface="Bahnschrift SemiBold"/>
              </a:rPr>
              <a:t>Rozchod s partnerkou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600" b="0" strike="noStrike" spc="-1">
                <a:latin typeface="Bahnschrift SemiBold"/>
              </a:rPr>
              <a:t>Bydlení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600" b="0" strike="noStrike" spc="-1">
                <a:latin typeface="Bahnschrift SemiBold"/>
              </a:rPr>
              <a:t>Vyhazov z práce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600" b="0" strike="noStrike" spc="-1">
                <a:latin typeface="Bahnschrift SemiBold"/>
              </a:rPr>
              <a:t>Podpora při kontaktu s ÚP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600" b="0" strike="noStrike" spc="-1">
                <a:latin typeface="Bahnschrift SemiBold"/>
              </a:rPr>
              <a:t>Zhoršující se psychický stav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600" b="0" strike="noStrike" spc="-1">
                <a:latin typeface="Bahnschrift SemiBold"/>
              </a:rPr>
              <a:t>Zapojení psychiatrické sestry – terénní psychiatrická péče, krizová intervence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600" b="0" strike="noStrike" spc="-1">
                <a:latin typeface="Bahnschrift SemiBold"/>
              </a:rPr>
              <a:t>Podpora při kontaktu s psychiatrem a organizování vyžádané hospitalizace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600" b="0" strike="noStrike" spc="-1">
                <a:latin typeface="Bahnschrift SemiBold"/>
              </a:rPr>
              <a:t>Přerušení kontaktu</a:t>
            </a:r>
          </a:p>
        </p:txBody>
      </p:sp>
      <p:sp>
        <p:nvSpPr>
          <p:cNvPr id="232" name="CustomShape 2"/>
          <p:cNvSpPr/>
          <p:nvPr/>
        </p:nvSpPr>
        <p:spPr>
          <a:xfrm>
            <a:off x="631080" y="640080"/>
            <a:ext cx="4817880" cy="148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3"/>
          <p:cNvSpPr/>
          <p:nvPr/>
        </p:nvSpPr>
        <p:spPr>
          <a:xfrm>
            <a:off x="633960" y="1224000"/>
            <a:ext cx="3254040" cy="17280"/>
          </a:xfrm>
          <a:custGeom>
            <a:avLst/>
            <a:gdLst/>
            <a:ahLst/>
            <a:cxnLst/>
            <a:rect l="l" t="t" r="r" b="b"/>
            <a:pathLst>
              <a:path w="3255095" h="18288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6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4"/>
          <p:cNvSpPr/>
          <p:nvPr/>
        </p:nvSpPr>
        <p:spPr>
          <a:xfrm>
            <a:off x="631080" y="2660760"/>
            <a:ext cx="4817880" cy="354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5" name="Zástupný obsah 4"/>
          <p:cNvPicPr/>
          <p:nvPr/>
        </p:nvPicPr>
        <p:blipFill>
          <a:blip r:embed="rId2"/>
          <a:stretch/>
        </p:blipFill>
        <p:spPr>
          <a:xfrm>
            <a:off x="8130600" y="1008000"/>
            <a:ext cx="2885400" cy="2885400"/>
          </a:xfrm>
          <a:prstGeom prst="rect">
            <a:avLst/>
          </a:prstGeom>
          <a:ln>
            <a:noFill/>
          </a:ln>
        </p:spPr>
      </p:pic>
      <p:sp>
        <p:nvSpPr>
          <p:cNvPr id="236" name="TextShape 5"/>
          <p:cNvSpPr txBox="1"/>
          <p:nvPr/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Bahnschrift SemiBold"/>
              </a:rPr>
              <a:t>Popis případové práce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648000" y="1224000"/>
            <a:ext cx="11304000" cy="54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cs-CZ" sz="2600" b="0" strike="noStrike" spc="-1">
                <a:latin typeface="Bahnschrift SemiBold"/>
              </a:rPr>
              <a:t>Leden – květen </a:t>
            </a:r>
            <a:endParaRPr lang="cs-CZ" sz="2600" b="0" strike="noStrike" spc="-1">
              <a:latin typeface="Arial"/>
            </a:endParaRPr>
          </a:p>
          <a:p>
            <a:endParaRPr lang="cs-CZ" sz="26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600" b="0" strike="noStrike" spc="-1">
                <a:latin typeface="Bahnschrift SemiBold"/>
              </a:rPr>
              <a:t>Hospitalizace v době covidu</a:t>
            </a:r>
            <a:endParaRPr lang="cs-CZ" sz="26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600" b="0" strike="noStrike" spc="-1">
                <a:latin typeface="Bahnschrift SemiBold"/>
              </a:rPr>
              <a:t>Podpora psychiatrické sestry a sociální pracovnice Lomikamene, pravidelné návštěvy </a:t>
            </a:r>
            <a:endParaRPr lang="cs-CZ" sz="26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600" b="0" strike="noStrike" spc="-1">
                <a:latin typeface="Bahnschrift SemiBold"/>
              </a:rPr>
              <a:t>Spolupráce s PN Dobřany</a:t>
            </a:r>
            <a:endParaRPr lang="cs-CZ" sz="26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600" b="0" strike="noStrike" spc="-1">
                <a:latin typeface="Bahnschrift SemiBold"/>
              </a:rPr>
              <a:t>Žádost o zvýšení invalidního důchodu</a:t>
            </a:r>
            <a:endParaRPr lang="cs-CZ" sz="26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600" b="0" strike="noStrike" spc="-1">
                <a:latin typeface="Bahnschrift SemiBold"/>
              </a:rPr>
              <a:t>Nápad s chráněným bydlením – příprava a realizace</a:t>
            </a:r>
            <a:endParaRPr lang="cs-CZ" sz="26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600" b="0" strike="noStrike" spc="-1">
                <a:latin typeface="Bahnschrift SemiBold"/>
              </a:rPr>
              <a:t>Hledání nové psychiatričky</a:t>
            </a:r>
            <a:endParaRPr lang="cs-CZ" sz="26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cs-CZ" sz="2600" b="0" strike="noStrike" spc="-1"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572400" y="238680"/>
            <a:ext cx="11017440" cy="143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3"/>
          <p:cNvSpPr/>
          <p:nvPr/>
        </p:nvSpPr>
        <p:spPr>
          <a:xfrm>
            <a:off x="572400" y="1681560"/>
            <a:ext cx="10971720" cy="17280"/>
          </a:xfrm>
          <a:custGeom>
            <a:avLst/>
            <a:gdLst/>
            <a:ahLst/>
            <a:cxnLst/>
            <a:rect l="l" t="t" r="r" b="b"/>
            <a:pathLst>
              <a:path w="10972800" h="18288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280" cap="rnd">
            <a:solidFill>
              <a:schemeClr val="accent2">
                <a:alpha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4"/>
          <p:cNvSpPr/>
          <p:nvPr/>
        </p:nvSpPr>
        <p:spPr>
          <a:xfrm>
            <a:off x="572400" y="2071440"/>
            <a:ext cx="6712560" cy="41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1" name="Zástupný obsah 4" descr="Obsah obrázku text, vektorová grafika&#10;&#10;Popis byl vytvořen automaticky"/>
          <p:cNvPicPr/>
          <p:nvPr/>
        </p:nvPicPr>
        <p:blipFill>
          <a:blip r:embed="rId2"/>
          <a:srcRect r="3798"/>
          <a:stretch/>
        </p:blipFill>
        <p:spPr>
          <a:xfrm>
            <a:off x="8784000" y="2808000"/>
            <a:ext cx="3240000" cy="3240000"/>
          </a:xfrm>
          <a:prstGeom prst="rect">
            <a:avLst/>
          </a:prstGeom>
          <a:ln>
            <a:noFill/>
          </a:ln>
        </p:spPr>
      </p:pic>
      <p:sp>
        <p:nvSpPr>
          <p:cNvPr id="242" name="TextShape 5"/>
          <p:cNvSpPr txBox="1"/>
          <p:nvPr/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5400" b="0" strike="noStrike" spc="-1">
                <a:latin typeface="Bahnschrift SemiBold"/>
              </a:rPr>
              <a:t>Rok 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0" y="0"/>
            <a:ext cx="12191040" cy="68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CustomShape 2"/>
          <p:cNvSpPr/>
          <p:nvPr/>
        </p:nvSpPr>
        <p:spPr>
          <a:xfrm>
            <a:off x="645120" y="525960"/>
            <a:ext cx="4281840" cy="119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3"/>
          <p:cNvSpPr/>
          <p:nvPr/>
        </p:nvSpPr>
        <p:spPr>
          <a:xfrm flipH="1">
            <a:off x="615240" y="1945080"/>
            <a:ext cx="4022280" cy="26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4"/>
          <p:cNvSpPr/>
          <p:nvPr/>
        </p:nvSpPr>
        <p:spPr>
          <a:xfrm>
            <a:off x="645120" y="2031120"/>
            <a:ext cx="4281840" cy="351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5"/>
          <p:cNvSpPr/>
          <p:nvPr/>
        </p:nvSpPr>
        <p:spPr>
          <a:xfrm rot="5400000">
            <a:off x="-223920" y="6053040"/>
            <a:ext cx="739440" cy="153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6"/>
          <p:cNvSpPr/>
          <p:nvPr/>
        </p:nvSpPr>
        <p:spPr>
          <a:xfrm rot="5400000">
            <a:off x="5906160" y="213840"/>
            <a:ext cx="739440" cy="118324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ustomShape 7"/>
          <p:cNvSpPr/>
          <p:nvPr/>
        </p:nvSpPr>
        <p:spPr>
          <a:xfrm>
            <a:off x="5696640" y="354960"/>
            <a:ext cx="6183720" cy="59140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80" dir="540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0" name="Zástupný obsah 4"/>
          <p:cNvPicPr/>
          <p:nvPr/>
        </p:nvPicPr>
        <p:blipFill>
          <a:blip r:embed="rId2"/>
          <a:stretch/>
        </p:blipFill>
        <p:spPr>
          <a:xfrm>
            <a:off x="6139800" y="650520"/>
            <a:ext cx="5322960" cy="5322960"/>
          </a:xfrm>
          <a:prstGeom prst="rect">
            <a:avLst/>
          </a:prstGeom>
          <a:ln>
            <a:noFill/>
          </a:ln>
        </p:spPr>
      </p:pic>
      <p:sp>
        <p:nvSpPr>
          <p:cNvPr id="251" name="TextShape 8"/>
          <p:cNvSpPr txBox="1"/>
          <p:nvPr/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Bahnschrift SemiBold"/>
              </a:rPr>
              <a:t>Květen 2021 - současnost</a:t>
            </a:r>
          </a:p>
        </p:txBody>
      </p:sp>
      <p:sp>
        <p:nvSpPr>
          <p:cNvPr id="252" name="TextShape 9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latin typeface="Bahnschrift SemiBold"/>
              </a:rPr>
              <a:t>Podpora psychiatrické sestry a týmu CHB a SR při propuštění z hospitalizace, kontakt s novou psychiatričkou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latin typeface="Bahnschrift SemiBold"/>
              </a:rPr>
              <a:t>Chráněné bydlení – stěhování, spolupráce týmů a společné individuální plánování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latin typeface="Bahnschrift SemiBold"/>
              </a:rPr>
              <a:t>Podpora při hledání pracovního uplatnění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latin typeface="Bahnschrift SemiBold"/>
              </a:rPr>
              <a:t>Nástup do práce a vše, co s tím souviselo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latin typeface="Bahnschrift SemiBold"/>
              </a:rPr>
              <a:t>Spolubydlící v chráněném bytě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latin typeface="Bahnschrift SemiBold"/>
              </a:rPr>
              <a:t>Řešení dluhů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 flipH="1">
            <a:off x="11376000" y="0"/>
            <a:ext cx="814320" cy="6856920"/>
          </a:xfrm>
          <a:prstGeom prst="rect">
            <a:avLst/>
          </a:prstGeom>
          <a:solidFill>
            <a:schemeClr val="accent4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TextShape 2"/>
          <p:cNvSpPr txBox="1"/>
          <p:nvPr/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Bahnschrift SemiBold"/>
              </a:rPr>
              <a:t>Pracovní uplatnění – takhle ne</a:t>
            </a:r>
          </a:p>
        </p:txBody>
      </p:sp>
      <p:sp>
        <p:nvSpPr>
          <p:cNvPr id="255" name="TextShape 3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pic>
        <p:nvPicPr>
          <p:cNvPr id="256" name="Obrázek 4_0"/>
          <p:cNvPicPr/>
          <p:nvPr/>
        </p:nvPicPr>
        <p:blipFill>
          <a:blip r:embed="rId2"/>
          <a:stretch/>
        </p:blipFill>
        <p:spPr>
          <a:xfrm>
            <a:off x="2160000" y="1560600"/>
            <a:ext cx="7344000" cy="497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 dirty="0">
                <a:latin typeface="Bahnschrift SemiBold"/>
              </a:rPr>
              <a:t>Jak to vidí pan J.</a:t>
            </a:r>
          </a:p>
        </p:txBody>
      </p:sp>
      <p:sp>
        <p:nvSpPr>
          <p:cNvPr id="258" name="TextShape 2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600" b="0" strike="noStrike" spc="-1">
                <a:latin typeface="Bahnschrift SemiBold"/>
              </a:rPr>
              <a:t>Subjektivní hodnocení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600" b="0" strike="noStrike" spc="-1">
                <a:latin typeface="Bahnschrift SemiBold"/>
              </a:rPr>
              <a:t>Výhled do budoucna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600" b="0" strike="noStrike" spc="-1">
                <a:latin typeface="Bahnschrift SemiBold"/>
              </a:rPr>
              <a:t>Co a jak dál?</a:t>
            </a:r>
          </a:p>
        </p:txBody>
      </p:sp>
      <p:pic>
        <p:nvPicPr>
          <p:cNvPr id="259" name="Zástupný obsah 4_1" descr="Obsah obrázku text, královna, podepsat, vektorová grafika&#10;&#10;Popis byl vytvořen automaticky"/>
          <p:cNvPicPr/>
          <p:nvPr/>
        </p:nvPicPr>
        <p:blipFill>
          <a:blip r:embed="rId2"/>
          <a:srcRect t="2208" b="1285"/>
          <a:stretch/>
        </p:blipFill>
        <p:spPr>
          <a:xfrm>
            <a:off x="7416000" y="1800000"/>
            <a:ext cx="3384000" cy="3384000"/>
          </a:xfrm>
          <a:prstGeom prst="rect">
            <a:avLst/>
          </a:prstGeom>
          <a:ln>
            <a:noFill/>
          </a:ln>
        </p:spPr>
      </p:pic>
      <p:sp>
        <p:nvSpPr>
          <p:cNvPr id="260" name="CustomShape 3"/>
          <p:cNvSpPr/>
          <p:nvPr/>
        </p:nvSpPr>
        <p:spPr>
          <a:xfrm rot="5400000">
            <a:off x="6205680" y="-130320"/>
            <a:ext cx="380520" cy="10968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293</Words>
  <Application>Microsoft Office PowerPoint</Application>
  <PresentationFormat>Širokoúhlá obrazovka</PresentationFormat>
  <Paragraphs>60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11</vt:i4>
      </vt:variant>
    </vt:vector>
  </HeadingPairs>
  <TitlesOfParts>
    <vt:vector size="20" baseType="lpstr">
      <vt:lpstr>Arial</vt:lpstr>
      <vt:lpstr>Bahnschrift SemiBold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Dennis Tschamler</dc:creator>
  <dc:description/>
  <cp:lastModifiedBy>Černá Kristina</cp:lastModifiedBy>
  <cp:revision>9</cp:revision>
  <dcterms:created xsi:type="dcterms:W3CDTF">2021-08-23T06:34:16Z</dcterms:created>
  <dcterms:modified xsi:type="dcterms:W3CDTF">2021-10-13T11:48:06Z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