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2" r:id="rId6"/>
    <p:sldId id="276" r:id="rId7"/>
    <p:sldId id="284" r:id="rId8"/>
    <p:sldId id="283" r:id="rId9"/>
    <p:sldId id="288" r:id="rId10"/>
    <p:sldId id="277" r:id="rId11"/>
    <p:sldId id="286" r:id="rId12"/>
    <p:sldId id="287" r:id="rId13"/>
    <p:sldId id="259" r:id="rId14"/>
    <p:sldId id="273" r:id="rId15"/>
    <p:sldId id="281" r:id="rId16"/>
    <p:sldId id="278" r:id="rId17"/>
    <p:sldId id="268" r:id="rId18"/>
    <p:sldId id="289" r:id="rId19"/>
    <p:sldId id="279" r:id="rId20"/>
    <p:sldId id="292" r:id="rId21"/>
    <p:sldId id="291" r:id="rId22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5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cs-CZ" b="1" noProof="0" dirty="0"/>
            <a:t>BYDLENÍ a VZTAHY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cs-CZ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cs-CZ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cs-CZ" b="0" noProof="0" dirty="0"/>
            <a:t>Obecní úřad, majitel ubytovny, spolubydlící, pronajímatel, učitelka SŠ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cs-CZ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cs-CZ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cs-CZ" b="1" noProof="0" dirty="0"/>
            <a:t>ZDRAVÍ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cs-CZ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cs-CZ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cs-CZ" b="0" noProof="0" dirty="0"/>
            <a:t>Praktický lékař, psychiatr, odborní lékaři, rehabilitační léčebny, individuální dárci 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cs-CZ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cs-CZ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cs-CZ" b="1" noProof="0" dirty="0"/>
            <a:t>FINANČNÍ SITUACE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cs-CZ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cs-CZ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cs-CZ" b="0" noProof="0" dirty="0"/>
            <a:t>Dluhová poradna, OSSZ, nadační fond, novináři,  ČT, právnička, individuální dárci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cs-CZ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cs-CZ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 custScaleY="263931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 custLinFactNeighborX="-1979" custLinFactNeighborY="1122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1" qsCatId="simple" csTypeId="urn:microsoft.com/office/officeart/2018/5/colors/Iconchunking_coloredoutline_accent6_2" csCatId="accent6" phldr="1"/>
      <dgm:spPr/>
      <dgm:t>
        <a:bodyPr/>
        <a:lstStyle/>
        <a:p>
          <a:endParaRPr lang="cs-CZ"/>
        </a:p>
      </dgm:t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cs-CZ" sz="2800" noProof="0" dirty="0"/>
            <a:t>ROK 2021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cs-CZ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cs-CZ" sz="12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cs-CZ" sz="2800" noProof="0" dirty="0"/>
            <a:t>ROK 2020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cs-CZ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cs-CZ" sz="1200" noProof="0" dirty="0"/>
        </a:p>
      </dgm:t>
    </dgm:pt>
    <dgm:pt modelId="{DAFE638F-36D6-4911-9B36-0CC5BF3BD407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cs-CZ" sz="2800" noProof="0" dirty="0"/>
            <a:t>ROK 2019</a:t>
          </a:r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cs-CZ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cs-CZ" noProof="0" dirty="0"/>
        </a:p>
      </dgm:t>
    </dgm:pt>
    <dgm:pt modelId="{7DCEDC9E-2BBE-4B13-85C6-25B55D9517CB}" type="pres">
      <dgm:prSet presAssocID="{C7720856-93F0-4CC7-B7FD-2466914A11D4}" presName="root" presStyleCnt="0">
        <dgm:presLayoutVars>
          <dgm:dir val="rev"/>
          <dgm:resizeHandles val="exact"/>
        </dgm:presLayoutVars>
      </dgm:prSet>
      <dgm:spPr/>
    </dgm:pt>
    <dgm:pt modelId="{2F3CB3D4-6110-4E3B-B29C-2EFFF073C88B}" type="pres">
      <dgm:prSet presAssocID="{4AF52931-E4CA-4429-AACB-B8747CDB2409}" presName="compNode" presStyleCnt="0"/>
      <dgm:spPr/>
    </dgm:pt>
    <dgm:pt modelId="{BBDAE4D6-8728-41E4-98B1-891A3D29A33C}" type="pres">
      <dgm:prSet presAssocID="{4AF52931-E4CA-4429-AACB-B8747CDB2409}" presName="iconBgRect" presStyleLbl="bgShp" presStyleIdx="0" presStyleCnt="3"/>
      <dgm:spPr>
        <a:prstGeom prst="ellipse">
          <a:avLst/>
        </a:prstGeom>
        <a:solidFill>
          <a:schemeClr val="accent6"/>
        </a:solidFill>
      </dgm:spPr>
    </dgm:pt>
    <dgm:pt modelId="{6C04AA8A-4E6A-4C7C-A10B-573E7A4C90D6}" type="pres">
      <dgm:prSet presAssocID="{4AF52931-E4CA-4429-AACB-B8747CDB2409}" presName="iconRect" presStyleLbl="node1" presStyleIdx="0" presStyleCnt="3"/>
      <dgm:spPr>
        <a:prstGeom prst="cloudCallout">
          <a:avLst/>
        </a:prstGeom>
      </dgm:spPr>
    </dgm:pt>
    <dgm:pt modelId="{17D77759-7D82-4E17-B9A7-43F8639F443F}" type="pres">
      <dgm:prSet presAssocID="{4AF52931-E4CA-4429-AACB-B8747CDB2409}" presName="spaceRect" presStyleCnt="0"/>
      <dgm:spPr/>
    </dgm:pt>
    <dgm:pt modelId="{5604E8E8-2AE9-4E5B-A515-628D6C121290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5CA04F08-7EC2-4646-89B3-64B4606C816B}" type="pres">
      <dgm:prSet presAssocID="{D86AF01C-9CBC-41F8-9354-48CD82BDFDC9}" presName="sibTrans" presStyleCnt="0"/>
      <dgm:spPr/>
    </dgm:pt>
    <dgm:pt modelId="{222CEB39-163F-4F9B-BCBE-346709B55E22}" type="pres">
      <dgm:prSet presAssocID="{BFF9359E-E9B1-4B73-BACC-2C7988765B16}" presName="compNode" presStyleCnt="0"/>
      <dgm:spPr/>
    </dgm:pt>
    <dgm:pt modelId="{07E4A1AD-36DC-4A23-9BC0-0F8F3A2AD2D1}" type="pres">
      <dgm:prSet presAssocID="{BFF9359E-E9B1-4B73-BACC-2C7988765B16}" presName="iconBgRect" presStyleLbl="bgShp" presStyleIdx="1" presStyleCnt="3"/>
      <dgm:spPr>
        <a:prstGeom prst="ellipse">
          <a:avLst/>
        </a:prstGeom>
        <a:solidFill>
          <a:schemeClr val="accent6"/>
        </a:solidFill>
      </dgm:spPr>
    </dgm:pt>
    <dgm:pt modelId="{3A85B2B9-7EB2-484B-86BA-4C78DCBBA866}" type="pres">
      <dgm:prSet presAssocID="{BFF9359E-E9B1-4B73-BACC-2C7988765B16}" presName="iconRect" presStyleLbl="node1" presStyleIdx="1" presStyleCnt="3"/>
      <dgm:spPr/>
    </dgm:pt>
    <dgm:pt modelId="{8FEA48E3-8698-4C54-A250-8D38A262E614}" type="pres">
      <dgm:prSet presAssocID="{BFF9359E-E9B1-4B73-BACC-2C7988765B16}" presName="spaceRect" presStyleCnt="0"/>
      <dgm:spPr/>
    </dgm:pt>
    <dgm:pt modelId="{6517450F-BE8C-4E73-903A-9401129B38D4}" type="pres">
      <dgm:prSet presAssocID="{BFF9359E-E9B1-4B73-BACC-2C7988765B16}" presName="textRect" presStyleLbl="revTx" presStyleIdx="1" presStyleCnt="3">
        <dgm:presLayoutVars>
          <dgm:chMax val="1"/>
          <dgm:chPref val="1"/>
        </dgm:presLayoutVars>
      </dgm:prSet>
      <dgm:spPr/>
    </dgm:pt>
    <dgm:pt modelId="{C7EEE19C-1378-446D-BC06-32D8A6095B8E}" type="pres">
      <dgm:prSet presAssocID="{1CEF1965-C516-4C44-BAE3-2FA3F5116930}" presName="sibTrans" presStyleCnt="0"/>
      <dgm:spPr/>
    </dgm:pt>
    <dgm:pt modelId="{377044C0-8EB2-4993-8220-70588CDA4726}" type="pres">
      <dgm:prSet presAssocID="{DAFE638F-36D6-4911-9B36-0CC5BF3BD407}" presName="compNode" presStyleCnt="0"/>
      <dgm:spPr/>
    </dgm:pt>
    <dgm:pt modelId="{75A1EB19-BB14-40F0-AFCA-0B9E081B2C76}" type="pres">
      <dgm:prSet presAssocID="{DAFE638F-36D6-4911-9B36-0CC5BF3BD407}" presName="iconBgRect" presStyleLbl="bgShp" presStyleIdx="2" presStyleCnt="3"/>
      <dgm:spPr>
        <a:xfrm>
          <a:off x="8068682" y="640688"/>
          <a:ext cx="1256817" cy="1256817"/>
        </a:xfrm>
        <a:prstGeom prst="ellipse">
          <a:avLst/>
        </a:prstGeom>
        <a:solidFill>
          <a:srgbClr val="33CCCC"/>
        </a:solidFill>
        <a:ln>
          <a:noFill/>
        </a:ln>
        <a:effectLst/>
      </dgm:spPr>
    </dgm:pt>
    <dgm:pt modelId="{6909F824-0B2A-4904-9CAF-C073D6314DEE}" type="pres">
      <dgm:prSet presAssocID="{DAFE638F-36D6-4911-9B36-0CC5BF3BD407}" presName="iconRect" presStyleLbl="node1" presStyleIdx="2" presStyleCnt="3" custLinFactX="49825" custLinFactNeighborX="100000" custLinFactNeighborY="777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45E7099-3829-4E57-920E-97DCC935E3C1}" type="pres">
      <dgm:prSet presAssocID="{DAFE638F-36D6-4911-9B36-0CC5BF3BD407}" presName="spaceRect" presStyleCnt="0"/>
      <dgm:spPr/>
    </dgm:pt>
    <dgm:pt modelId="{D4B6E6DE-7A7F-4D29-B5A0-514A118BD8DD}" type="pres">
      <dgm:prSet presAssocID="{DAFE638F-36D6-4911-9B36-0CC5BF3BD407}" presName="textRect" presStyleLbl="revTx" presStyleIdx="2" presStyleCnt="3" custScaleX="110047">
        <dgm:presLayoutVars>
          <dgm:chMax val="1"/>
          <dgm:chPref val="1"/>
        </dgm:presLayoutVars>
      </dgm:prSet>
      <dgm:spPr/>
    </dgm:pt>
  </dgm:ptLst>
  <dgm:cxnLst>
    <dgm:cxn modelId="{EFD18B1E-78A7-4EAB-9A46-311A15142979}" type="presOf" srcId="{DAFE638F-36D6-4911-9B36-0CC5BF3BD407}" destId="{D4B6E6DE-7A7F-4D29-B5A0-514A118BD8DD}" srcOrd="0" destOrd="0" presId="urn:microsoft.com/office/officeart/2018/5/layout/IconLeafLabelList"/>
    <dgm:cxn modelId="{179EC342-8628-41E3-9279-E6AFBC6A7904}" type="presOf" srcId="{BFF9359E-E9B1-4B73-BACC-2C7988765B16}" destId="{6517450F-BE8C-4E73-903A-9401129B38D4}" srcOrd="0" destOrd="0" presId="urn:microsoft.com/office/officeart/2018/5/layout/IconLeafLabel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A7DEFA91-52A5-4CED-A89E-F2376FE0F3E5}" type="presOf" srcId="{C7720856-93F0-4CC7-B7FD-2466914A11D4}" destId="{7DCEDC9E-2BBE-4B13-85C6-25B55D9517CB}" srcOrd="0" destOrd="0" presId="urn:microsoft.com/office/officeart/2018/5/layout/IconLeafLabelList"/>
    <dgm:cxn modelId="{26C4DEC0-D85B-4744-BC35-CD6E003DE9DA}" type="presOf" srcId="{4AF52931-E4CA-4429-AACB-B8747CDB2409}" destId="{5604E8E8-2AE9-4E5B-A515-628D6C121290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2E8E7B0A-629E-483D-A5BA-D690D15069F8}" type="presParOf" srcId="{7DCEDC9E-2BBE-4B13-85C6-25B55D9517CB}" destId="{2F3CB3D4-6110-4E3B-B29C-2EFFF073C88B}" srcOrd="0" destOrd="0" presId="urn:microsoft.com/office/officeart/2018/5/layout/IconLeafLabelList"/>
    <dgm:cxn modelId="{39FEBFA8-8496-4728-84AE-4B6AADF17BB3}" type="presParOf" srcId="{2F3CB3D4-6110-4E3B-B29C-2EFFF073C88B}" destId="{BBDAE4D6-8728-41E4-98B1-891A3D29A33C}" srcOrd="0" destOrd="0" presId="urn:microsoft.com/office/officeart/2018/5/layout/IconLeafLabelList"/>
    <dgm:cxn modelId="{1B7DA83A-DB9E-46BF-AF2C-083CB993E4DA}" type="presParOf" srcId="{2F3CB3D4-6110-4E3B-B29C-2EFFF073C88B}" destId="{6C04AA8A-4E6A-4C7C-A10B-573E7A4C90D6}" srcOrd="1" destOrd="0" presId="urn:microsoft.com/office/officeart/2018/5/layout/IconLeafLabelList"/>
    <dgm:cxn modelId="{FDAFF244-352F-4FF5-8584-F65F382A4EE6}" type="presParOf" srcId="{2F3CB3D4-6110-4E3B-B29C-2EFFF073C88B}" destId="{17D77759-7D82-4E17-B9A7-43F8639F443F}" srcOrd="2" destOrd="0" presId="urn:microsoft.com/office/officeart/2018/5/layout/IconLeafLabelList"/>
    <dgm:cxn modelId="{3FC03919-CE5A-4815-B913-A522C8C99053}" type="presParOf" srcId="{2F3CB3D4-6110-4E3B-B29C-2EFFF073C88B}" destId="{5604E8E8-2AE9-4E5B-A515-628D6C121290}" srcOrd="3" destOrd="0" presId="urn:microsoft.com/office/officeart/2018/5/layout/IconLeafLabelList"/>
    <dgm:cxn modelId="{A1B074BE-104D-47E4-806E-8E803390ECBB}" type="presParOf" srcId="{7DCEDC9E-2BBE-4B13-85C6-25B55D9517CB}" destId="{5CA04F08-7EC2-4646-89B3-64B4606C816B}" srcOrd="1" destOrd="0" presId="urn:microsoft.com/office/officeart/2018/5/layout/IconLeafLabelList"/>
    <dgm:cxn modelId="{1C41FECC-A4AA-4D4C-880B-87B486FBB44B}" type="presParOf" srcId="{7DCEDC9E-2BBE-4B13-85C6-25B55D9517CB}" destId="{222CEB39-163F-4F9B-BCBE-346709B55E22}" srcOrd="2" destOrd="0" presId="urn:microsoft.com/office/officeart/2018/5/layout/IconLeafLabelList"/>
    <dgm:cxn modelId="{3FA99BE6-6BFC-4A54-A9DF-DFEBC8C4C01A}" type="presParOf" srcId="{222CEB39-163F-4F9B-BCBE-346709B55E22}" destId="{07E4A1AD-36DC-4A23-9BC0-0F8F3A2AD2D1}" srcOrd="0" destOrd="0" presId="urn:microsoft.com/office/officeart/2018/5/layout/IconLeafLabelList"/>
    <dgm:cxn modelId="{905BBE8C-5C5E-418C-9D2E-D78F01347833}" type="presParOf" srcId="{222CEB39-163F-4F9B-BCBE-346709B55E22}" destId="{3A85B2B9-7EB2-484B-86BA-4C78DCBBA866}" srcOrd="1" destOrd="0" presId="urn:microsoft.com/office/officeart/2018/5/layout/IconLeafLabelList"/>
    <dgm:cxn modelId="{4DBEB122-F2F3-45A0-8EA4-3A1DC23D484E}" type="presParOf" srcId="{222CEB39-163F-4F9B-BCBE-346709B55E22}" destId="{8FEA48E3-8698-4C54-A250-8D38A262E614}" srcOrd="2" destOrd="0" presId="urn:microsoft.com/office/officeart/2018/5/layout/IconLeafLabelList"/>
    <dgm:cxn modelId="{AD11D5F8-6B6A-48AA-988A-ED5F1FFBF978}" type="presParOf" srcId="{222CEB39-163F-4F9B-BCBE-346709B55E22}" destId="{6517450F-BE8C-4E73-903A-9401129B38D4}" srcOrd="3" destOrd="0" presId="urn:microsoft.com/office/officeart/2018/5/layout/IconLeafLabelList"/>
    <dgm:cxn modelId="{7F7F1CF2-6DAE-4B1C-BBB9-5BBFA5301F3A}" type="presParOf" srcId="{7DCEDC9E-2BBE-4B13-85C6-25B55D9517CB}" destId="{C7EEE19C-1378-446D-BC06-32D8A6095B8E}" srcOrd="3" destOrd="0" presId="urn:microsoft.com/office/officeart/2018/5/layout/IconLeafLabelList"/>
    <dgm:cxn modelId="{AA96BE1F-1EFE-49ED-A8ED-388588C21442}" type="presParOf" srcId="{7DCEDC9E-2BBE-4B13-85C6-25B55D9517CB}" destId="{377044C0-8EB2-4993-8220-70588CDA4726}" srcOrd="4" destOrd="0" presId="urn:microsoft.com/office/officeart/2018/5/layout/IconLeafLabelList"/>
    <dgm:cxn modelId="{4AA1F3ED-C62A-4CB6-BEC7-916204103C63}" type="presParOf" srcId="{377044C0-8EB2-4993-8220-70588CDA4726}" destId="{75A1EB19-BB14-40F0-AFCA-0B9E081B2C76}" srcOrd="0" destOrd="0" presId="urn:microsoft.com/office/officeart/2018/5/layout/IconLeafLabelList"/>
    <dgm:cxn modelId="{304444E2-A973-4518-B632-976FA29B649B}" type="presParOf" srcId="{377044C0-8EB2-4993-8220-70588CDA4726}" destId="{6909F824-0B2A-4904-9CAF-C073D6314DEE}" srcOrd="1" destOrd="0" presId="urn:microsoft.com/office/officeart/2018/5/layout/IconLeafLabelList"/>
    <dgm:cxn modelId="{46F45108-9ABE-49A3-AC89-96CE707A318D}" type="presParOf" srcId="{377044C0-8EB2-4993-8220-70588CDA4726}" destId="{145E7099-3829-4E57-920E-97DCC935E3C1}" srcOrd="2" destOrd="0" presId="urn:microsoft.com/office/officeart/2018/5/layout/IconLeafLabelList"/>
    <dgm:cxn modelId="{40CB4B4D-D8BD-4929-A464-408C35D3654B}" type="presParOf" srcId="{377044C0-8EB2-4993-8220-70588CDA4726}" destId="{D4B6E6DE-7A7F-4D29-B5A0-514A118BD8DD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2139"/>
          <a:ext cx="5917882" cy="141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noProof="0" dirty="0"/>
            <a:t>BYDLENÍ a VZTAHY</a:t>
          </a:r>
        </a:p>
      </dsp:txBody>
      <dsp:txXfrm>
        <a:off x="98960" y="382139"/>
        <a:ext cx="5917882" cy="1419920"/>
      </dsp:txXfrm>
    </dsp:sp>
    <dsp:sp modelId="{B5E09CC3-072D-40C5-93CB-3CB61546DAC3}">
      <dsp:nvSpPr>
        <dsp:cNvPr id="0" name=""/>
        <dsp:cNvSpPr/>
      </dsp:nvSpPr>
      <dsp:spPr>
        <a:xfrm>
          <a:off x="98960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1802059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91165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noProof="0" dirty="0"/>
            <a:t>Obecní úřad, majitel ubytovny, spolubydlící, pronajímatel, učitelka SŠ</a:t>
          </a:r>
        </a:p>
      </dsp:txBody>
      <dsp:txXfrm>
        <a:off x="98960" y="1911650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3034378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noProof="0" dirty="0"/>
            <a:t>ZDRAVÍ</a:t>
          </a:r>
        </a:p>
      </dsp:txBody>
      <dsp:txXfrm>
        <a:off x="98960" y="3034378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3572367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0" y="3691794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noProof="0" dirty="0"/>
            <a:t>Praktický lékař, psychiatr, odborní lékaři, rehabilitační léčebny, individuální dárci </a:t>
          </a:r>
        </a:p>
      </dsp:txBody>
      <dsp:txXfrm>
        <a:off x="0" y="3691794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4804686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noProof="0" dirty="0"/>
            <a:t>FINANČNÍ SITUACE</a:t>
          </a:r>
        </a:p>
      </dsp:txBody>
      <dsp:txXfrm>
        <a:off x="98960" y="4804686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534267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545226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0" kern="1200" noProof="0" dirty="0"/>
            <a:t>Dluhová poradna, OSSZ, nadační fond, novináři,  ČT, právnička, individuální dárci</a:t>
          </a:r>
        </a:p>
      </dsp:txBody>
      <dsp:txXfrm>
        <a:off x="98960" y="5452265"/>
        <a:ext cx="5994814" cy="876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E4D6-8728-41E4-98B1-891A3D29A33C}">
      <dsp:nvSpPr>
        <dsp:cNvPr id="0" name=""/>
        <dsp:cNvSpPr/>
      </dsp:nvSpPr>
      <dsp:spPr>
        <a:xfrm>
          <a:off x="7637141" y="1417596"/>
          <a:ext cx="1749937" cy="174993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4AA8A-4E6A-4C7C-A10B-573E7A4C90D6}">
      <dsp:nvSpPr>
        <dsp:cNvPr id="0" name=""/>
        <dsp:cNvSpPr/>
      </dsp:nvSpPr>
      <dsp:spPr>
        <a:xfrm>
          <a:off x="8010079" y="1790533"/>
          <a:ext cx="1004062" cy="1004062"/>
        </a:xfrm>
        <a:prstGeom prst="cloud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E8E8-2AE9-4E5B-A515-628D6C121290}">
      <dsp:nvSpPr>
        <dsp:cNvPr id="0" name=""/>
        <dsp:cNvSpPr/>
      </dsp:nvSpPr>
      <dsp:spPr>
        <a:xfrm>
          <a:off x="7077735" y="3712596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 noProof="0" dirty="0"/>
            <a:t>ROK 2021</a:t>
          </a:r>
        </a:p>
      </dsp:txBody>
      <dsp:txXfrm>
        <a:off x="7077735" y="3712596"/>
        <a:ext cx="2868750" cy="720000"/>
      </dsp:txXfrm>
    </dsp:sp>
    <dsp:sp modelId="{07E4A1AD-36DC-4A23-9BC0-0F8F3A2AD2D1}">
      <dsp:nvSpPr>
        <dsp:cNvPr id="0" name=""/>
        <dsp:cNvSpPr/>
      </dsp:nvSpPr>
      <dsp:spPr>
        <a:xfrm>
          <a:off x="4266360" y="1417596"/>
          <a:ext cx="1749937" cy="174993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B2B9-7EB2-484B-86BA-4C78DCBBA866}">
      <dsp:nvSpPr>
        <dsp:cNvPr id="0" name=""/>
        <dsp:cNvSpPr/>
      </dsp:nvSpPr>
      <dsp:spPr>
        <a:xfrm>
          <a:off x="4639297" y="1790533"/>
          <a:ext cx="1004062" cy="1004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7450F-BE8C-4E73-903A-9401129B38D4}">
      <dsp:nvSpPr>
        <dsp:cNvPr id="0" name=""/>
        <dsp:cNvSpPr/>
      </dsp:nvSpPr>
      <dsp:spPr>
        <a:xfrm>
          <a:off x="3706954" y="3712596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 noProof="0" dirty="0"/>
            <a:t>ROK 2020</a:t>
          </a:r>
        </a:p>
      </dsp:txBody>
      <dsp:txXfrm>
        <a:off x="3706954" y="3712596"/>
        <a:ext cx="2868750" cy="720000"/>
      </dsp:txXfrm>
    </dsp:sp>
    <dsp:sp modelId="{75A1EB19-BB14-40F0-AFCA-0B9E081B2C76}">
      <dsp:nvSpPr>
        <dsp:cNvPr id="0" name=""/>
        <dsp:cNvSpPr/>
      </dsp:nvSpPr>
      <dsp:spPr>
        <a:xfrm>
          <a:off x="751467" y="1417596"/>
          <a:ext cx="1749937" cy="1749937"/>
        </a:xfrm>
        <a:prstGeom prst="ellipse">
          <a:avLst/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F824-0B2A-4904-9CAF-C073D6314DEE}">
      <dsp:nvSpPr>
        <dsp:cNvPr id="0" name=""/>
        <dsp:cNvSpPr/>
      </dsp:nvSpPr>
      <dsp:spPr>
        <a:xfrm>
          <a:off x="2628741" y="2571623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E6DE-7A7F-4D29-B5A0-514A118BD8DD}">
      <dsp:nvSpPr>
        <dsp:cNvPr id="0" name=""/>
        <dsp:cNvSpPr/>
      </dsp:nvSpPr>
      <dsp:spPr>
        <a:xfrm>
          <a:off x="47949" y="3712596"/>
          <a:ext cx="315697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800" kern="1200" noProof="0" dirty="0"/>
            <a:t>ROK 2019</a:t>
          </a:r>
        </a:p>
      </dsp:txBody>
      <dsp:txXfrm>
        <a:off x="47949" y="3712596"/>
        <a:ext cx="315697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EB3B985-05F7-4FBF-9444-6955411277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B518B9-5728-4944-82A3-EDC54B93F1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C7D7-08D0-432B-A7F1-B4BF8A2DD10A}" type="datetime1">
              <a:rPr lang="cs-CZ" smtClean="0"/>
              <a:t>13.10.2021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C509-3255-4946-9945-56D7B0089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6217E2-A40C-4163-8B0B-472C16713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1AD5-D9CF-4B42-8A51-76C39C0B9C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79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65CB-43D0-4E27-9FAF-0618051F5103}" type="datetime1">
              <a:rPr lang="cs-CZ" smtClean="0"/>
              <a:pPr/>
              <a:t>13.10.2021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7B28C-FC1E-4822-A95C-24E23D73D61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1030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7B28C-FC1E-4822-A95C-24E23D73D61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7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7B28C-FC1E-4822-A95C-24E23D73D61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95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7B28C-FC1E-4822-A95C-24E23D73D61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4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C1C39AE8-6E64-4E0D-9723-C81772F5C596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9B4E2-0F4B-4A0C-9D44-F5840D6CD00F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AACE0-3D4B-4793-80B1-FE6A83700307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40D24-6FD3-428C-BFFB-D75C7E0DA9E4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249F74-70EF-433B-ABEA-3E0B3F4EC215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FD5013-99B3-4D8A-A34E-A5615399B434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2" name="Textové pole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1" name="Zástupný tex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46A08-BFAE-4F2B-AE9E-33D782CDBA55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5" name="Přímá spojnice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B7891-7EA2-4793-A104-FED2215E1398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F4A8CA-FA38-4E76-AE00-16A4FA6F4A95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43F22A-D3C8-4D3C-883F-E5DDDD064485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92C4C-9FE3-4BCB-817C-38C6BD66FD32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E92AB6-07A9-44D3-A1F1-C1E8F356C1BF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F389A-6634-427D-81AB-07A9BB045DD8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007FD-8163-41E3-BA50-4D82048C67F7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BF118-50C3-4506-8520-9694BD5DA66C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EF510-2B41-4637-AE1F-87D59EC4EDA6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7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47526-DCF1-48AA-A271-A3F02026646B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EAAB97A-F9BB-4716-8B8D-38492FF6E577}" type="datetime1">
              <a:rPr lang="cs-CZ" noProof="0" smtClean="0"/>
              <a:t>13.10.2021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ehabilitace@spoleknaruc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117034229-168-hodin/221452801100214/video/8199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Volný tvar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3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rstenec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stenec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stenec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stenec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9" y="1674688"/>
            <a:ext cx="4181012" cy="1176668"/>
          </a:xfrm>
        </p:spPr>
        <p:txBody>
          <a:bodyPr rtlCol="0">
            <a:noAutofit/>
          </a:bodyPr>
          <a:lstStyle/>
          <a:p>
            <a:pPr rtl="0"/>
            <a:r>
              <a:rPr lang="cs-CZ" b="1" dirty="0"/>
              <a:t>Cesta zpátky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5883" y="3522132"/>
            <a:ext cx="4470818" cy="3001958"/>
          </a:xfrm>
        </p:spPr>
        <p:txBody>
          <a:bodyPr rtlCol="0">
            <a:normAutofit/>
          </a:bodyPr>
          <a:lstStyle/>
          <a:p>
            <a:r>
              <a:rPr lang="cs-CZ" sz="3200" dirty="0"/>
              <a:t>aneb příběh člověka, kterého náročné životní situace provází už od dětství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bdélník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rtlCol="0">
            <a:normAutofit/>
          </a:bodyPr>
          <a:lstStyle/>
          <a:p>
            <a:pPr rtl="0"/>
            <a:r>
              <a:rPr lang="cs-CZ" sz="3600" dirty="0">
                <a:solidFill>
                  <a:srgbClr val="FFFFFF"/>
                </a:solidFill>
              </a:rPr>
              <a:t>Oblasti podpory v návaznosti na další spolupracující subjekty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aphicFrame>
        <p:nvGraphicFramePr>
          <p:cNvPr id="7" name="Zástupný symbol pro obsah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23194"/>
              </p:ext>
            </p:extLst>
          </p:nvPr>
        </p:nvGraphicFramePr>
        <p:xfrm>
          <a:off x="5158661" y="-432619"/>
          <a:ext cx="6575425" cy="682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Veřejná sbírka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28568"/>
            <a:ext cx="9601196" cy="3447300"/>
          </a:xfrm>
        </p:spPr>
        <p:txBody>
          <a:bodyPr>
            <a:normAutofit fontScale="62500" lnSpcReduction="20000"/>
          </a:bodyPr>
          <a:lstStyle/>
          <a:p>
            <a:r>
              <a:rPr lang="cs-CZ" sz="3100" b="1" dirty="0"/>
              <a:t>Cíl veřejné sbírky</a:t>
            </a:r>
            <a:r>
              <a:rPr lang="cs-CZ" sz="3100" dirty="0"/>
              <a:t>: získat  částku na splátky po dobu 3-letého období oddlužení </a:t>
            </a:r>
          </a:p>
          <a:p>
            <a:r>
              <a:rPr lang="cs-CZ" sz="3100" dirty="0"/>
              <a:t>Zveřejnění příběhu a otevření sbírky za pomoci nadačního fondu Znesnáze21 </a:t>
            </a:r>
          </a:p>
          <a:p>
            <a:r>
              <a:rPr lang="cs-CZ" sz="3100" b="1" dirty="0"/>
              <a:t>Cílová částka </a:t>
            </a:r>
            <a:r>
              <a:rPr lang="cs-CZ" sz="3100" dirty="0"/>
              <a:t>určena podle odhadované měsíční splátky nastavené na období 3 let – vychází se z příjmů dlužníka, tak aby po odečtení měsíční splátky zůstala tzv. nezabavitelná částka na život (u pana J. splátka max. 3tis tj. na 3 roky cca 108 tis. ) –           bez sbírky by Jiří na oddlužení nedosáhl </a:t>
            </a:r>
          </a:p>
          <a:p>
            <a:r>
              <a:rPr lang="cs-CZ" sz="3100" dirty="0"/>
              <a:t>Reportáž v ČT – úžasná odezva - sbírka převýšila cílovou částku – téměř 400 tis. Kč</a:t>
            </a:r>
          </a:p>
          <a:p>
            <a:r>
              <a:rPr lang="cs-CZ" sz="3100" b="1" dirty="0"/>
              <a:t>Další přínos sbírky</a:t>
            </a:r>
            <a:r>
              <a:rPr lang="cs-CZ" sz="3100" dirty="0"/>
              <a:t>: pořízení vybavení k bydlení (nábytek, spotřebiče),  pobytová </a:t>
            </a:r>
            <a:r>
              <a:rPr lang="cs-CZ" sz="3100" dirty="0" err="1"/>
              <a:t>neurorehabiltační</a:t>
            </a:r>
            <a:r>
              <a:rPr lang="cs-CZ" sz="3100" dirty="0"/>
              <a:t> léčba + zubní péče + propojení na bezplatnou právní pomoc + získání nabídek práce  + nekonečná slova obdivu od veřejnosti + motivace pro pana J.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02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Oddlužení aktuálně…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6581" y="2418736"/>
            <a:ext cx="10569677" cy="649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Insolvenční návrh spojený s návrhem na povolení oddlužení schválen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Věřitelé se mohou hlásit na základě schválené žádosti o oddlužení, běží 3-měs. lhůta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Byl určen insolvenční správce ( již čerpá svou odměnu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po uplynutí lhůty sečte všechny pohledávky, vypočítá celkovou sumu splátky na 3 roky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 J. bude z ID hradit určené splátky (</a:t>
            </a:r>
            <a:r>
              <a:rPr lang="cs-CZ" sz="2400" dirty="0"/>
              <a:t>z motivačních důvodů bude hradit on)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ze sbírky mu bude po dobu oddlužení doplácena část nájmu, aby se vlivem splátek nesnížila jeho měsíční částka na život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 ukončení sbírky opět začne hradit nájemné celé)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 3 letech bude pan J. oddlužen ( veškeré případné další pohledávky  budou nevymahatelné)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601196" cy="1537947"/>
          </a:xfrm>
        </p:spPr>
        <p:txBody>
          <a:bodyPr rtlCol="0">
            <a:normAutofit/>
          </a:bodyPr>
          <a:lstStyle/>
          <a:p>
            <a:pPr rtl="0"/>
            <a:r>
              <a:rPr lang="cs-CZ" sz="5400" dirty="0">
                <a:solidFill>
                  <a:srgbClr val="FFFFFF"/>
                </a:solidFill>
              </a:rPr>
              <a:t>Časová dotace v letech 2019-2021</a:t>
            </a:r>
          </a:p>
        </p:txBody>
      </p:sp>
      <p:graphicFrame>
        <p:nvGraphicFramePr>
          <p:cNvPr id="24" name="Zástupný obsah 8" descr="Inteligentní ikony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01452"/>
              </p:ext>
            </p:extLst>
          </p:nvPr>
        </p:nvGraphicFramePr>
        <p:xfrm>
          <a:off x="1022555" y="1209368"/>
          <a:ext cx="9994435" cy="585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676454" y="2802194"/>
            <a:ext cx="1971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13 </a:t>
            </a:r>
          </a:p>
          <a:p>
            <a:pPr algn="ctr"/>
            <a:r>
              <a:rPr lang="cs-CZ" sz="3200" dirty="0"/>
              <a:t>hodin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56903" y="2925305"/>
            <a:ext cx="153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95 hodin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799870" y="2802194"/>
            <a:ext cx="1415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110 hodin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65006" y="1042219"/>
            <a:ext cx="929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93814" y="1457942"/>
            <a:ext cx="946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Časová dotace v letech 2019 - 2021</a:t>
            </a:r>
          </a:p>
        </p:txBody>
      </p:sp>
    </p:spTree>
    <p:extLst>
      <p:ext uri="{BB962C8B-B14F-4D97-AF65-F5344CB8AC3E}">
        <p14:creationId xmlns:p14="http://schemas.microsoft.com/office/powerpoint/2010/main" val="36867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Krizové a ztěžující momenty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4735" y="2556932"/>
            <a:ext cx="10001862" cy="33189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Extrémně silné bolesti hlavy, které snižovaly možnost spolupráce</a:t>
            </a:r>
          </a:p>
          <a:p>
            <a:r>
              <a:rPr lang="cs-CZ" dirty="0"/>
              <a:t>Hluboké propady - opakované rušení schůzek, pauzy v komunikaci, útěky </a:t>
            </a:r>
          </a:p>
          <a:p>
            <a:r>
              <a:rPr lang="cs-CZ" dirty="0"/>
              <a:t>Sklony k nadužívání léků</a:t>
            </a:r>
          </a:p>
          <a:p>
            <a:r>
              <a:rPr lang="cs-CZ" dirty="0"/>
              <a:t>Nemožnost cestování MHD (úzkosti + finanční důvody) </a:t>
            </a:r>
          </a:p>
          <a:p>
            <a:r>
              <a:rPr lang="cs-CZ" dirty="0"/>
              <a:t>Velmi nízká odolnost – náchylný ke zneužívání ( práce, nevratné půjčky)</a:t>
            </a:r>
          </a:p>
          <a:p>
            <a:r>
              <a:rPr lang="cs-CZ" dirty="0"/>
              <a:t>Negativní vliv komunity bezdomovců z původního bydliště, strach se odpoutat</a:t>
            </a:r>
          </a:p>
          <a:p>
            <a:r>
              <a:rPr lang="cs-CZ" dirty="0"/>
              <a:t>Nedůvěra k lidem, obavy, úzkosti  (nabízenou a dohodnutou brigádu zrušil)</a:t>
            </a:r>
          </a:p>
        </p:txBody>
      </p:sp>
    </p:spTree>
    <p:extLst>
      <p:ext uri="{BB962C8B-B14F-4D97-AF65-F5344CB8AC3E}">
        <p14:creationId xmlns:p14="http://schemas.microsoft.com/office/powerpoint/2010/main" val="144727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Naše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Spolupráce s dalšími subjekty – case management</a:t>
            </a:r>
          </a:p>
          <a:p>
            <a:r>
              <a:rPr lang="cs-CZ" dirty="0"/>
              <a:t>Podpora samostatnosti klienta</a:t>
            </a:r>
          </a:p>
          <a:p>
            <a:r>
              <a:rPr lang="cs-CZ" dirty="0"/>
              <a:t>Zapojení místní komunity přes </a:t>
            </a:r>
            <a:r>
              <a:rPr lang="cs-CZ" dirty="0" err="1"/>
              <a:t>fb</a:t>
            </a:r>
            <a:r>
              <a:rPr lang="cs-CZ" dirty="0"/>
              <a:t> (pomoc se získáním obrouček na brýle)</a:t>
            </a:r>
          </a:p>
          <a:p>
            <a:r>
              <a:rPr lang="cs-CZ" dirty="0"/>
              <a:t>Otevřenost ze strany týmu v Náruči ( peer konzultantka, další kolegové)</a:t>
            </a:r>
          </a:p>
          <a:p>
            <a:r>
              <a:rPr lang="cs-CZ" dirty="0"/>
              <a:t>Spoluúčast na aktivitách Náruče ( např. zahradnický den, dobrovolnictví)</a:t>
            </a:r>
          </a:p>
          <a:p>
            <a:r>
              <a:rPr lang="cs-CZ" dirty="0"/>
              <a:t>Respekt k možnostem klienta, individuální nastavení služby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5841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432" y="2556931"/>
            <a:ext cx="10277165" cy="3657055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/>
              <a:t> Co se povedlo? </a:t>
            </a:r>
            <a:r>
              <a:rPr lang="cs-CZ" sz="9600" dirty="0"/>
              <a:t>Pan J. samostatně bydlí, zvládá úklid, </a:t>
            </a:r>
          </a:p>
          <a:p>
            <a:pPr marL="0" indent="0">
              <a:buNone/>
            </a:pPr>
            <a:r>
              <a:rPr lang="cs-CZ" sz="9600" dirty="0"/>
              <a:t>     umí si uvařit, řeší své dluhy, pracuje jako dobrovolník, </a:t>
            </a:r>
          </a:p>
          <a:p>
            <a:pPr marL="0" indent="0">
              <a:buNone/>
            </a:pPr>
            <a:r>
              <a:rPr lang="cs-CZ" sz="9600" dirty="0"/>
              <a:t>     čerpá ze sbírky, postupně zpřetrhává ničivé vazby na </a:t>
            </a:r>
          </a:p>
          <a:p>
            <a:pPr marL="0" indent="0">
              <a:buNone/>
            </a:pPr>
            <a:r>
              <a:rPr lang="cs-CZ" sz="9600" dirty="0"/>
              <a:t>     minulost a poprvé přemýšlí o budoucnosti!!</a:t>
            </a:r>
          </a:p>
          <a:p>
            <a:r>
              <a:rPr lang="cs-CZ" sz="9600" b="1" dirty="0"/>
              <a:t>Co se nedaří? </a:t>
            </a:r>
            <a:r>
              <a:rPr lang="cs-CZ" sz="9600" dirty="0"/>
              <a:t>Zvládat úzkosti, zodpovědně užívat léky </a:t>
            </a:r>
          </a:p>
          <a:p>
            <a:pPr marL="0" indent="0">
              <a:buNone/>
            </a:pPr>
            <a:r>
              <a:rPr lang="cs-CZ" sz="9600" dirty="0"/>
              <a:t>    řešit samostatně záležitosti na úřadech (strach z lidí), </a:t>
            </a:r>
          </a:p>
          <a:p>
            <a:pPr marL="0" indent="0">
              <a:buNone/>
            </a:pPr>
            <a:r>
              <a:rPr lang="cs-CZ" sz="9600" dirty="0"/>
              <a:t>    nízké sebevědomí</a:t>
            </a:r>
          </a:p>
          <a:p>
            <a:r>
              <a:rPr lang="cs-CZ" sz="9600" b="1" dirty="0"/>
              <a:t>Co si přeje? </a:t>
            </a:r>
            <a:r>
              <a:rPr lang="cs-CZ" sz="9600" dirty="0"/>
              <a:t>Pracovat v oboru zahradnictví, být užitečný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30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Další plány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Vybavení bytu nábytkem</a:t>
            </a:r>
          </a:p>
          <a:p>
            <a:r>
              <a:rPr lang="cs-CZ" dirty="0"/>
              <a:t>Nákup kvalitní zdravotní matrace</a:t>
            </a:r>
          </a:p>
          <a:p>
            <a:r>
              <a:rPr lang="cs-CZ" dirty="0"/>
              <a:t>Zahájení </a:t>
            </a:r>
            <a:r>
              <a:rPr lang="cs-CZ" dirty="0" err="1"/>
              <a:t>neurorehabilitační</a:t>
            </a:r>
            <a:r>
              <a:rPr lang="cs-CZ" dirty="0"/>
              <a:t> léčby pro pacienty s DMO</a:t>
            </a:r>
          </a:p>
          <a:p>
            <a:pPr marL="0" indent="0">
              <a:buNone/>
            </a:pPr>
            <a:r>
              <a:rPr lang="cs-CZ" dirty="0"/>
              <a:t>    (nehradí pojišťovny)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rámci budování nových kontaktů postupné zapojování </a:t>
            </a:r>
          </a:p>
          <a:p>
            <a:pPr marL="0" indent="0">
              <a:buNone/>
            </a:pPr>
            <a:r>
              <a:rPr lang="cs-CZ" dirty="0"/>
              <a:t>    pana J. do společných  aktivit místní komunity i naší služby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75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Děkujeme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Centrum sociální rehabilitace </a:t>
            </a:r>
          </a:p>
          <a:p>
            <a:pPr marL="0" indent="0">
              <a:buNone/>
            </a:pPr>
            <a:r>
              <a:rPr lang="cs-CZ" dirty="0"/>
              <a:t>Náruč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Pražská 345, Dobřichovice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rehabilitace@spoleknaruc.cz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Těšíme se na spolupráci!!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5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Představení organizace Náruč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383603"/>
            <a:ext cx="9601196" cy="3935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Kdo jsme? </a:t>
            </a:r>
          </a:p>
          <a:p>
            <a:pPr marL="0" indent="0">
              <a:buNone/>
            </a:pPr>
            <a:r>
              <a:rPr lang="cs-CZ" dirty="0"/>
              <a:t>Sociální rehabilitace/Kavárna Modrý domeček/catering 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Naše cílová skupina</a:t>
            </a:r>
          </a:p>
          <a:p>
            <a:pPr marL="0" indent="0">
              <a:buNone/>
            </a:pPr>
            <a:r>
              <a:rPr lang="cs-CZ" dirty="0"/>
              <a:t>Lidé s duševním onemocněním a mentálním postižením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Náš multidisciplinární tým</a:t>
            </a:r>
          </a:p>
          <a:p>
            <a:pPr marL="0" indent="0">
              <a:buNone/>
            </a:pPr>
            <a:r>
              <a:rPr lang="cs-CZ" dirty="0"/>
              <a:t>Sociální pracovníci + pracovníci v sociálních službách + </a:t>
            </a:r>
          </a:p>
          <a:p>
            <a:pPr marL="0" indent="0">
              <a:buNone/>
            </a:pPr>
            <a:r>
              <a:rPr lang="cs-CZ" dirty="0"/>
              <a:t>psychiatrická sestra + peer konzultantka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7" y="2554258"/>
            <a:ext cx="2831689" cy="35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8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4343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Kdo je pan J.?</a:t>
            </a:r>
            <a:br>
              <a:rPr lang="cs-CZ" dirty="0"/>
            </a:br>
            <a:r>
              <a:rPr lang="cs-CZ" dirty="0">
                <a:hlinkClick r:id="rId2"/>
              </a:rPr>
              <a:t>reportáž z pořadu 168 hodin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739" y="2529389"/>
            <a:ext cx="10715946" cy="3586275"/>
          </a:xfrm>
        </p:spPr>
        <p:txBody>
          <a:bodyPr>
            <a:normAutofit fontScale="25000" lnSpcReduction="20000"/>
          </a:bodyPr>
          <a:lstStyle/>
          <a:p>
            <a:r>
              <a:rPr lang="cs-CZ" sz="11200" dirty="0"/>
              <a:t>Dětství - narodil se předčasně matce alkoholičce, vlastního otce nepoznal, po smrti matky zůstal s nevlastním otcem - složité dětství ( zneužívání na práci, psychické i fyzické násilí)</a:t>
            </a:r>
          </a:p>
          <a:p>
            <a:r>
              <a:rPr lang="cs-CZ" sz="11200" dirty="0"/>
              <a:t>Období bezdomovectví – po smrti nevlastního otce – prodej domu v exekuci  – zůstává bez domova – nejprve 3 měsíce osamělý v lese – poté v bezdomovecké  buňce ( necelý rok) - poté přesun na ubytovnu – nezdravé soužití se spolubydlícím ( zneužívání, vykořisťování)</a:t>
            </a:r>
          </a:p>
          <a:p>
            <a:pPr lvl="0"/>
            <a:r>
              <a:rPr lang="cs-CZ" sz="11200" dirty="0"/>
              <a:t>Je pasivní, nesamostatný, velmi úzkostný, má problémy komunikovat s okolím, trpí neustálými pocity viny a vlastní neschopnosti. Má za sebou několik sebevražedných pokusů.</a:t>
            </a:r>
          </a:p>
          <a:p>
            <a:endParaRPr lang="cs-CZ" sz="11200" dirty="0"/>
          </a:p>
          <a:p>
            <a:pPr marL="0" indent="0">
              <a:buNone/>
            </a:pPr>
            <a:endParaRPr lang="cs-CZ" sz="6200" dirty="0"/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20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39958"/>
          </a:xfrm>
        </p:spPr>
        <p:txBody>
          <a:bodyPr>
            <a:normAutofit/>
          </a:bodyPr>
          <a:lstStyle/>
          <a:p>
            <a:r>
              <a:rPr lang="cs-CZ" b="1" dirty="0"/>
              <a:t>Zdravotní situace klienta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3058" y="2556387"/>
            <a:ext cx="9903539" cy="3559277"/>
          </a:xfrm>
        </p:spPr>
        <p:txBody>
          <a:bodyPr>
            <a:normAutofit fontScale="25000" lnSpcReduction="20000"/>
          </a:bodyPr>
          <a:lstStyle/>
          <a:p>
            <a:r>
              <a:rPr lang="cs-CZ" sz="11200" b="1" dirty="0"/>
              <a:t>Po narození </a:t>
            </a:r>
            <a:r>
              <a:rPr lang="cs-CZ" sz="11200" dirty="0"/>
              <a:t>dětská mozková obrna s pravostrannou </a:t>
            </a:r>
            <a:r>
              <a:rPr lang="cs-CZ" sz="11200" dirty="0" err="1"/>
              <a:t>hemiparézou</a:t>
            </a:r>
            <a:r>
              <a:rPr lang="cs-CZ" sz="11200" dirty="0"/>
              <a:t> (ochrnutí pravé poloviny těla) a svalovou atrofií, dodnes úporné bolesti hlavy neurologického původu, špatná pohyblivost, potíže s nedovyvinutou páteří, slabý zrak, spastická ruka </a:t>
            </a:r>
          </a:p>
          <a:p>
            <a:r>
              <a:rPr lang="cs-CZ" sz="11200" b="1" dirty="0"/>
              <a:t>Následkem dlouhodobého týrání v dětství </a:t>
            </a:r>
            <a:r>
              <a:rPr lang="cs-CZ" sz="11200" dirty="0"/>
              <a:t>posttraumatická stresová porucha + úzkostná porucha a deprese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200" b="1" dirty="0"/>
              <a:t>Špatná prognóza </a:t>
            </a:r>
            <a:r>
              <a:rPr lang="cs-CZ" sz="11200" dirty="0"/>
              <a:t>– stav je dlouhodobě nevratný, předpoklad, že bude pohyblivost zhoršovat, hrozí výměna kyčelních kloubů, zhoršení motoriky</a:t>
            </a:r>
          </a:p>
          <a:p>
            <a:endParaRPr lang="cs-CZ" sz="9600" dirty="0"/>
          </a:p>
          <a:p>
            <a:endParaRPr lang="cs-CZ" sz="9600" dirty="0"/>
          </a:p>
          <a:p>
            <a:pPr marL="0" indent="0">
              <a:buNone/>
            </a:pPr>
            <a:endParaRPr lang="cs-CZ" sz="6200" dirty="0"/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4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39958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Jak vznikly jeho dluhy?</a:t>
            </a:r>
            <a:br>
              <a:rPr lang="cs-CZ" sz="6000" b="1" dirty="0"/>
            </a:br>
            <a:r>
              <a:rPr lang="cs-CZ" sz="3600" dirty="0"/>
              <a:t>(0% dluhů pro jeho vlastní potřebu)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418735"/>
            <a:ext cx="9923205" cy="3696929"/>
          </a:xfrm>
        </p:spPr>
        <p:txBody>
          <a:bodyPr>
            <a:normAutofit fontScale="25000" lnSpcReduction="20000"/>
          </a:bodyPr>
          <a:lstStyle/>
          <a:p>
            <a:r>
              <a:rPr lang="cs-CZ" sz="12800" b="1" dirty="0"/>
              <a:t>Za života otce: </a:t>
            </a:r>
            <a:r>
              <a:rPr lang="cs-CZ" sz="12800" dirty="0"/>
              <a:t>(z donucení otce si vzal několik půjček na úhradu nákladů na ztráty z otcova neúspěšného  podnikání,  po smrti otce si pan J. vzal poslední půjčku na otcův pohřeb</a:t>
            </a:r>
          </a:p>
          <a:p>
            <a:r>
              <a:rPr lang="cs-CZ" sz="12800" b="1" dirty="0"/>
              <a:t>Dědictví po smrti otce </a:t>
            </a:r>
            <a:r>
              <a:rPr lang="cs-CZ" sz="12800" dirty="0"/>
              <a:t>přebírá z obavy, aby nepřišel o bydlení</a:t>
            </a:r>
            <a:r>
              <a:rPr lang="cs-CZ" sz="12800" b="1" dirty="0"/>
              <a:t> </a:t>
            </a:r>
            <a:r>
              <a:rPr lang="cs-CZ" sz="12800" dirty="0"/>
              <a:t>(část domu + obnošené svršky + dluhy po otci ve výši 400 tis.)</a:t>
            </a:r>
          </a:p>
          <a:p>
            <a:r>
              <a:rPr lang="cs-CZ" sz="12800" b="1" dirty="0"/>
              <a:t>Úroky + nároky exekutorů</a:t>
            </a:r>
          </a:p>
          <a:p>
            <a:r>
              <a:rPr lang="cs-CZ" sz="12800" b="1" dirty="0"/>
              <a:t>Dnes dle </a:t>
            </a:r>
            <a:r>
              <a:rPr lang="cs-CZ" sz="12800" b="1" dirty="0" err="1"/>
              <a:t>insolv</a:t>
            </a:r>
            <a:r>
              <a:rPr lang="cs-CZ" sz="12800" b="1" dirty="0"/>
              <a:t>. rejstříku dluh ve výši cca 580 tis. </a:t>
            </a:r>
            <a:endParaRPr lang="cs-CZ" sz="12800" dirty="0"/>
          </a:p>
          <a:p>
            <a:endParaRPr lang="cs-CZ" sz="6200" dirty="0"/>
          </a:p>
          <a:p>
            <a:pPr marL="0" indent="0">
              <a:buNone/>
            </a:pPr>
            <a:endParaRPr lang="cs-CZ" sz="6200" dirty="0"/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35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5989"/>
          </a:xfrm>
        </p:spPr>
        <p:txBody>
          <a:bodyPr>
            <a:normAutofit/>
          </a:bodyPr>
          <a:lstStyle/>
          <a:p>
            <a:r>
              <a:rPr lang="cs-CZ" sz="5400" b="1" dirty="0"/>
              <a:t>Oblasti podpory klienta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7587" y="2379404"/>
            <a:ext cx="10481187" cy="4336027"/>
          </a:xfrm>
        </p:spPr>
        <p:txBody>
          <a:bodyPr>
            <a:normAutofit/>
          </a:bodyPr>
          <a:lstStyle/>
          <a:p>
            <a:r>
              <a:rPr lang="cs-CZ" dirty="0"/>
              <a:t>vyřízení veškeré osobní dokumentace, o kterou přišel - vystavení kopie rodného listu, kartičky pojišťovny, nový OP a karta ZTP + přihlášení trvalého bydliště na OÚ</a:t>
            </a:r>
          </a:p>
          <a:p>
            <a:r>
              <a:rPr lang="cs-CZ" dirty="0"/>
              <a:t>řešení zadlužení</a:t>
            </a:r>
          </a:p>
          <a:p>
            <a:r>
              <a:rPr lang="cs-CZ" dirty="0"/>
              <a:t>řešení zanedbaného zdravotního stavu</a:t>
            </a:r>
          </a:p>
          <a:p>
            <a:r>
              <a:rPr lang="cs-CZ" dirty="0"/>
              <a:t>hledání bydlení</a:t>
            </a:r>
          </a:p>
          <a:p>
            <a:r>
              <a:rPr lang="cs-CZ" dirty="0"/>
              <a:t>zajištění pomoci potravinové banky</a:t>
            </a:r>
          </a:p>
          <a:p>
            <a:r>
              <a:rPr lang="cs-CZ" dirty="0"/>
              <a:t>podpora při pracovním uplatnění</a:t>
            </a:r>
          </a:p>
          <a:p>
            <a:r>
              <a:rPr lang="cs-CZ" dirty="0"/>
              <a:t>dlouhodobě nácviky komunikace, samostatnosti a vyjadřování svých přání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6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5989"/>
          </a:xfrm>
        </p:spPr>
        <p:txBody>
          <a:bodyPr/>
          <a:lstStyle/>
          <a:p>
            <a:r>
              <a:rPr lang="cs-CZ" b="1" dirty="0"/>
              <a:t>Časový harmonogram spolupráce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29" y="2438400"/>
            <a:ext cx="11021961" cy="42475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/>
              <a:t>   2019            </a:t>
            </a:r>
            <a:r>
              <a:rPr lang="cs-CZ" sz="3400" dirty="0"/>
              <a:t>       vstup do služby v prosinci (úvodní zakázka řešit dluhy)</a:t>
            </a:r>
          </a:p>
          <a:p>
            <a:pPr marL="0" indent="0">
              <a:buNone/>
            </a:pPr>
            <a:r>
              <a:rPr lang="cs-CZ" sz="3400" b="1" dirty="0"/>
              <a:t>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400" dirty="0"/>
              <a:t>leden                 mapování potřeb + první IP + start potravinové pomoci</a:t>
            </a:r>
          </a:p>
          <a:p>
            <a:r>
              <a:rPr lang="cs-CZ" sz="3400" dirty="0"/>
              <a:t>únor:                 dluhová poradna, získání seznamu exekucí od OSSZ</a:t>
            </a:r>
          </a:p>
          <a:p>
            <a:r>
              <a:rPr lang="cs-CZ" sz="3400" dirty="0"/>
              <a:t>březen:              přihlášení k trvalému pobytu na OÚ , nové doklady</a:t>
            </a:r>
          </a:p>
          <a:p>
            <a:r>
              <a:rPr lang="cs-CZ" sz="3400" dirty="0"/>
              <a:t>duben:               první návštěva psychiatra + nasazení antidepresiv</a:t>
            </a:r>
          </a:p>
          <a:p>
            <a:r>
              <a:rPr lang="cs-CZ" sz="3400" dirty="0"/>
              <a:t>červenec:           dočasný návrat k bývalým „kamarádům“ mezi bezdomovce</a:t>
            </a:r>
          </a:p>
          <a:p>
            <a:r>
              <a:rPr lang="cs-CZ" sz="3400" dirty="0"/>
              <a:t>srpen:                změna obvodního lékaře, podrobné vyšetření + následné</a:t>
            </a:r>
          </a:p>
          <a:p>
            <a:pPr marL="0" indent="0">
              <a:buNone/>
            </a:pPr>
            <a:r>
              <a:rPr lang="cs-CZ" sz="3400" dirty="0"/>
              <a:t>                             odborné vyšetření (neurologie, RTG plic, oční, denzitometrie 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6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5989"/>
          </a:xfrm>
        </p:spPr>
        <p:txBody>
          <a:bodyPr/>
          <a:lstStyle/>
          <a:p>
            <a:r>
              <a:rPr lang="cs-CZ" b="1" dirty="0"/>
              <a:t>Časový harmonogram spolupráce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482" y="2639126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    2021</a:t>
            </a:r>
            <a:r>
              <a:rPr lang="cs-CZ" dirty="0"/>
              <a:t>:  </a:t>
            </a:r>
          </a:p>
          <a:p>
            <a:r>
              <a:rPr lang="cs-CZ" dirty="0"/>
              <a:t>leden            komunikace s nadačním fondem </a:t>
            </a:r>
          </a:p>
          <a:p>
            <a:r>
              <a:rPr lang="cs-CZ" dirty="0"/>
              <a:t>únor:            spuštění veřejné sbírky + medializace příběhu ( reportáž ČT, tisk)</a:t>
            </a:r>
          </a:p>
          <a:p>
            <a:r>
              <a:rPr lang="cs-CZ" dirty="0"/>
              <a:t>březen:         zahájení spolupráce s právničkou – příprava oddlužení</a:t>
            </a:r>
          </a:p>
          <a:p>
            <a:pPr marL="0" indent="0">
              <a:buNone/>
            </a:pPr>
            <a:r>
              <a:rPr lang="cs-CZ" dirty="0"/>
              <a:t>                         problémy se spolubydlícím, řešení změny bydlení</a:t>
            </a:r>
          </a:p>
          <a:p>
            <a:r>
              <a:rPr lang="cs-CZ" dirty="0"/>
              <a:t>duben:          stěhování do samostatného pronájmu  + napojení na tým Náruče</a:t>
            </a:r>
          </a:p>
          <a:p>
            <a:r>
              <a:rPr lang="cs-CZ" dirty="0"/>
              <a:t>květen:          první krize v novém bydlení – vytopení – útěk</a:t>
            </a:r>
          </a:p>
          <a:p>
            <a:pPr marL="0" indent="0">
              <a:buNone/>
            </a:pPr>
            <a:r>
              <a:rPr lang="cs-CZ" dirty="0"/>
              <a:t>                         podán návrh na oddlužení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78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5989"/>
          </a:xfrm>
        </p:spPr>
        <p:txBody>
          <a:bodyPr/>
          <a:lstStyle/>
          <a:p>
            <a:r>
              <a:rPr lang="cs-CZ" b="1" dirty="0"/>
              <a:t>Časový harmonogram spolupráce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482" y="2639126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červen:      usnesení o povolení o oddlužení, lhůta pro odezvu věřitelů,   </a:t>
            </a:r>
          </a:p>
          <a:p>
            <a:pPr marL="0" indent="0">
              <a:buNone/>
            </a:pPr>
            <a:r>
              <a:rPr lang="cs-CZ" dirty="0"/>
              <a:t>                     přihlášení k trvalému pobytu do nového bytu</a:t>
            </a:r>
          </a:p>
          <a:p>
            <a:pPr marL="0" indent="0">
              <a:buNone/>
            </a:pPr>
            <a:r>
              <a:rPr lang="cs-CZ" dirty="0"/>
              <a:t>                     uvolnění </a:t>
            </a:r>
            <a:r>
              <a:rPr lang="cs-CZ" dirty="0" err="1"/>
              <a:t>fin</a:t>
            </a:r>
            <a:r>
              <a:rPr lang="cs-CZ" dirty="0"/>
              <a:t>. prostředků ze sbírky + nákup mobilu + vybavení</a:t>
            </a:r>
          </a:p>
          <a:p>
            <a:pPr marL="0" indent="0">
              <a:buNone/>
            </a:pPr>
            <a:r>
              <a:rPr lang="cs-CZ" dirty="0"/>
              <a:t>                     nástup na rehabilitační pobyt v Kladrubech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červenec   předčasné ukončení rehabilitačního pobytu, psychické problémy</a:t>
            </a:r>
          </a:p>
          <a:p>
            <a:pPr marL="0" indent="0">
              <a:buNone/>
            </a:pPr>
            <a:r>
              <a:rPr lang="cs-CZ" dirty="0"/>
              <a:t>                     podpis dobrovolnické smlouvy v Náruči</a:t>
            </a:r>
          </a:p>
          <a:p>
            <a:r>
              <a:rPr lang="cs-CZ" dirty="0"/>
              <a:t>srpen        výběr a nákup notebooku, návštěva Ikea (nákup domácích potřeb)</a:t>
            </a:r>
          </a:p>
        </p:txBody>
      </p:sp>
    </p:spTree>
    <p:extLst>
      <p:ext uri="{BB962C8B-B14F-4D97-AF65-F5344CB8AC3E}">
        <p14:creationId xmlns:p14="http://schemas.microsoft.com/office/powerpoint/2010/main" val="3019318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2A31F-8619-4820-934E-ABBE1DF5318E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1257</Words>
  <Application>Microsoft Office PowerPoint</Application>
  <PresentationFormat>Širokoúhlá obrazovka</PresentationFormat>
  <Paragraphs>149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Organika</vt:lpstr>
      <vt:lpstr>Cesta zpátky</vt:lpstr>
      <vt:lpstr>Představení organizace Náruč </vt:lpstr>
      <vt:lpstr>Kdo je pan J.? reportáž z pořadu 168 hodin </vt:lpstr>
      <vt:lpstr>Zdravotní situace klienta </vt:lpstr>
      <vt:lpstr>Jak vznikly jeho dluhy? (0% dluhů pro jeho vlastní potřebu) </vt:lpstr>
      <vt:lpstr>Oblasti podpory klienta</vt:lpstr>
      <vt:lpstr>Časový harmonogram spolupráce 1</vt:lpstr>
      <vt:lpstr>Časový harmonogram spolupráce 2</vt:lpstr>
      <vt:lpstr>Časový harmonogram spolupráce 3</vt:lpstr>
      <vt:lpstr>Oblasti podpory v návaznosti na další spolupracující subjekty</vt:lpstr>
      <vt:lpstr>Veřejná sbírka</vt:lpstr>
      <vt:lpstr>Oddlužení aktuálně…</vt:lpstr>
      <vt:lpstr>Časová dotace v letech 2019-2021</vt:lpstr>
      <vt:lpstr>Krizové a ztěžující momenty</vt:lpstr>
      <vt:lpstr>Naše principy</vt:lpstr>
      <vt:lpstr>Shrnutí</vt:lpstr>
      <vt:lpstr>Další plány do budoucna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2021-08-30T14:51:35Z</dcterms:created>
  <dcterms:modified xsi:type="dcterms:W3CDTF">2021-10-13T11:54:32Z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