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78" r:id="rId6"/>
    <p:sldId id="279" r:id="rId7"/>
    <p:sldId id="280" r:id="rId8"/>
    <p:sldId id="282" r:id="rId9"/>
    <p:sldId id="283" r:id="rId10"/>
    <p:sldId id="281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2434" userDrawn="1">
          <p15:clr>
            <a:srgbClr val="A4A3A4"/>
          </p15:clr>
        </p15:guide>
        <p15:guide id="3" orient="horz" pos="3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9"/>
  </p:normalViewPr>
  <p:slideViewPr>
    <p:cSldViewPr snapToGrid="0" snapToObjects="1" showGuides="1">
      <p:cViewPr>
        <p:scale>
          <a:sx n="70" d="100"/>
          <a:sy n="70" d="100"/>
        </p:scale>
        <p:origin x="336" y="776"/>
      </p:cViewPr>
      <p:guideLst>
        <p:guide orient="horz" pos="3249"/>
        <p:guide pos="2434"/>
        <p:guide orient="horz" pos="3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5807721615443268E-3"/>
          <c:w val="1"/>
          <c:h val="0.9944780289560578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4E-3745-855B-D025392C99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4E-3745-855B-D025392C99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4E-3745-855B-D025392C99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24E-3745-855B-D025392C99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24E-3745-855B-D025392C99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24E-3745-855B-D025392C99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24E-3745-855B-D025392C99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24E-3745-855B-D025392C994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24E-3745-855B-D025392C994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24E-3745-855B-D025392C9948}"/>
              </c:ext>
            </c:extLst>
          </c:dPt>
          <c:dLbls>
            <c:dLbl>
              <c:idx val="0"/>
              <c:layout>
                <c:manualLayout>
                  <c:x val="-9.7474023006862046E-2"/>
                  <c:y val="4.928965001532711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E-3745-855B-D025392C99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konzultant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24E-3745-855B-D025392C9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List1!$A$2:$A$11</c:f>
              <c:strCache>
                <c:ptCount val="10"/>
                <c:pt idx="0">
                  <c:v>osobní asistence</c:v>
                </c:pt>
                <c:pt idx="1">
                  <c:v>rodinný průvodce</c:v>
                </c:pt>
                <c:pt idx="2">
                  <c:v>koordinátor</c:v>
                </c:pt>
                <c:pt idx="3">
                  <c:v>sociální pracovnice</c:v>
                </c:pt>
                <c:pt idx="4">
                  <c:v>trenér paměti</c:v>
                </c:pt>
                <c:pt idx="5">
                  <c:v>fyzioterapeut</c:v>
                </c:pt>
                <c:pt idx="6">
                  <c:v>psychoterapeut</c:v>
                </c:pt>
                <c:pt idx="7">
                  <c:v>klinický farmaceut</c:v>
                </c:pt>
                <c:pt idx="8">
                  <c:v>právník</c:v>
                </c:pt>
                <c:pt idx="9">
                  <c:v>ošetřovatelka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24E-3745-855B-D025392C99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CCD1-24FE-AB48-9255-13EC682D1CF8}" type="datetimeFigureOut">
              <a:rPr lang="cs-CZ" smtClean="0"/>
              <a:t>20.08.2021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B5A9E-3E3C-3846-AE41-D822DEC53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54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B5A9E-3E3C-3846-AE41-D822DEC530D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8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0303F-EC95-B144-85E3-95C5CB19F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4029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F57E10-F43A-D241-A5DE-6B2F230BA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F25F5F-F2AC-194C-A26D-FB9C860A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7A8-A39D-3744-879A-5DF3FA302EB4}" type="datetimeFigureOut">
              <a:rPr lang="cs-CZ" smtClean="0"/>
              <a:t>20.08.2021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57627-1E88-8C45-AAEA-3A33722A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EE23A2-7247-E844-A46F-FE22C6E1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7F44-9520-0F4F-9912-ED98E8F0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16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BCD75-D576-6D4E-9EA7-5E589595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3D097-4904-C347-A18D-0DE6F9ED2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A1325E-B16D-4844-AC75-12CD1473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7A8-A39D-3744-879A-5DF3FA302EB4}" type="datetimeFigureOut">
              <a:rPr lang="cs-CZ" smtClean="0"/>
              <a:t>20.08.2021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511F66-0C27-D747-8212-F76FB061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316DC4-AA81-1641-9541-2213B63A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7F44-9520-0F4F-9912-ED98E8F0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62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2AECC-CEEC-C441-82AD-58642C53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A51AB5-D10F-184D-8512-06ADFA7A2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FA23D8-15F4-ED45-9D6F-A1690CB6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7A8-A39D-3744-879A-5DF3FA302EB4}" type="datetimeFigureOut">
              <a:rPr lang="cs-CZ" smtClean="0"/>
              <a:t>20.08.2021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A56787-8C4A-794E-9CBA-7EB44BBC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4D344E-6891-B549-9414-5B2081E7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7F44-9520-0F4F-9912-ED98E8F0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35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9E7A5-0459-EB43-A2FD-FBDE4403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33E41-ACBC-D647-ADB7-C8DCEBAB9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CF580C-12CF-0046-BA38-702D196AF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2788E4-AD99-4047-8325-B4E16795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7A8-A39D-3744-879A-5DF3FA302EB4}" type="datetimeFigureOut">
              <a:rPr lang="cs-CZ" smtClean="0"/>
              <a:t>20.08.2021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11E62D-3F5F-3248-99C6-5F9121E6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5D0813-90C4-5544-A0D8-0A9AFA4B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7F44-9520-0F4F-9912-ED98E8F0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24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8B313-46B8-BE41-B056-1BD7C113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5F7C0D-D03C-AE4E-A1A8-DD206F39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7A8-A39D-3744-879A-5DF3FA302EB4}" type="datetimeFigureOut">
              <a:rPr lang="cs-CZ" smtClean="0"/>
              <a:t>20.08.2021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E9B4E7-DE58-1A41-8C18-3AE69563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EE9728-F87B-BF42-8E0B-73728FA4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7F44-9520-0F4F-9912-ED98E8F0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82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46839A2-7D66-E04E-AE94-FFF58079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7A8-A39D-3744-879A-5DF3FA302EB4}" type="datetimeFigureOut">
              <a:rPr lang="cs-CZ" smtClean="0"/>
              <a:t>20.08.2021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F4C3A3-FA16-B547-A5E4-8AF69BF7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724C58-EDC7-C94B-ACAD-3B7F0247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7F44-9520-0F4F-9912-ED98E8F0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17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09071BF-026D-2F44-BDF1-0D61092BDA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3313"/>
            <a:ext cx="12192000" cy="6952753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41AD23-0E07-D743-963B-F688A73A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2C463E-499B-3345-A2C0-A8F29F8A4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1F51E9-0BCD-E240-873E-5EDE7E073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D7A8-A39D-3744-879A-5DF3FA302EB4}" type="datetimeFigureOut">
              <a:rPr lang="cs-CZ" smtClean="0"/>
              <a:t>20.08.2021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BE2053-2FC0-E049-B84F-626C19F2E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3531C9-E7AE-684E-83E5-A5C7BEE71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67F44-9520-0F4F-9912-ED98E8F00FB3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F585A3F-6615-BD41-8F7A-6D9A52EDD7F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77087" y="5665787"/>
            <a:ext cx="1295049" cy="8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9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F59323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776B88B-4B47-D948-8A58-E4FE0846F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Praha 6. 9. 2021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4FF2C6-B200-F748-A8BE-3429BEB16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474" y="503492"/>
            <a:ext cx="6817526" cy="55049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126DCC-C803-E74C-BDB9-D7B26E71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5845"/>
            <a:ext cx="9144000" cy="1200117"/>
          </a:xfrm>
        </p:spPr>
        <p:txBody>
          <a:bodyPr/>
          <a:lstStyle/>
          <a:p>
            <a:r>
              <a:rPr lang="cs-CZ" dirty="0">
                <a:effectLst/>
              </a:rPr>
              <a:t>Konference Středočeského kraje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22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CDCDFE-8291-D34D-8841-8B275773F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999" y="0"/>
            <a:ext cx="12632266" cy="70104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23FBB67-FC19-A04B-8F60-C755A2C6C71F}"/>
              </a:ext>
            </a:extLst>
          </p:cNvPr>
          <p:cNvSpPr txBox="1"/>
          <p:nvPr/>
        </p:nvSpPr>
        <p:spPr>
          <a:xfrm>
            <a:off x="439456" y="549558"/>
            <a:ext cx="312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POZVÁNKA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odbornou konferenci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D105440-9EA1-234A-9A73-A898650C34A3}"/>
              </a:ext>
            </a:extLst>
          </p:cNvPr>
          <p:cNvSpPr txBox="1"/>
          <p:nvPr/>
        </p:nvSpPr>
        <p:spPr>
          <a:xfrm>
            <a:off x="439456" y="2933761"/>
            <a:ext cx="2605181" cy="114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21. 10. 2021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od 9:00 hodin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EF16C5-AA03-C846-88F0-FF54B217440B}"/>
              </a:ext>
            </a:extLst>
          </p:cNvPr>
          <p:cNvSpPr txBox="1"/>
          <p:nvPr/>
        </p:nvSpPr>
        <p:spPr>
          <a:xfrm>
            <a:off x="386569" y="4941906"/>
            <a:ext cx="4168589" cy="114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Staroměstská radnice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sál Architektů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DB4E77-D26C-814D-BFC7-E48BE71DAD95}"/>
              </a:ext>
            </a:extLst>
          </p:cNvPr>
          <p:cNvSpPr txBox="1"/>
          <p:nvPr/>
        </p:nvSpPr>
        <p:spPr>
          <a:xfrm>
            <a:off x="9650346" y="5624272"/>
            <a:ext cx="2727921" cy="4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REGISTRACE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FFE2343-4C8C-FD41-932C-E3862DE7D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068" y="3986459"/>
            <a:ext cx="1654746" cy="165474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383681E-5FEC-6A46-99AD-37A4D8E3F104}"/>
              </a:ext>
            </a:extLst>
          </p:cNvPr>
          <p:cNvSpPr/>
          <p:nvPr/>
        </p:nvSpPr>
        <p:spPr>
          <a:xfrm>
            <a:off x="1979411" y="472613"/>
            <a:ext cx="9928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000" b="1" dirty="0">
                <a:effectLst>
                  <a:outerShdw blurRad="63500" sx="107000" sy="107000" algn="ctr" rotWithShape="0">
                    <a:schemeClr val="bg1">
                      <a:alpha val="4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Nová metoda v sociálních službách </a:t>
            </a:r>
            <a:br>
              <a:rPr lang="cs-CZ" sz="4000" b="1" dirty="0">
                <a:effectLst>
                  <a:outerShdw blurRad="63500" sx="107000" sy="107000" algn="ctr" rotWithShape="0">
                    <a:schemeClr val="bg1">
                      <a:alpha val="4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cs-CZ" sz="4000" b="1" dirty="0">
                <a:effectLst>
                  <a:outerShdw blurRad="63500" sx="107000" sy="107000" algn="ctr" rotWithShape="0">
                    <a:schemeClr val="bg1">
                      <a:alpha val="4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Efektivní způsob přístupu k rodinným pečujícím</a:t>
            </a:r>
          </a:p>
        </p:txBody>
      </p:sp>
    </p:spTree>
    <p:extLst>
      <p:ext uri="{BB962C8B-B14F-4D97-AF65-F5344CB8AC3E}">
        <p14:creationId xmlns:p14="http://schemas.microsoft.com/office/powerpoint/2010/main" val="26271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5B3C5A-0A3F-0848-9F88-4452D67485D0}"/>
              </a:ext>
            </a:extLst>
          </p:cNvPr>
          <p:cNvSpPr txBox="1">
            <a:spLocks/>
          </p:cNvSpPr>
          <p:nvPr/>
        </p:nvSpPr>
        <p:spPr>
          <a:xfrm>
            <a:off x="5018061" y="5896407"/>
            <a:ext cx="2160731" cy="543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www.a-doma.cz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587D6B-0326-B24C-8917-ABBC7592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040" y="1261486"/>
            <a:ext cx="6221919" cy="853975"/>
          </a:xfrm>
        </p:spPr>
        <p:txBody>
          <a:bodyPr>
            <a:normAutofit/>
          </a:bodyPr>
          <a:lstStyle/>
          <a:p>
            <a:r>
              <a:rPr lang="cs-CZ" sz="3600" dirty="0"/>
              <a:t>Děkujeme za pozornost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E50C06FE-F130-134D-9836-137463B3307A}"/>
              </a:ext>
            </a:extLst>
          </p:cNvPr>
          <p:cNvSpPr txBox="1">
            <a:spLocks/>
          </p:cNvSpPr>
          <p:nvPr/>
        </p:nvSpPr>
        <p:spPr>
          <a:xfrm>
            <a:off x="6872784" y="4795548"/>
            <a:ext cx="2723818" cy="54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Jitka Zachariášová</a:t>
            </a:r>
          </a:p>
        </p:txBody>
      </p:sp>
      <p:sp>
        <p:nvSpPr>
          <p:cNvPr id="15" name="Zástupný obsah 5">
            <a:extLst>
              <a:ext uri="{FF2B5EF4-FFF2-40B4-BE49-F238E27FC236}">
                <a16:creationId xmlns:a16="http://schemas.microsoft.com/office/drawing/2014/main" id="{7ABDD78C-C652-DE4F-ADC8-E5648EF34265}"/>
              </a:ext>
            </a:extLst>
          </p:cNvPr>
          <p:cNvSpPr txBox="1">
            <a:spLocks/>
          </p:cNvSpPr>
          <p:nvPr/>
        </p:nvSpPr>
        <p:spPr>
          <a:xfrm>
            <a:off x="2872419" y="4780097"/>
            <a:ext cx="2451829" cy="425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Jana </a:t>
            </a:r>
            <a:r>
              <a:rPr lang="cs-CZ" sz="2000" dirty="0" err="1"/>
              <a:t>Pomikáčková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EA0653B-7924-194D-A3C8-14F91C158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76" y="2407007"/>
            <a:ext cx="2175211" cy="21752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4264E0-4DE0-7B4D-885D-EC467348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24" y="2370707"/>
            <a:ext cx="2211511" cy="22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74FB438-39CB-8A45-B5CE-3CE187D3601F}"/>
              </a:ext>
            </a:extLst>
          </p:cNvPr>
          <p:cNvSpPr/>
          <p:nvPr/>
        </p:nvSpPr>
        <p:spPr>
          <a:xfrm>
            <a:off x="729145" y="6248537"/>
            <a:ext cx="9356272" cy="2364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407313-8D1E-D748-811A-96084D203F69}"/>
              </a:ext>
            </a:extLst>
          </p:cNvPr>
          <p:cNvSpPr/>
          <p:nvPr/>
        </p:nvSpPr>
        <p:spPr>
          <a:xfrm>
            <a:off x="1224444" y="5949423"/>
            <a:ext cx="8471582" cy="2364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D7C3B59-AFB4-AE40-8BC8-3F91FAE658BB}"/>
              </a:ext>
            </a:extLst>
          </p:cNvPr>
          <p:cNvSpPr/>
          <p:nvPr/>
        </p:nvSpPr>
        <p:spPr>
          <a:xfrm>
            <a:off x="1806830" y="5661423"/>
            <a:ext cx="7515401" cy="2364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E067C28-50DF-0D4B-9541-5574909903A0}"/>
              </a:ext>
            </a:extLst>
          </p:cNvPr>
          <p:cNvSpPr txBox="1"/>
          <p:nvPr/>
        </p:nvSpPr>
        <p:spPr>
          <a:xfrm rot="16200000">
            <a:off x="1960896" y="3596717"/>
            <a:ext cx="205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593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OSOBNÍ ASISTENCE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793D023-7004-AA41-AC72-429A65707190}"/>
              </a:ext>
            </a:extLst>
          </p:cNvPr>
          <p:cNvSpPr/>
          <p:nvPr/>
        </p:nvSpPr>
        <p:spPr>
          <a:xfrm>
            <a:off x="2653296" y="5166511"/>
            <a:ext cx="682180" cy="3971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67C07A6-F670-5A49-AB4F-FF04C69BE44F}"/>
              </a:ext>
            </a:extLst>
          </p:cNvPr>
          <p:cNvSpPr txBox="1"/>
          <p:nvPr/>
        </p:nvSpPr>
        <p:spPr>
          <a:xfrm rot="16200000">
            <a:off x="4516750" y="3611982"/>
            <a:ext cx="214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593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PROJEKTY PRO PEČUJÍCÍ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3379212-9137-644E-85DF-F16AC191CBD7}"/>
              </a:ext>
            </a:extLst>
          </p:cNvPr>
          <p:cNvSpPr/>
          <p:nvPr/>
        </p:nvSpPr>
        <p:spPr>
          <a:xfrm>
            <a:off x="5226493" y="5182054"/>
            <a:ext cx="682180" cy="3971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342FB1D-5435-F64A-B724-F244EFDDC9A4}"/>
              </a:ext>
            </a:extLst>
          </p:cNvPr>
          <p:cNvSpPr txBox="1"/>
          <p:nvPr/>
        </p:nvSpPr>
        <p:spPr>
          <a:xfrm rot="16200000">
            <a:off x="7159773" y="3596716"/>
            <a:ext cx="205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593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KOMUNITNÍ </a:t>
            </a:r>
          </a:p>
          <a:p>
            <a:pPr algn="ctr"/>
            <a:r>
              <a:rPr lang="cs-CZ" b="1" dirty="0">
                <a:solidFill>
                  <a:srgbClr val="F593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CENTRUM</a:t>
            </a:r>
            <a:endParaRPr lang="cs-CZ" sz="2400" b="1" dirty="0">
              <a:solidFill>
                <a:srgbClr val="F5932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73F2572-6B39-DF40-BE86-82AD2F868ABA}"/>
              </a:ext>
            </a:extLst>
          </p:cNvPr>
          <p:cNvSpPr/>
          <p:nvPr/>
        </p:nvSpPr>
        <p:spPr>
          <a:xfrm>
            <a:off x="7799690" y="5166510"/>
            <a:ext cx="682180" cy="3971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Lichoběžník 10">
            <a:extLst>
              <a:ext uri="{FF2B5EF4-FFF2-40B4-BE49-F238E27FC236}">
                <a16:creationId xmlns:a16="http://schemas.microsoft.com/office/drawing/2014/main" id="{B6C82E92-5605-4542-B63F-8A8D1DE1EBDA}"/>
              </a:ext>
            </a:extLst>
          </p:cNvPr>
          <p:cNvSpPr/>
          <p:nvPr/>
        </p:nvSpPr>
        <p:spPr>
          <a:xfrm rot="10800000">
            <a:off x="2551561" y="2242244"/>
            <a:ext cx="885649" cy="444261"/>
          </a:xfrm>
          <a:prstGeom prst="trapezoid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BA0D2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7EC3065A-8E82-7041-9942-1396AFFFE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444" r="-3930"/>
          <a:stretch/>
        </p:blipFill>
        <p:spPr>
          <a:xfrm>
            <a:off x="4531934" y="1313190"/>
            <a:ext cx="1735482" cy="3136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rojúhelník 13">
            <a:extLst>
              <a:ext uri="{FF2B5EF4-FFF2-40B4-BE49-F238E27FC236}">
                <a16:creationId xmlns:a16="http://schemas.microsoft.com/office/drawing/2014/main" id="{AA041DFC-D16F-4943-B1C0-B66CBCEA08D7}"/>
              </a:ext>
            </a:extLst>
          </p:cNvPr>
          <p:cNvSpPr/>
          <p:nvPr/>
        </p:nvSpPr>
        <p:spPr>
          <a:xfrm>
            <a:off x="1160716" y="538291"/>
            <a:ext cx="8471582" cy="1456367"/>
          </a:xfrm>
          <a:prstGeom prst="triangle">
            <a:avLst/>
          </a:prstGeom>
          <a:noFill/>
          <a:ln w="57150">
            <a:solidFill>
              <a:srgbClr val="F59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59323"/>
                </a:solidFill>
              </a:ln>
              <a:solidFill>
                <a:srgbClr val="F59323"/>
              </a:solidFill>
            </a:endParaRPr>
          </a:p>
        </p:txBody>
      </p:sp>
      <p:sp>
        <p:nvSpPr>
          <p:cNvPr id="17" name="Lichoběžník 16">
            <a:extLst>
              <a:ext uri="{FF2B5EF4-FFF2-40B4-BE49-F238E27FC236}">
                <a16:creationId xmlns:a16="http://schemas.microsoft.com/office/drawing/2014/main" id="{BBE0E41C-E74D-D741-B4EC-8296BEC531AE}"/>
              </a:ext>
            </a:extLst>
          </p:cNvPr>
          <p:cNvSpPr/>
          <p:nvPr/>
        </p:nvSpPr>
        <p:spPr>
          <a:xfrm rot="10800000">
            <a:off x="5124758" y="2242244"/>
            <a:ext cx="885649" cy="444261"/>
          </a:xfrm>
          <a:prstGeom prst="trapezoid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Lichoběžník 17">
            <a:extLst>
              <a:ext uri="{FF2B5EF4-FFF2-40B4-BE49-F238E27FC236}">
                <a16:creationId xmlns:a16="http://schemas.microsoft.com/office/drawing/2014/main" id="{B208C2FD-B0BB-ED41-9674-5D4A36F70D8A}"/>
              </a:ext>
            </a:extLst>
          </p:cNvPr>
          <p:cNvSpPr/>
          <p:nvPr/>
        </p:nvSpPr>
        <p:spPr>
          <a:xfrm rot="10800000">
            <a:off x="7697955" y="2229703"/>
            <a:ext cx="885649" cy="444261"/>
          </a:xfrm>
          <a:prstGeom prst="trapezoid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rojúhelník 18">
            <a:extLst>
              <a:ext uri="{FF2B5EF4-FFF2-40B4-BE49-F238E27FC236}">
                <a16:creationId xmlns:a16="http://schemas.microsoft.com/office/drawing/2014/main" id="{C3D9F42B-A4E6-A048-8C44-09BA67276CE3}"/>
              </a:ext>
            </a:extLst>
          </p:cNvPr>
          <p:cNvSpPr/>
          <p:nvPr/>
        </p:nvSpPr>
        <p:spPr>
          <a:xfrm>
            <a:off x="2559702" y="810204"/>
            <a:ext cx="5734524" cy="985833"/>
          </a:xfrm>
          <a:prstGeom prst="triangle">
            <a:avLst/>
          </a:prstGeom>
          <a:noFill/>
          <a:ln w="57150">
            <a:solidFill>
              <a:srgbClr val="F59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9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3F6D3-189D-9547-86E9-61EC3364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Zabezpečení potřeb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592A19F-DD9A-9349-94EC-E1E74BD84591}"/>
              </a:ext>
            </a:extLst>
          </p:cNvPr>
          <p:cNvSpPr txBox="1"/>
          <p:nvPr/>
        </p:nvSpPr>
        <p:spPr>
          <a:xfrm>
            <a:off x="3522453" y="1506022"/>
            <a:ext cx="214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5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asistence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25B1A8-A2C4-514F-9C4F-0102C6A483D4}"/>
              </a:ext>
            </a:extLst>
          </p:cNvPr>
          <p:cNvSpPr txBox="1"/>
          <p:nvPr/>
        </p:nvSpPr>
        <p:spPr>
          <a:xfrm>
            <a:off x="6435608" y="1503177"/>
            <a:ext cx="240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5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pro pečující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7B708DE-A64F-4E45-A978-EC84DE289C5C}"/>
              </a:ext>
            </a:extLst>
          </p:cNvPr>
          <p:cNvSpPr/>
          <p:nvPr/>
        </p:nvSpPr>
        <p:spPr>
          <a:xfrm>
            <a:off x="987174" y="2844225"/>
            <a:ext cx="2372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Zabezpečení potřeb </a:t>
            </a:r>
          </a:p>
          <a:p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opečovávané – klientky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8F9EA10-76F6-2F47-8793-5556C1BECCC2}"/>
              </a:ext>
            </a:extLst>
          </p:cNvPr>
          <p:cNvSpPr/>
          <p:nvPr/>
        </p:nvSpPr>
        <p:spPr>
          <a:xfrm>
            <a:off x="7624475" y="2846460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Dva životy Praha pro </a:t>
            </a:r>
          </a:p>
          <a:p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potřeby neformálně pečujících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aoblený obdélník 13">
            <a:extLst>
              <a:ext uri="{FF2B5EF4-FFF2-40B4-BE49-F238E27FC236}">
                <a16:creationId xmlns:a16="http://schemas.microsoft.com/office/drawing/2014/main" id="{671AA13B-4996-174B-AC4F-C97971526C11}"/>
              </a:ext>
            </a:extLst>
          </p:cNvPr>
          <p:cNvSpPr/>
          <p:nvPr/>
        </p:nvSpPr>
        <p:spPr>
          <a:xfrm>
            <a:off x="838200" y="2582131"/>
            <a:ext cx="3556959" cy="2826482"/>
          </a:xfrm>
          <a:prstGeom prst="roundRect">
            <a:avLst/>
          </a:prstGeom>
          <a:noFill/>
          <a:ln w="28575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9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9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>
            <a:extLst>
              <a:ext uri="{FF2B5EF4-FFF2-40B4-BE49-F238E27FC236}">
                <a16:creationId xmlns:a16="http://schemas.microsoft.com/office/drawing/2014/main" id="{B08E29F5-D26F-D346-A1A7-7BF6476BF5B4}"/>
              </a:ext>
            </a:extLst>
          </p:cNvPr>
          <p:cNvSpPr/>
          <p:nvPr/>
        </p:nvSpPr>
        <p:spPr>
          <a:xfrm>
            <a:off x="7143573" y="2582131"/>
            <a:ext cx="3556959" cy="2826482"/>
          </a:xfrm>
          <a:prstGeom prst="roundRect">
            <a:avLst/>
          </a:prstGeom>
          <a:noFill/>
          <a:ln w="28575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9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9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5C2407-CA8B-A646-AB0B-8ABE8206F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09"/>
          <a:stretch/>
        </p:blipFill>
        <p:spPr>
          <a:xfrm>
            <a:off x="3424512" y="1838003"/>
            <a:ext cx="5367682" cy="34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2DA8D1C-A83A-4E4D-8C7C-1D599CDE7690}"/>
              </a:ext>
            </a:extLst>
          </p:cNvPr>
          <p:cNvSpPr/>
          <p:nvPr/>
        </p:nvSpPr>
        <p:spPr>
          <a:xfrm>
            <a:off x="742122" y="3078178"/>
            <a:ext cx="4797283" cy="212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sociální šetření v domácnosti (ADL, IADL, rizika) </a:t>
            </a: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počátku</a:t>
            </a:r>
          </a:p>
          <a:p>
            <a:pPr marL="639763" lvl="2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vytvořena skupina OA</a:t>
            </a:r>
          </a:p>
          <a:p>
            <a:pPr marL="639763" lvl="2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zastupitelnost OA </a:t>
            </a:r>
          </a:p>
          <a:p>
            <a:pPr marL="639763" lvl="2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individuální plán klienta</a:t>
            </a: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IP aktualizace a 3 měsíce nebo při změně stavu</a:t>
            </a: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sociální poradenství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PnP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projekt DŽP)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7227307A-5749-8741-8074-58DD2097B9B4}"/>
              </a:ext>
            </a:extLst>
          </p:cNvPr>
          <p:cNvSpPr/>
          <p:nvPr/>
        </p:nvSpPr>
        <p:spPr>
          <a:xfrm>
            <a:off x="742122" y="2966505"/>
            <a:ext cx="5221356" cy="2413878"/>
          </a:xfrm>
          <a:prstGeom prst="roundRect">
            <a:avLst/>
          </a:prstGeom>
          <a:noFill/>
          <a:ln w="28575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9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9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A3C158C-852C-F749-9E8D-168C1AADE81E}"/>
              </a:ext>
            </a:extLst>
          </p:cNvPr>
          <p:cNvGrpSpPr/>
          <p:nvPr/>
        </p:nvGrpSpPr>
        <p:grpSpPr>
          <a:xfrm>
            <a:off x="3414947" y="1493400"/>
            <a:ext cx="5367682" cy="3819441"/>
            <a:chOff x="3424512" y="1520430"/>
            <a:chExt cx="5367682" cy="3819441"/>
          </a:xfrm>
        </p:grpSpPr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F7ED31E8-AFF9-EC4B-9256-446E5D59F39D}"/>
                </a:ext>
              </a:extLst>
            </p:cNvPr>
            <p:cNvSpPr txBox="1"/>
            <p:nvPr/>
          </p:nvSpPr>
          <p:spPr>
            <a:xfrm>
              <a:off x="3522453" y="1523275"/>
              <a:ext cx="214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Osobní asistence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F23FDF28-AE31-8E4A-8608-E9D89A0A6B17}"/>
                </a:ext>
              </a:extLst>
            </p:cNvPr>
            <p:cNvSpPr txBox="1"/>
            <p:nvPr/>
          </p:nvSpPr>
          <p:spPr>
            <a:xfrm>
              <a:off x="6487367" y="1520430"/>
              <a:ext cx="214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Dva životy Praha</a:t>
              </a:r>
            </a:p>
          </p:txBody>
        </p:sp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5CE41AC-7249-284B-AA37-453F0EC13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4009"/>
            <a:stretch/>
          </p:blipFill>
          <p:spPr>
            <a:xfrm>
              <a:off x="3424512" y="1872509"/>
              <a:ext cx="5367682" cy="3467362"/>
            </a:xfrm>
            <a:prstGeom prst="rect">
              <a:avLst/>
            </a:prstGeom>
          </p:spPr>
        </p:pic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CB602552-A2EA-6045-A7D6-7C415FA17484}"/>
              </a:ext>
            </a:extLst>
          </p:cNvPr>
          <p:cNvGrpSpPr/>
          <p:nvPr/>
        </p:nvGrpSpPr>
        <p:grpSpPr>
          <a:xfrm>
            <a:off x="3183297" y="1041465"/>
            <a:ext cx="5687082" cy="4236229"/>
            <a:chOff x="3183297" y="1041465"/>
            <a:chExt cx="5687082" cy="4236229"/>
          </a:xfrm>
        </p:grpSpPr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5A5A4497-8A07-3F45-9B18-EF55BCBC5584}"/>
                </a:ext>
              </a:extLst>
            </p:cNvPr>
            <p:cNvSpPr txBox="1"/>
            <p:nvPr/>
          </p:nvSpPr>
          <p:spPr>
            <a:xfrm>
              <a:off x="3392554" y="1894718"/>
              <a:ext cx="214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Osobní asistence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C838B90B-7427-1949-9A51-0939B7F43D33}"/>
                </a:ext>
              </a:extLst>
            </p:cNvPr>
            <p:cNvSpPr txBox="1"/>
            <p:nvPr/>
          </p:nvSpPr>
          <p:spPr>
            <a:xfrm>
              <a:off x="6467611" y="1041465"/>
              <a:ext cx="2402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Dva životy Praha</a:t>
              </a:r>
            </a:p>
          </p:txBody>
        </p:sp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5ECA537F-A1ED-C343-9C28-0D69A7295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492"/>
            <a:stretch/>
          </p:blipFill>
          <p:spPr>
            <a:xfrm>
              <a:off x="3183297" y="1362860"/>
              <a:ext cx="5367683" cy="3914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9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7227307A-5749-8741-8074-58DD2097B9B4}"/>
              </a:ext>
            </a:extLst>
          </p:cNvPr>
          <p:cNvSpPr/>
          <p:nvPr/>
        </p:nvSpPr>
        <p:spPr>
          <a:xfrm>
            <a:off x="742122" y="2966505"/>
            <a:ext cx="5221356" cy="2413878"/>
          </a:xfrm>
          <a:prstGeom prst="roundRect">
            <a:avLst/>
          </a:prstGeom>
          <a:noFill/>
          <a:ln w="28575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9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9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>
            <a:extLst>
              <a:ext uri="{FF2B5EF4-FFF2-40B4-BE49-F238E27FC236}">
                <a16:creationId xmlns:a16="http://schemas.microsoft.com/office/drawing/2014/main" id="{7F0CF265-6FF0-034A-9231-CFBCE187C2E5}"/>
              </a:ext>
            </a:extLst>
          </p:cNvPr>
          <p:cNvSpPr/>
          <p:nvPr/>
        </p:nvSpPr>
        <p:spPr>
          <a:xfrm>
            <a:off x="6096001" y="2727964"/>
            <a:ext cx="5353878" cy="2595002"/>
          </a:xfrm>
          <a:prstGeom prst="roundRect">
            <a:avLst/>
          </a:prstGeom>
          <a:noFill/>
          <a:ln w="28575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9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9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31ECB9F-6D51-494A-9E10-61AA701B6319}"/>
              </a:ext>
            </a:extLst>
          </p:cNvPr>
          <p:cNvSpPr/>
          <p:nvPr/>
        </p:nvSpPr>
        <p:spPr>
          <a:xfrm>
            <a:off x="7089913" y="2898071"/>
            <a:ext cx="4240695" cy="242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lvl="0" indent="-222250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identifikace potřeb v rámci uvolněného rozhovoru </a:t>
            </a:r>
          </a:p>
          <a:p>
            <a:pPr marL="222250" lvl="0" indent="-222250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mapování potřeb pečující – co chce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nechce řešit, co bude řešit sama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s multidisciplinárním týmem</a:t>
            </a:r>
          </a:p>
          <a:p>
            <a:pPr marL="222250" lvl="0" indent="-222250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provázení pečující po dobu několika let, budování vztahu, identifikace změn v průběhu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78E208BE-746A-E548-AC34-2EE20B4908D0}"/>
              </a:ext>
            </a:extLst>
          </p:cNvPr>
          <p:cNvGrpSpPr/>
          <p:nvPr/>
        </p:nvGrpSpPr>
        <p:grpSpPr>
          <a:xfrm>
            <a:off x="3183297" y="1041465"/>
            <a:ext cx="5687082" cy="4236229"/>
            <a:chOff x="3183297" y="1041465"/>
            <a:chExt cx="5687082" cy="4236229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CCDC9AAA-64B1-5940-B538-1F3BE3044897}"/>
                </a:ext>
              </a:extLst>
            </p:cNvPr>
            <p:cNvSpPr txBox="1"/>
            <p:nvPr/>
          </p:nvSpPr>
          <p:spPr>
            <a:xfrm>
              <a:off x="3392554" y="1894718"/>
              <a:ext cx="214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Osobní asistence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08CA5805-BBE9-F14D-A7D8-36C79D7A820E}"/>
                </a:ext>
              </a:extLst>
            </p:cNvPr>
            <p:cNvSpPr txBox="1"/>
            <p:nvPr/>
          </p:nvSpPr>
          <p:spPr>
            <a:xfrm>
              <a:off x="6467611" y="1041465"/>
              <a:ext cx="2402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Dva životy Praha</a:t>
              </a:r>
            </a:p>
          </p:txBody>
        </p:sp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9CEE293A-FE24-0F4D-8E0D-F94FE463A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492"/>
            <a:stretch/>
          </p:blipFill>
          <p:spPr>
            <a:xfrm>
              <a:off x="3183297" y="1362860"/>
              <a:ext cx="5367683" cy="3914834"/>
            </a:xfrm>
            <a:prstGeom prst="rect">
              <a:avLst/>
            </a:prstGeom>
          </p:spPr>
        </p:pic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DACEA1C7-3180-424A-ABE2-C2B4AED7BBE6}"/>
              </a:ext>
            </a:extLst>
          </p:cNvPr>
          <p:cNvSpPr/>
          <p:nvPr/>
        </p:nvSpPr>
        <p:spPr>
          <a:xfrm>
            <a:off x="742122" y="3078178"/>
            <a:ext cx="4797283" cy="212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sociální šetření v domácnosti (ADL, IADL, rizika) </a:t>
            </a: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počátku</a:t>
            </a:r>
          </a:p>
          <a:p>
            <a:pPr marL="639763" lvl="2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vytvořena skupina OA</a:t>
            </a:r>
          </a:p>
          <a:p>
            <a:pPr marL="639763" lvl="2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zastupitelnost OA </a:t>
            </a:r>
          </a:p>
          <a:p>
            <a:pPr marL="639763" lvl="2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individuální plán klienta</a:t>
            </a: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IP aktualizace a 3 měsíce nebo při změně stavu</a:t>
            </a: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sociální poradenství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PnP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projekt DŽP)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92EBA4B-6A51-F74C-AA40-AF2656EAF233}"/>
              </a:ext>
            </a:extLst>
          </p:cNvPr>
          <p:cNvGrpSpPr/>
          <p:nvPr/>
        </p:nvGrpSpPr>
        <p:grpSpPr>
          <a:xfrm>
            <a:off x="3370393" y="1367729"/>
            <a:ext cx="5367682" cy="3930331"/>
            <a:chOff x="-4249341" y="-1666281"/>
            <a:chExt cx="5367682" cy="3930331"/>
          </a:xfrm>
        </p:grpSpPr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137B574-0959-8048-9200-654D267D9F8F}"/>
                </a:ext>
              </a:extLst>
            </p:cNvPr>
            <p:cNvSpPr txBox="1"/>
            <p:nvPr/>
          </p:nvSpPr>
          <p:spPr>
            <a:xfrm>
              <a:off x="-4110334" y="-1648351"/>
              <a:ext cx="214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Osobní asistence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391A3736-5A9E-1A41-BE54-142081BAD580}"/>
                </a:ext>
              </a:extLst>
            </p:cNvPr>
            <p:cNvSpPr txBox="1"/>
            <p:nvPr/>
          </p:nvSpPr>
          <p:spPr>
            <a:xfrm>
              <a:off x="-1117352" y="-1666281"/>
              <a:ext cx="2025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Dva životy Praha</a:t>
              </a:r>
            </a:p>
          </p:txBody>
        </p:sp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8E6184A0-B733-2043-BFA5-857FB9A09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2568"/>
            <a:stretch/>
          </p:blipFill>
          <p:spPr>
            <a:xfrm>
              <a:off x="-4249341" y="-1279019"/>
              <a:ext cx="5367682" cy="3543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DBC1420F-38DD-694A-A960-1418624F723A}"/>
              </a:ext>
            </a:extLst>
          </p:cNvPr>
          <p:cNvSpPr/>
          <p:nvPr/>
        </p:nvSpPr>
        <p:spPr>
          <a:xfrm>
            <a:off x="742122" y="3078178"/>
            <a:ext cx="4797283" cy="950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hospitalizace klientky</a:t>
            </a: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umístění do zařízení </a:t>
            </a: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4F70EA7A-000E-DE45-B7DC-944B148C1281}"/>
              </a:ext>
            </a:extLst>
          </p:cNvPr>
          <p:cNvSpPr/>
          <p:nvPr/>
        </p:nvSpPr>
        <p:spPr>
          <a:xfrm>
            <a:off x="742122" y="2966505"/>
            <a:ext cx="5221356" cy="2413878"/>
          </a:xfrm>
          <a:prstGeom prst="roundRect">
            <a:avLst/>
          </a:prstGeom>
          <a:noFill/>
          <a:ln w="28575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9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9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>
            <a:extLst>
              <a:ext uri="{FF2B5EF4-FFF2-40B4-BE49-F238E27FC236}">
                <a16:creationId xmlns:a16="http://schemas.microsoft.com/office/drawing/2014/main" id="{8F0CBE96-DF15-FE4A-8BE1-5B27BE8D44ED}"/>
              </a:ext>
            </a:extLst>
          </p:cNvPr>
          <p:cNvSpPr/>
          <p:nvPr/>
        </p:nvSpPr>
        <p:spPr>
          <a:xfrm>
            <a:off x="6096001" y="2966505"/>
            <a:ext cx="5353878" cy="2441126"/>
          </a:xfrm>
          <a:prstGeom prst="roundRect">
            <a:avLst/>
          </a:prstGeom>
          <a:noFill/>
          <a:ln w="28575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9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9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96EDBA5-3C75-414B-8784-F1F9BD98B5B6}"/>
              </a:ext>
            </a:extLst>
          </p:cNvPr>
          <p:cNvSpPr/>
          <p:nvPr/>
        </p:nvSpPr>
        <p:spPr>
          <a:xfrm>
            <a:off x="7089913" y="3236731"/>
            <a:ext cx="4240695" cy="212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lvl="0" indent="-222250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identifikace změn v průběhu hospitalizace opečovávané</a:t>
            </a:r>
          </a:p>
          <a:p>
            <a:pPr marL="222250" lvl="0" indent="-222250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nejistota pečující, jakou cestu péče zvolit  v kontextu zhoršení kognitivního deficitu</a:t>
            </a:r>
          </a:p>
          <a:p>
            <a:pPr marL="222250" lvl="0" indent="-222250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rozsáhlé rozhovory nad péčí doma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péčí v zařízení (výhody, nevýhody)</a:t>
            </a:r>
          </a:p>
          <a:p>
            <a:pPr marL="222250" lvl="0" indent="-222250">
              <a:lnSpc>
                <a:spcPts val="2320"/>
              </a:lnSpc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688BD4C5-0D4B-9B44-8A3D-F637A3B79618}"/>
              </a:ext>
            </a:extLst>
          </p:cNvPr>
          <p:cNvGrpSpPr/>
          <p:nvPr/>
        </p:nvGrpSpPr>
        <p:grpSpPr>
          <a:xfrm>
            <a:off x="3370393" y="1367729"/>
            <a:ext cx="5367682" cy="3930331"/>
            <a:chOff x="-4249341" y="-1666281"/>
            <a:chExt cx="5367682" cy="3930331"/>
          </a:xfrm>
        </p:grpSpPr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1B736C6A-9CFA-AF4E-BC74-08619D758D6B}"/>
                </a:ext>
              </a:extLst>
            </p:cNvPr>
            <p:cNvSpPr txBox="1"/>
            <p:nvPr/>
          </p:nvSpPr>
          <p:spPr>
            <a:xfrm>
              <a:off x="-4110334" y="-1648351"/>
              <a:ext cx="214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Osobní asistence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ECB29B4A-FC4F-EE4B-8C2D-B29DE0DC8D0F}"/>
                </a:ext>
              </a:extLst>
            </p:cNvPr>
            <p:cNvSpPr txBox="1"/>
            <p:nvPr/>
          </p:nvSpPr>
          <p:spPr>
            <a:xfrm>
              <a:off x="-1117352" y="-1666281"/>
              <a:ext cx="2025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Dva životy Praha</a:t>
              </a:r>
            </a:p>
          </p:txBody>
        </p:sp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69B33839-6E07-704B-82AC-81B12983B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568"/>
            <a:stretch/>
          </p:blipFill>
          <p:spPr>
            <a:xfrm>
              <a:off x="-4249341" y="-1279019"/>
              <a:ext cx="5367682" cy="3543069"/>
            </a:xfrm>
            <a:prstGeom prst="rect">
              <a:avLst/>
            </a:prstGeom>
          </p:spPr>
        </p:pic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073DEEF-BFEF-944D-AEF0-D1C63560966A}"/>
              </a:ext>
            </a:extLst>
          </p:cNvPr>
          <p:cNvGrpSpPr/>
          <p:nvPr/>
        </p:nvGrpSpPr>
        <p:grpSpPr>
          <a:xfrm>
            <a:off x="3502916" y="1098007"/>
            <a:ext cx="5367682" cy="4178376"/>
            <a:chOff x="1200269" y="1817342"/>
            <a:chExt cx="5367682" cy="4178376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05D2BE51-1A03-904D-90C6-3955D614D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279"/>
            <a:stretch/>
          </p:blipFill>
          <p:spPr>
            <a:xfrm>
              <a:off x="1200269" y="2174778"/>
              <a:ext cx="5367682" cy="3820940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22AE502-B745-4D49-83D0-0AF154155184}"/>
                </a:ext>
              </a:extLst>
            </p:cNvPr>
            <p:cNvSpPr txBox="1"/>
            <p:nvPr/>
          </p:nvSpPr>
          <p:spPr>
            <a:xfrm>
              <a:off x="1300677" y="1817342"/>
              <a:ext cx="214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Osobní asistence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48F5108E-B893-124E-B95E-6252A4D42ACD}"/>
                </a:ext>
              </a:extLst>
            </p:cNvPr>
            <p:cNvSpPr txBox="1"/>
            <p:nvPr/>
          </p:nvSpPr>
          <p:spPr>
            <a:xfrm>
              <a:off x="4345637" y="2674080"/>
              <a:ext cx="214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Dva životy Praha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2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9" grpId="0" animBg="1"/>
      <p:bldP spid="9" grpId="1" animBg="1"/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6">
            <a:extLst>
              <a:ext uri="{FF2B5EF4-FFF2-40B4-BE49-F238E27FC236}">
                <a16:creationId xmlns:a16="http://schemas.microsoft.com/office/drawing/2014/main" id="{DEF763FB-40AE-894B-9121-1AD97CD5F988}"/>
              </a:ext>
            </a:extLst>
          </p:cNvPr>
          <p:cNvSpPr/>
          <p:nvPr/>
        </p:nvSpPr>
        <p:spPr>
          <a:xfrm>
            <a:off x="742122" y="2966505"/>
            <a:ext cx="5221356" cy="2413878"/>
          </a:xfrm>
          <a:prstGeom prst="roundRect">
            <a:avLst/>
          </a:prstGeom>
          <a:noFill/>
          <a:ln w="28575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9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9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>
            <a:extLst>
              <a:ext uri="{FF2B5EF4-FFF2-40B4-BE49-F238E27FC236}">
                <a16:creationId xmlns:a16="http://schemas.microsoft.com/office/drawing/2014/main" id="{6B510B90-A85C-B84B-B410-892606C42310}"/>
              </a:ext>
            </a:extLst>
          </p:cNvPr>
          <p:cNvSpPr/>
          <p:nvPr/>
        </p:nvSpPr>
        <p:spPr>
          <a:xfrm>
            <a:off x="6096001" y="2966505"/>
            <a:ext cx="5353878" cy="2441126"/>
          </a:xfrm>
          <a:prstGeom prst="roundRect">
            <a:avLst/>
          </a:prstGeom>
          <a:noFill/>
          <a:ln w="28575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9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9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AE9C089-3F0C-5B47-AA4B-15EF73FBD43D}"/>
              </a:ext>
            </a:extLst>
          </p:cNvPr>
          <p:cNvSpPr/>
          <p:nvPr/>
        </p:nvSpPr>
        <p:spPr>
          <a:xfrm>
            <a:off x="742121" y="3236731"/>
            <a:ext cx="4797283" cy="183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nové šetření v domácnosti po příchodu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ze zařízení</a:t>
            </a: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nové vytvoření individuálního plánu</a:t>
            </a: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vytvoření skupiny osobních asistentů</a:t>
            </a: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lvl="0" indent="-182563">
              <a:lnSpc>
                <a:spcPts val="2320"/>
              </a:lnSpc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4EA2C62-B78A-9446-B631-3EBE3A485B1C}"/>
              </a:ext>
            </a:extLst>
          </p:cNvPr>
          <p:cNvSpPr/>
          <p:nvPr/>
        </p:nvSpPr>
        <p:spPr>
          <a:xfrm>
            <a:off x="7089913" y="3236731"/>
            <a:ext cx="4240695" cy="124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lvl="0" indent="-222250">
              <a:lnSpc>
                <a:spcPts val="232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přínos komplexní podpory pečující osobě – dlouhodobě udržitelný model podpory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úspora systému při péči v domácím prostředí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2DBABB91-544F-154B-8B1D-E8895A71C5CC}"/>
              </a:ext>
            </a:extLst>
          </p:cNvPr>
          <p:cNvGrpSpPr/>
          <p:nvPr/>
        </p:nvGrpSpPr>
        <p:grpSpPr>
          <a:xfrm>
            <a:off x="3502916" y="1098007"/>
            <a:ext cx="5367682" cy="4178376"/>
            <a:chOff x="1200269" y="1817342"/>
            <a:chExt cx="5367682" cy="4178376"/>
          </a:xfrm>
        </p:grpSpPr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6FAFA38D-5C26-444D-BBFE-75A98BD460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7279"/>
            <a:stretch/>
          </p:blipFill>
          <p:spPr>
            <a:xfrm>
              <a:off x="1200269" y="2174778"/>
              <a:ext cx="5367682" cy="3820940"/>
            </a:xfrm>
            <a:prstGeom prst="rect">
              <a:avLst/>
            </a:prstGeom>
          </p:spPr>
        </p:pic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787D8343-0A82-8344-B959-4C0CF072C181}"/>
                </a:ext>
              </a:extLst>
            </p:cNvPr>
            <p:cNvSpPr txBox="1"/>
            <p:nvPr/>
          </p:nvSpPr>
          <p:spPr>
            <a:xfrm>
              <a:off x="1300677" y="1817342"/>
              <a:ext cx="214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Osobní asistence</a:t>
              </a:r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865C8343-9ED0-EB46-9BA0-87F1CB749F4A}"/>
                </a:ext>
              </a:extLst>
            </p:cNvPr>
            <p:cNvSpPr txBox="1"/>
            <p:nvPr/>
          </p:nvSpPr>
          <p:spPr>
            <a:xfrm>
              <a:off x="4345637" y="2674080"/>
              <a:ext cx="214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Dva životy Praha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BDD86C2A-96F9-0244-88B7-F769A7938C7E}"/>
              </a:ext>
            </a:extLst>
          </p:cNvPr>
          <p:cNvGrpSpPr/>
          <p:nvPr/>
        </p:nvGrpSpPr>
        <p:grpSpPr>
          <a:xfrm>
            <a:off x="3352800" y="1451597"/>
            <a:ext cx="5499489" cy="3836694"/>
            <a:chOff x="3145637" y="4112483"/>
            <a:chExt cx="5499489" cy="3836694"/>
          </a:xfrm>
        </p:grpSpPr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24EAD494-15FA-5A48-9F22-C882464310EB}"/>
                </a:ext>
              </a:extLst>
            </p:cNvPr>
            <p:cNvSpPr txBox="1"/>
            <p:nvPr/>
          </p:nvSpPr>
          <p:spPr>
            <a:xfrm>
              <a:off x="3243578" y="4115328"/>
              <a:ext cx="214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Osobní asistence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DC668333-C13F-9046-BD87-CB9581646320}"/>
                </a:ext>
              </a:extLst>
            </p:cNvPr>
            <p:cNvSpPr txBox="1"/>
            <p:nvPr/>
          </p:nvSpPr>
          <p:spPr>
            <a:xfrm>
              <a:off x="6242358" y="4112483"/>
              <a:ext cx="2402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59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Dva životy Praha</a:t>
              </a:r>
            </a:p>
          </p:txBody>
        </p:sp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C034DE1B-70A8-3948-BC00-FBEDF695C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009"/>
            <a:stretch/>
          </p:blipFill>
          <p:spPr>
            <a:xfrm>
              <a:off x="3145637" y="4481815"/>
              <a:ext cx="5367682" cy="3467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41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6" grpId="0" build="p"/>
      <p:bldP spid="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433741E-30DB-7F42-B0D8-53FB2EFA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F4A22C1-92A3-114E-B46C-45E19BDEF3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009992"/>
              </p:ext>
            </p:extLst>
          </p:nvPr>
        </p:nvGraphicFramePr>
        <p:xfrm>
          <a:off x="1062318" y="1690688"/>
          <a:ext cx="9117106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66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 tmFilter="0, 0; .2, .5; .8, .5; 1, 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50" autoRev="1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Graphic spid="4" grpId="1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316AFD7-C5D8-034F-9A96-46C582F01283}"/>
              </a:ext>
            </a:extLst>
          </p:cNvPr>
          <p:cNvSpPr/>
          <p:nvPr/>
        </p:nvSpPr>
        <p:spPr>
          <a:xfrm>
            <a:off x="1007165" y="1344591"/>
            <a:ext cx="9498496" cy="166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Najít správný balanc mezi prací, soukromím a péčí o blízkého není jednoduché, </a:t>
            </a:r>
          </a:p>
          <a:p>
            <a:pPr algn="ctr">
              <a:lnSpc>
                <a:spcPct val="200000"/>
              </a:lnSpc>
            </a:pPr>
            <a:r>
              <a:rPr lang="cs-CZ" b="1" dirty="0">
                <a:solidFill>
                  <a:srgbClr val="F5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 správnou podporou odborníků se to v tomto a mnoha dalších případech podařilo.  </a:t>
            </a:r>
            <a:endParaRPr lang="cs-CZ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792151-F9E3-E246-BFBD-E540D8DAB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09"/>
          <a:stretch/>
        </p:blipFill>
        <p:spPr>
          <a:xfrm>
            <a:off x="3412159" y="3083707"/>
            <a:ext cx="5367682" cy="34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337</Words>
  <Application>Microsoft Macintosh PowerPoint</Application>
  <PresentationFormat>Širokoúhlá obrazovka</PresentationFormat>
  <Paragraphs>74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Motiv Office</vt:lpstr>
      <vt:lpstr>Konference Středočeského kraje</vt:lpstr>
      <vt:lpstr>Prezentace aplikace PowerPoint</vt:lpstr>
      <vt:lpstr>Zabezpečení potřeb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  <vt:lpstr>Prezentace aplikace PowerPoint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Konference Středočeského kraje</dc:title>
  <dc:creator>Petr Vraný</dc:creator>
  <cp:lastModifiedBy>Petr Vraný</cp:lastModifiedBy>
  <cp:revision>12</cp:revision>
  <dcterms:created xsi:type="dcterms:W3CDTF">2021-08-17T07:54:39Z</dcterms:created>
  <dcterms:modified xsi:type="dcterms:W3CDTF">2021-08-20T11:25:12Z</dcterms:modified>
</cp:coreProperties>
</file>