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7772400" cy="10058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685800" y="1743120"/>
            <a:ext cx="7771680" cy="53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85800" y="1743120"/>
            <a:ext cx="7771680" cy="53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10;p3"/>
          <p:cNvPicPr/>
          <p:nvPr/>
        </p:nvPicPr>
        <p:blipFill>
          <a:blip r:embed="rId14"/>
          <a:stretch/>
        </p:blipFill>
        <p:spPr>
          <a:xfrm>
            <a:off x="0" y="-7920"/>
            <a:ext cx="9143280" cy="686520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10;p3"/>
          <p:cNvPicPr/>
          <p:nvPr/>
        </p:nvPicPr>
        <p:blipFill>
          <a:blip r:embed="rId14"/>
          <a:stretch/>
        </p:blipFill>
        <p:spPr>
          <a:xfrm>
            <a:off x="0" y="-7920"/>
            <a:ext cx="9143280" cy="6865200"/>
          </a:xfrm>
          <a:prstGeom prst="rect">
            <a:avLst/>
          </a:prstGeom>
          <a:ln w="0"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986040" y="2530800"/>
            <a:ext cx="7350480" cy="2756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cs-CZ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300" b="1" strike="noStrike" spc="-1">
                <a:solidFill>
                  <a:srgbClr val="44546A"/>
                </a:solidFill>
                <a:latin typeface="Arial"/>
                <a:ea typeface="Arial"/>
              </a:rPr>
              <a:t>KAZUISTICKÁ KONFERENCE </a:t>
            </a:r>
            <a:endParaRPr lang="cs-CZ" sz="23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cs-CZ" sz="23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1900" b="1" i="1" strike="noStrike" spc="-1">
                <a:solidFill>
                  <a:srgbClr val="44546A"/>
                </a:solidFill>
                <a:latin typeface="Arial"/>
                <a:ea typeface="Arial"/>
              </a:rPr>
              <a:t>Představení praxe Multidisciplinárního týmu duševního zdraví pro děti a adolescenty</a:t>
            </a:r>
            <a:endParaRPr lang="cs-CZ" sz="19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cs-CZ" sz="19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400" b="1" strike="noStrike" spc="-1">
                <a:solidFill>
                  <a:srgbClr val="666666"/>
                </a:solidFill>
                <a:latin typeface="Arial"/>
                <a:ea typeface="Arial"/>
              </a:rPr>
              <a:t>PRO ZDRAVÍ 21 Z.Ú.</a:t>
            </a:r>
            <a:endParaRPr lang="cs-CZ" sz="14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400" b="1" strike="noStrike" spc="-1">
                <a:solidFill>
                  <a:srgbClr val="666666"/>
                </a:solidFill>
                <a:latin typeface="Arial"/>
                <a:ea typeface="Arial"/>
              </a:rPr>
              <a:t>www.prozdravi21.cz</a:t>
            </a:r>
            <a:endParaRPr lang="cs-CZ" sz="14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  <a:ea typeface="Arial"/>
              </a:rPr>
              <a:t>                 </a:t>
            </a:r>
            <a:endParaRPr lang="cs-CZ" sz="14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cs-CZ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41;ge9dcdcc89f_0_44"/>
          <p:cNvPicPr/>
          <p:nvPr/>
        </p:nvPicPr>
        <p:blipFill>
          <a:blip r:embed="rId2"/>
          <a:stretch/>
        </p:blipFill>
        <p:spPr>
          <a:xfrm>
            <a:off x="0" y="0"/>
            <a:ext cx="9143640" cy="6858000"/>
          </a:xfrm>
          <a:prstGeom prst="rect">
            <a:avLst/>
          </a:prstGeom>
          <a:ln w="0">
            <a:noFill/>
          </a:ln>
        </p:spPr>
      </p:pic>
      <p:sp>
        <p:nvSpPr>
          <p:cNvPr id="120" name="CustomShape 1"/>
          <p:cNvSpPr/>
          <p:nvPr/>
        </p:nvSpPr>
        <p:spPr>
          <a:xfrm>
            <a:off x="2311560" y="777960"/>
            <a:ext cx="7018560" cy="79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4000" b="0" strike="noStrike" spc="-1">
                <a:solidFill>
                  <a:srgbClr val="FFFFFF"/>
                </a:solidFill>
                <a:latin typeface="Arial"/>
                <a:ea typeface="Arial"/>
              </a:rPr>
              <a:t>4. UKONČENÍ PÉČE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701280" y="2344320"/>
            <a:ext cx="7865640" cy="39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2" name="CustomShape 3"/>
          <p:cNvSpPr/>
          <p:nvPr/>
        </p:nvSpPr>
        <p:spPr>
          <a:xfrm>
            <a:off x="4458960" y="2180160"/>
            <a:ext cx="6309720" cy="39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3" name="CustomShape 4"/>
          <p:cNvSpPr/>
          <p:nvPr/>
        </p:nvSpPr>
        <p:spPr>
          <a:xfrm>
            <a:off x="184320" y="2059560"/>
            <a:ext cx="8775000" cy="548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>
              <a:lnSpc>
                <a:spcPct val="150000"/>
              </a:lnSpc>
              <a:tabLst>
                <a:tab pos="0" algn="l"/>
              </a:tabLst>
            </a:pPr>
            <a:r>
              <a:rPr lang="en-US" sz="1400" b="1" strike="noStrike" spc="-1" dirty="0" err="1">
                <a:solidFill>
                  <a:srgbClr val="595959"/>
                </a:solidFill>
                <a:latin typeface="Arial"/>
                <a:ea typeface="Arial"/>
              </a:rPr>
              <a:t>Zakázka</a:t>
            </a:r>
            <a:r>
              <a:rPr lang="en-US" sz="1400" b="1" strike="noStrike" spc="-1" dirty="0">
                <a:solidFill>
                  <a:srgbClr val="595959"/>
                </a:solidFill>
                <a:latin typeface="Arial"/>
                <a:ea typeface="Arial"/>
              </a:rPr>
              <a:t> MTDZ je </a:t>
            </a:r>
            <a:r>
              <a:rPr lang="en-US" sz="1400" b="1" strike="noStrike" spc="-1" dirty="0" err="1">
                <a:solidFill>
                  <a:srgbClr val="595959"/>
                </a:solidFill>
                <a:latin typeface="Arial"/>
                <a:ea typeface="Arial"/>
              </a:rPr>
              <a:t>naplněna</a:t>
            </a:r>
            <a:r>
              <a:rPr lang="en-US" sz="1400" b="1" strike="noStrike" spc="-1" dirty="0">
                <a:solidFill>
                  <a:srgbClr val="595959"/>
                </a:solidFill>
                <a:latin typeface="Arial"/>
                <a:ea typeface="Arial"/>
              </a:rPr>
              <a:t>:</a:t>
            </a:r>
            <a:br>
              <a:rPr dirty="0"/>
            </a:br>
            <a:r>
              <a:rPr lang="cs-CZ" sz="1100" spc="-1" dirty="0">
                <a:solidFill>
                  <a:srgbClr val="595959"/>
                </a:solidFill>
                <a:latin typeface="Arial"/>
              </a:rPr>
              <a:t>Dívka A.</a:t>
            </a:r>
            <a:r>
              <a:rPr lang="en-US" sz="1100" b="0" strike="noStrike" spc="-1" dirty="0">
                <a:solidFill>
                  <a:srgbClr val="595959"/>
                </a:solidFill>
                <a:latin typeface="Arial"/>
                <a:ea typeface="Arial"/>
              </a:rPr>
              <a:t> je </a:t>
            </a:r>
            <a:r>
              <a:rPr lang="en-US" sz="1100" b="0" strike="noStrike" spc="-1" dirty="0" err="1">
                <a:solidFill>
                  <a:srgbClr val="595959"/>
                </a:solidFill>
                <a:latin typeface="Arial"/>
                <a:ea typeface="Arial"/>
              </a:rPr>
              <a:t>duševně</a:t>
            </a:r>
            <a:r>
              <a:rPr lang="en-US" sz="1100" b="0" strike="noStrike" spc="-1" dirty="0">
                <a:solidFill>
                  <a:srgbClr val="595959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595959"/>
                </a:solidFill>
                <a:latin typeface="Arial"/>
                <a:ea typeface="Arial"/>
              </a:rPr>
              <a:t>stabilizována</a:t>
            </a:r>
            <a:r>
              <a:rPr lang="en-US" sz="1100" b="0" strike="noStrike" spc="-1" dirty="0">
                <a:solidFill>
                  <a:srgbClr val="595959"/>
                </a:solidFill>
                <a:latin typeface="Arial"/>
                <a:ea typeface="Arial"/>
              </a:rPr>
              <a:t> a </a:t>
            </a:r>
            <a:r>
              <a:rPr lang="en-US" sz="1100" b="0" strike="noStrike" spc="-1" dirty="0" err="1">
                <a:solidFill>
                  <a:srgbClr val="595959"/>
                </a:solidFill>
                <a:latin typeface="Arial"/>
                <a:ea typeface="Arial"/>
              </a:rPr>
              <a:t>předána</a:t>
            </a:r>
            <a:r>
              <a:rPr lang="en-US" sz="1100" b="0" strike="noStrike" spc="-1" dirty="0">
                <a:solidFill>
                  <a:srgbClr val="595959"/>
                </a:solidFill>
                <a:latin typeface="Arial"/>
                <a:ea typeface="Arial"/>
              </a:rPr>
              <a:t> do </a:t>
            </a:r>
            <a:r>
              <a:rPr lang="en-US" sz="1100" b="0" strike="noStrike" spc="-1" dirty="0" err="1">
                <a:solidFill>
                  <a:srgbClr val="595959"/>
                </a:solidFill>
                <a:latin typeface="Arial"/>
                <a:ea typeface="Arial"/>
              </a:rPr>
              <a:t>běžné</a:t>
            </a:r>
            <a:r>
              <a:rPr lang="en-US" sz="1100" b="0" strike="noStrike" spc="-1" dirty="0">
                <a:solidFill>
                  <a:srgbClr val="595959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595959"/>
                </a:solidFill>
                <a:latin typeface="Arial"/>
                <a:ea typeface="Arial"/>
              </a:rPr>
              <a:t>pedopsychiatrické</a:t>
            </a:r>
            <a:r>
              <a:rPr lang="en-US" sz="1100" b="0" strike="noStrike" spc="-1" dirty="0">
                <a:solidFill>
                  <a:srgbClr val="595959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595959"/>
                </a:solidFill>
                <a:latin typeface="Arial"/>
                <a:ea typeface="Arial"/>
              </a:rPr>
              <a:t>ambulantní</a:t>
            </a:r>
            <a:r>
              <a:rPr lang="en-US" sz="1100" b="0" strike="noStrike" spc="-1" dirty="0">
                <a:solidFill>
                  <a:srgbClr val="595959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595959"/>
                </a:solidFill>
                <a:latin typeface="Arial"/>
                <a:ea typeface="Arial"/>
              </a:rPr>
              <a:t>péče</a:t>
            </a:r>
            <a:r>
              <a:rPr lang="en-US" sz="1100" b="0" strike="noStrike" spc="-1" dirty="0">
                <a:solidFill>
                  <a:srgbClr val="595959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595959"/>
                </a:solidFill>
                <a:latin typeface="Arial"/>
                <a:ea typeface="Arial"/>
              </a:rPr>
              <a:t>využívá</a:t>
            </a:r>
            <a:r>
              <a:rPr lang="en-US" sz="1100" b="0" strike="noStrike" spc="-1" dirty="0">
                <a:solidFill>
                  <a:srgbClr val="595959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595959"/>
                </a:solidFill>
                <a:latin typeface="Arial"/>
                <a:ea typeface="Arial"/>
              </a:rPr>
              <a:t>dále</a:t>
            </a:r>
            <a:r>
              <a:rPr lang="en-US" sz="1100" b="0" strike="noStrike" spc="-1" dirty="0">
                <a:solidFill>
                  <a:srgbClr val="595959"/>
                </a:solidFill>
                <a:latin typeface="Arial"/>
                <a:ea typeface="Arial"/>
              </a:rPr>
              <a:t> služeb NZDM. </a:t>
            </a:r>
            <a:endParaRPr lang="cs-CZ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br>
              <a:rPr dirty="0"/>
            </a:br>
            <a:r>
              <a:rPr lang="en-US" sz="12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Dosažené</a:t>
            </a:r>
            <a:r>
              <a:rPr lang="en-US" sz="12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cíle</a:t>
            </a:r>
            <a:endParaRPr lang="cs-CZ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A -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Ústup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bolestí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hlavy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zvýšení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energie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(7),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pocit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více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volnosti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od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rodičů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prosazení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vlastních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kamarádek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zvýšení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pocitu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vlastního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sebeurčení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- A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přeje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pracovat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matkou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v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kosmetickém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salonu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posílení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dovednosti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přemýšlet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o tom, s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kým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chce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</a:t>
            </a:r>
            <a:r>
              <a:rPr lang="cs-CZ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kamarádit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porozumění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normám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společnosti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-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povinnost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chodit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do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školy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návrat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do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přirozeného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prostředí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pocit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úspěšnosti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jako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matky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M -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radost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zlepšení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vztahu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dcerou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Š -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pocit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že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může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dobře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plnit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své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poslání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učitelé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využívají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zkušenosti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z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metodické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podpory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pro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další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žáky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třídě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R -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rozhodli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ukončit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partnerství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zůstanou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po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vzoru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své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kultury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žít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spolu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jsou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schopni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věnovat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rodičovství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společně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doma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komunikují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přívětivě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endParaRPr lang="cs-CZ" sz="11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endParaRPr lang="cs-CZ" sz="1100" b="0" strike="noStrike" spc="-1" dirty="0">
              <a:latin typeface="Arial"/>
            </a:endParaRPr>
          </a:p>
          <a:p>
            <a:pPr>
              <a:lnSpc>
                <a:spcPct val="150000"/>
              </a:lnSpc>
              <a:tabLst>
                <a:tab pos="0" algn="l"/>
              </a:tabLst>
            </a:pPr>
            <a:r>
              <a:rPr lang="en-US" sz="10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Využité</a:t>
            </a:r>
            <a:r>
              <a:rPr lang="en-US" sz="10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0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zdroje</a:t>
            </a:r>
            <a:r>
              <a:rPr lang="en-US" sz="10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:</a:t>
            </a:r>
            <a:endParaRPr lang="cs-CZ" sz="10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201"/>
              </a:spcBef>
              <a:tabLst>
                <a:tab pos="0" algn="l"/>
              </a:tabLst>
            </a:pPr>
            <a:r>
              <a:rPr lang="en-US" sz="1100" b="0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PRO ZDRAVÍ 21 Z.Ú., 2020. </a:t>
            </a:r>
            <a:r>
              <a:rPr lang="en-US" sz="1100" b="0" i="1" strike="noStrike" spc="-1" dirty="0" err="1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Popis</a:t>
            </a:r>
            <a:r>
              <a:rPr lang="en-US" sz="1100" b="0" i="1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 </a:t>
            </a:r>
            <a:r>
              <a:rPr lang="en-US" sz="1100" b="0" i="1" strike="noStrike" spc="-1" dirty="0" err="1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poskytování</a:t>
            </a:r>
            <a:r>
              <a:rPr lang="en-US" sz="1100" b="0" i="1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 </a:t>
            </a:r>
            <a:r>
              <a:rPr lang="en-US" sz="1100" b="0" i="1" strike="noStrike" spc="-1" dirty="0" err="1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zdravotních</a:t>
            </a:r>
            <a:r>
              <a:rPr lang="en-US" sz="1100" b="0" i="1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 a sociálních služeb v </a:t>
            </a:r>
            <a:r>
              <a:rPr lang="en-US" sz="1100" b="0" i="1" strike="noStrike" spc="-1" dirty="0" err="1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pilotním</a:t>
            </a:r>
            <a:r>
              <a:rPr lang="en-US" sz="1100" b="0" i="1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 </a:t>
            </a:r>
            <a:r>
              <a:rPr lang="en-US" sz="1100" b="0" i="1" strike="noStrike" spc="-1" dirty="0" err="1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provozu</a:t>
            </a:r>
            <a:r>
              <a:rPr lang="en-US" sz="1100" b="0" i="1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 </a:t>
            </a:r>
            <a:r>
              <a:rPr lang="en-US" sz="1100" b="0" i="1" strike="noStrike" spc="-1" dirty="0" err="1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Multidisciplinárního</a:t>
            </a:r>
            <a:r>
              <a:rPr lang="en-US" sz="1100" b="0" i="1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 </a:t>
            </a:r>
            <a:r>
              <a:rPr lang="en-US" sz="1100" b="0" i="1" strike="noStrike" spc="-1" dirty="0" err="1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týmu</a:t>
            </a:r>
            <a:r>
              <a:rPr lang="en-US" sz="1100" b="0" i="1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 </a:t>
            </a:r>
            <a:r>
              <a:rPr lang="en-US" sz="1100" b="0" i="1" strike="noStrike" spc="-1" dirty="0" err="1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duševního</a:t>
            </a:r>
            <a:r>
              <a:rPr lang="en-US" sz="1100" b="0" i="1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 </a:t>
            </a:r>
            <a:r>
              <a:rPr lang="en-US" sz="1100" b="0" i="1" strike="noStrike" spc="-1" dirty="0" err="1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zdraví</a:t>
            </a:r>
            <a:r>
              <a:rPr lang="en-US" sz="1100" b="0" i="1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 pro </a:t>
            </a:r>
            <a:r>
              <a:rPr lang="en-US" sz="1100" b="0" i="1" strike="noStrike" spc="-1" dirty="0" err="1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děti</a:t>
            </a:r>
            <a:r>
              <a:rPr lang="en-US" sz="1100" b="0" i="1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 a </a:t>
            </a:r>
            <a:r>
              <a:rPr lang="en-US" sz="1100" b="0" i="1" strike="noStrike" spc="-1" dirty="0" err="1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adolescenty</a:t>
            </a:r>
            <a:r>
              <a:rPr lang="en-US" sz="1100" b="0" i="1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 2020-2022: MTDZ-P 21</a:t>
            </a:r>
            <a:r>
              <a:rPr lang="en-US" sz="1100" b="0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. Beroun.</a:t>
            </a:r>
            <a:endParaRPr lang="cs-CZ" sz="11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201"/>
              </a:spcBef>
              <a:tabLst>
                <a:tab pos="0" algn="l"/>
              </a:tabLst>
            </a:pPr>
            <a:r>
              <a:rPr lang="en-US" sz="1100" b="0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TRAPKOVÁ, Ludmila; CHVÁLA, Vladislav, 2009. </a:t>
            </a:r>
            <a:r>
              <a:rPr lang="en-US" sz="1100" b="0" i="1" strike="noStrike" spc="-1" dirty="0" err="1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Rodinná</a:t>
            </a:r>
            <a:r>
              <a:rPr lang="en-US" sz="1100" b="0" i="1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 </a:t>
            </a:r>
            <a:r>
              <a:rPr lang="en-US" sz="1100" b="0" i="1" strike="noStrike" spc="-1" dirty="0" err="1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terapie</a:t>
            </a:r>
            <a:r>
              <a:rPr lang="en-US" sz="1100" b="0" i="1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 </a:t>
            </a:r>
            <a:r>
              <a:rPr lang="en-US" sz="1100" b="0" i="1" strike="noStrike" spc="-1" dirty="0" err="1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psychosomatických</a:t>
            </a:r>
            <a:r>
              <a:rPr lang="en-US" sz="1100" b="0" i="1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 </a:t>
            </a:r>
            <a:r>
              <a:rPr lang="en-US" sz="1100" b="0" i="1" strike="noStrike" spc="-1" dirty="0" err="1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poruch</a:t>
            </a:r>
            <a:r>
              <a:rPr lang="en-US" sz="1100" b="0" i="1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. </a:t>
            </a:r>
            <a:r>
              <a:rPr lang="en-US" sz="1100" b="0" strike="noStrike" spc="-1" dirty="0" err="1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Vyd</a:t>
            </a:r>
            <a:r>
              <a:rPr lang="en-US" sz="1100" b="0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. 2. Praha: </a:t>
            </a:r>
            <a:r>
              <a:rPr lang="en-US" sz="1100" b="0" strike="noStrike" spc="-1" dirty="0" err="1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Portál</a:t>
            </a:r>
            <a:r>
              <a:rPr lang="en-US" sz="1100" b="0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. 232 s. ISBN 978-80-7367-561-5.</a:t>
            </a:r>
            <a:br>
              <a:rPr dirty="0"/>
            </a:br>
            <a:r>
              <a:rPr lang="en-US" sz="1100" b="0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TRAPKOVÁ, Ludmila a CHVÁLA, Vladislav, 2008. </a:t>
            </a:r>
            <a:r>
              <a:rPr lang="en-US" sz="1100" b="0" i="1" strike="noStrike" spc="-1" dirty="0" err="1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Rodinná</a:t>
            </a:r>
            <a:r>
              <a:rPr lang="en-US" sz="1100" b="0" i="1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 </a:t>
            </a:r>
            <a:r>
              <a:rPr lang="en-US" sz="1100" b="0" i="1" strike="noStrike" spc="-1" dirty="0" err="1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terapie</a:t>
            </a:r>
            <a:r>
              <a:rPr lang="en-US" sz="1100" b="0" i="1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 a </a:t>
            </a:r>
            <a:r>
              <a:rPr lang="en-US" sz="1100" b="0" i="1" strike="noStrike" spc="-1" dirty="0" err="1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teorie</a:t>
            </a:r>
            <a:r>
              <a:rPr lang="en-US" sz="1100" b="0" i="1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 </a:t>
            </a:r>
            <a:r>
              <a:rPr lang="en-US" sz="1100" b="0" i="1" strike="noStrike" spc="-1" dirty="0" err="1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jin-jangu</a:t>
            </a:r>
            <a:r>
              <a:rPr lang="en-US" sz="1100" b="0" i="1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. </a:t>
            </a:r>
            <a:r>
              <a:rPr lang="en-US" sz="1100" b="0" strike="noStrike" spc="-1" dirty="0" err="1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Vyd</a:t>
            </a:r>
            <a:r>
              <a:rPr lang="en-US" sz="1100" b="0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. 1. Praha: </a:t>
            </a:r>
            <a:r>
              <a:rPr lang="en-US" sz="1100" b="0" strike="noStrike" spc="-1" dirty="0" err="1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Portál</a:t>
            </a:r>
            <a:r>
              <a:rPr lang="en-US" sz="1100" b="0" strike="noStrike" spc="-1" dirty="0">
                <a:solidFill>
                  <a:srgbClr val="434343"/>
                </a:solidFill>
                <a:highlight>
                  <a:srgbClr val="FFFFFF"/>
                </a:highlight>
                <a:latin typeface="Arial"/>
                <a:ea typeface="Arial"/>
              </a:rPr>
              <a:t> 248 s. ISBN 978-80-7367-391-8.</a:t>
            </a:r>
            <a:br>
              <a:rPr dirty="0"/>
            </a:br>
            <a:endParaRPr lang="cs-CZ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endParaRPr lang="cs-CZ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endParaRPr lang="cs-CZ" sz="11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50;ge9dcdcc89f_0_60"/>
          <p:cNvPicPr/>
          <p:nvPr/>
        </p:nvPicPr>
        <p:blipFill>
          <a:blip r:embed="rId2"/>
          <a:stretch/>
        </p:blipFill>
        <p:spPr>
          <a:xfrm>
            <a:off x="0" y="0"/>
            <a:ext cx="9143640" cy="6858000"/>
          </a:xfrm>
          <a:prstGeom prst="rect">
            <a:avLst/>
          </a:prstGeom>
          <a:ln w="0">
            <a:noFill/>
          </a:ln>
        </p:spPr>
      </p:pic>
      <p:sp>
        <p:nvSpPr>
          <p:cNvPr id="125" name="CustomShape 1"/>
          <p:cNvSpPr/>
          <p:nvPr/>
        </p:nvSpPr>
        <p:spPr>
          <a:xfrm>
            <a:off x="2419200" y="175320"/>
            <a:ext cx="6540120" cy="175432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34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PŘÍBĚH </a:t>
            </a:r>
            <a:r>
              <a:rPr lang="cs-CZ" sz="34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DÍVKY A.</a:t>
            </a:r>
            <a:r>
              <a:rPr lang="en-US" sz="34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:</a:t>
            </a:r>
            <a:br>
              <a:rPr dirty="0"/>
            </a:br>
            <a:r>
              <a:rPr lang="en-US" sz="34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Rozvaha</a:t>
            </a:r>
            <a:r>
              <a:rPr lang="en-US" sz="34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o tom, </a:t>
            </a:r>
            <a:r>
              <a:rPr lang="en-US" sz="34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jaká</a:t>
            </a:r>
            <a:r>
              <a:rPr lang="en-US" sz="34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en-US" sz="34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změna</a:t>
            </a:r>
            <a:r>
              <a:rPr lang="en-US" sz="34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se </a:t>
            </a:r>
            <a:r>
              <a:rPr lang="en-US" sz="34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cestou</a:t>
            </a:r>
            <a:r>
              <a:rPr lang="en-US" sz="34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MTDZ </a:t>
            </a:r>
            <a:r>
              <a:rPr lang="en-US" sz="34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odehrála</a:t>
            </a:r>
            <a:endParaRPr lang="cs-CZ" sz="3400" b="0" strike="noStrike" spc="-1" dirty="0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701280" y="2344320"/>
            <a:ext cx="7865640" cy="39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3"/>
          <p:cNvSpPr/>
          <p:nvPr/>
        </p:nvSpPr>
        <p:spPr>
          <a:xfrm>
            <a:off x="4458960" y="2180160"/>
            <a:ext cx="6309720" cy="39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4"/>
          <p:cNvSpPr/>
          <p:nvPr/>
        </p:nvSpPr>
        <p:spPr>
          <a:xfrm>
            <a:off x="184320" y="2180160"/>
            <a:ext cx="8775000" cy="525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A</a:t>
            </a:r>
            <a:r>
              <a:rPr lang="cs-CZ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narodila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v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silné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rodině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rodičům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kteří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měli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odvahu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začlenit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do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zcela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odlišné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kultury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než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byla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jejich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vlastní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Z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úcty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své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vlastní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kultuře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ji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zcela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neopustili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ale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snažili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ji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propojit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českou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kulturou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Začleňování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nebylo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snadné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museli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</a:t>
            </a:r>
            <a:r>
              <a:rPr lang="cs-CZ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často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nechávat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hlídat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později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ji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nechávat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doma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často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samotnou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Přestože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původně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tým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uvažoval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o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možné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rané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deprivaci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</a:t>
            </a:r>
            <a:r>
              <a:rPr lang="cs-CZ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vlivem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odloučení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od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matky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téma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deficitu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mateřské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péče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neobjevilo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v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popředí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vztahu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k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jejím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aktuálním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obtížím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Stěžejním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tématem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bylo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násilí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mezi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rodiči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kdy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</a:t>
            </a:r>
            <a:r>
              <a:rPr lang="cs-CZ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vnímala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nebezpečné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stát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ženou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Bála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že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být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ženou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znamená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žít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pod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násilím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muže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Nemohla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proto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přiblížit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k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matce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protože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to by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mohlo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znamenat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ztotožnění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ženstvím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zároveň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k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matce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pociťovala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odpor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aby se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tak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nestalo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Rodiče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tím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že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jejich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“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jediné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dítě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” se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ocitlo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na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prahu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smrti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byli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ochotni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začít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mluvit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o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svých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poměrech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nevěrách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letitém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násilí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kdy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např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otec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ohrožoval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matku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před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očima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cs-CZ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dívky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nožem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a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dokázali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doma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vytvořit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podmínky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kdy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nehádají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V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rodinné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terapii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individuální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terapii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pak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bylo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třeba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pracovat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přenosy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násilí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u A</a:t>
            </a:r>
            <a:r>
              <a:rPr lang="cs-CZ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 “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zvyknutí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”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si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na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harmonické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prostředí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kterému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může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důvěřovat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A</a:t>
            </a:r>
            <a:r>
              <a:rPr lang="cs-CZ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přiblížila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k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matce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otec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z dominance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ustoupil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čímž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“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restartoval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”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separační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proces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A</a:t>
            </a:r>
            <a:r>
              <a:rPr lang="cs-CZ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obdivuje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práci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rodičů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chce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jít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podobnou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cestou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Chodí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do NZDM,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kde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účastní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aktivit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  za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podpory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pracovníků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připravuje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pro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vrstevnice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krášlící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programy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Ráda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by se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vyučila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pracovala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stejně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jako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matka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v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kosmetických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službách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Ví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že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má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cit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pro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krásu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uvědomuje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si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že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k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tomu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aby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byla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kosmetičkou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se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potřebuje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vyučit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v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oboru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tedy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mít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průměrné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známky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Rodiče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ji v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jejím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zájmu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podporují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společně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spolu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žijí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jsou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rodiči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avšak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ne </a:t>
            </a:r>
            <a:r>
              <a:rPr lang="en-US" sz="12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partnery</a:t>
            </a:r>
            <a:r>
              <a:rPr lang="en-US" sz="12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</a:t>
            </a:r>
            <a:endParaRPr lang="cs-CZ" sz="1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endParaRPr lang="cs-CZ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endParaRPr lang="cs-CZ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endParaRPr lang="cs-CZ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59;ge9dcdcc89f_0_19"/>
          <p:cNvPicPr/>
          <p:nvPr/>
        </p:nvPicPr>
        <p:blipFill>
          <a:blip r:embed="rId2"/>
          <a:stretch/>
        </p:blipFill>
        <p:spPr>
          <a:xfrm>
            <a:off x="0" y="0"/>
            <a:ext cx="9143640" cy="6858000"/>
          </a:xfrm>
          <a:prstGeom prst="rect">
            <a:avLst/>
          </a:prstGeom>
          <a:ln w="0">
            <a:noFill/>
          </a:ln>
        </p:spPr>
      </p:pic>
      <p:sp>
        <p:nvSpPr>
          <p:cNvPr id="130" name="CustomShape 1"/>
          <p:cNvSpPr/>
          <p:nvPr/>
        </p:nvSpPr>
        <p:spPr>
          <a:xfrm>
            <a:off x="2475720" y="701280"/>
            <a:ext cx="6540120" cy="79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4000" b="0" strike="noStrike" spc="-1">
                <a:solidFill>
                  <a:srgbClr val="FFFFFF"/>
                </a:solidFill>
                <a:latin typeface="Arial"/>
                <a:ea typeface="Arial"/>
              </a:rPr>
              <a:t> Pro zdraví 21 z.ú. 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701280" y="2344320"/>
            <a:ext cx="7865640" cy="39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3"/>
          <p:cNvSpPr/>
          <p:nvPr/>
        </p:nvSpPr>
        <p:spPr>
          <a:xfrm>
            <a:off x="4458960" y="2180160"/>
            <a:ext cx="6309720" cy="39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4"/>
          <p:cNvSpPr/>
          <p:nvPr/>
        </p:nvSpPr>
        <p:spPr>
          <a:xfrm>
            <a:off x="299520" y="2519640"/>
            <a:ext cx="8544960" cy="21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endParaRPr lang="cs-CZ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r>
              <a:rPr lang="en-US" sz="2000" b="1" strike="noStrike" spc="-1">
                <a:solidFill>
                  <a:srgbClr val="595959"/>
                </a:solidFill>
                <a:latin typeface="Arial"/>
                <a:ea typeface="Arial"/>
              </a:rPr>
              <a:t>Děkuji za pozornost</a:t>
            </a:r>
            <a:endParaRPr lang="cs-CZ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endParaRPr lang="cs-CZ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r>
              <a:rPr lang="en-US" sz="2000" b="1" strike="noStrike" spc="-1">
                <a:solidFill>
                  <a:srgbClr val="595959"/>
                </a:solidFill>
                <a:latin typeface="Arial"/>
                <a:ea typeface="Arial"/>
              </a:rPr>
              <a:t>Mgr. Zdeňka Hylasová Benešová</a:t>
            </a:r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69;p2"/>
          <p:cNvPicPr/>
          <p:nvPr/>
        </p:nvPicPr>
        <p:blipFill>
          <a:blip r:embed="rId2"/>
          <a:stretch/>
        </p:blipFill>
        <p:spPr>
          <a:xfrm>
            <a:off x="0" y="0"/>
            <a:ext cx="9143640" cy="6858000"/>
          </a:xfrm>
          <a:prstGeom prst="rect">
            <a:avLst/>
          </a:prstGeom>
          <a:ln w="0">
            <a:noFill/>
          </a:ln>
        </p:spPr>
      </p:pic>
      <p:sp>
        <p:nvSpPr>
          <p:cNvPr id="80" name="CustomShape 1"/>
          <p:cNvSpPr/>
          <p:nvPr/>
        </p:nvSpPr>
        <p:spPr>
          <a:xfrm>
            <a:off x="2464920" y="635400"/>
            <a:ext cx="6540120" cy="79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4000" b="0" strike="noStrike" spc="-1">
                <a:solidFill>
                  <a:srgbClr val="FFFFFF"/>
                </a:solidFill>
                <a:latin typeface="Arial"/>
                <a:ea typeface="Arial"/>
              </a:rPr>
              <a:t>JAK FUNGUJE MTDZ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701280" y="2344320"/>
            <a:ext cx="7865640" cy="39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CustomShape 3"/>
          <p:cNvSpPr/>
          <p:nvPr/>
        </p:nvSpPr>
        <p:spPr>
          <a:xfrm>
            <a:off x="4458960" y="2180160"/>
            <a:ext cx="6309720" cy="943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400" b="1" strike="noStrike" spc="-1">
                <a:solidFill>
                  <a:srgbClr val="666666"/>
                </a:solidFill>
                <a:latin typeface="Arial"/>
                <a:ea typeface="Arial"/>
              </a:rPr>
              <a:t>4. Metodické postupy</a:t>
            </a:r>
            <a:br/>
            <a:r>
              <a:rPr lang="en-US" sz="1200" b="0" strike="noStrike" spc="-1">
                <a:solidFill>
                  <a:srgbClr val="666666"/>
                </a:solidFill>
                <a:latin typeface="Arial"/>
                <a:ea typeface="Arial"/>
              </a:rPr>
              <a:t>Biopsychosociální přístup, systemický,</a:t>
            </a:r>
            <a:br/>
            <a:r>
              <a:rPr lang="en-US" sz="1200" b="0" strike="noStrike" spc="-1">
                <a:solidFill>
                  <a:srgbClr val="666666"/>
                </a:solidFill>
                <a:latin typeface="Arial"/>
                <a:ea typeface="Arial"/>
              </a:rPr>
              <a:t>zaměřený na řešení, hlavním nástrojem</a:t>
            </a:r>
            <a:br/>
            <a:r>
              <a:rPr lang="en-US" sz="1200" b="0" strike="noStrike" spc="-1">
                <a:solidFill>
                  <a:srgbClr val="666666"/>
                </a:solidFill>
                <a:latin typeface="Arial"/>
                <a:ea typeface="Arial"/>
              </a:rPr>
              <a:t>je case management</a:t>
            </a:r>
            <a:endParaRPr lang="cs-CZ" sz="1200" b="0" strike="noStrike" spc="-1">
              <a:latin typeface="Arial"/>
            </a:endParaRPr>
          </a:p>
        </p:txBody>
      </p:sp>
      <p:sp>
        <p:nvSpPr>
          <p:cNvPr id="83" name="CustomShape 4"/>
          <p:cNvSpPr/>
          <p:nvPr/>
        </p:nvSpPr>
        <p:spPr>
          <a:xfrm>
            <a:off x="273960" y="2180160"/>
            <a:ext cx="4097160" cy="588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r>
              <a:rPr lang="en-US" sz="1400" b="1" strike="noStrike" spc="-1">
                <a:solidFill>
                  <a:srgbClr val="595959"/>
                </a:solidFill>
                <a:latin typeface="Arial"/>
                <a:ea typeface="Arial"/>
              </a:rPr>
              <a:t>1. Hlavní cíl MTDZ</a:t>
            </a:r>
            <a:br/>
            <a:r>
              <a:rPr lang="en-US" sz="1200" b="0" strike="noStrike" spc="-1">
                <a:solidFill>
                  <a:srgbClr val="595959"/>
                </a:solidFill>
                <a:latin typeface="Arial"/>
                <a:ea typeface="Arial"/>
              </a:rPr>
              <a:t>Přesun těžiště péče o děti a dospívající ve věku 0-18+ let s již diagnostikovaným duševním onemocněním, nebo ohrožené duševním onemocněním do jejich přirozeného prostředí. </a:t>
            </a:r>
            <a:endParaRPr lang="cs-CZ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r>
              <a:rPr lang="en-US" sz="1400" b="1" strike="noStrike" spc="-1">
                <a:solidFill>
                  <a:srgbClr val="595959"/>
                </a:solidFill>
                <a:latin typeface="Arial"/>
                <a:ea typeface="Arial"/>
              </a:rPr>
              <a:t>2. Jak na to?</a:t>
            </a:r>
            <a:br/>
            <a:r>
              <a:rPr lang="en-US" sz="1200" b="0" strike="noStrike" spc="-1">
                <a:solidFill>
                  <a:srgbClr val="595959"/>
                </a:solidFill>
                <a:latin typeface="Arial"/>
                <a:ea typeface="Arial"/>
              </a:rPr>
              <a:t>Propojením zdravotních a sociálních služeb.</a:t>
            </a:r>
            <a:endParaRPr lang="cs-CZ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r>
              <a:rPr lang="en-US" sz="1400" b="1" strike="noStrike" spc="-1">
                <a:solidFill>
                  <a:srgbClr val="595959"/>
                </a:solidFill>
                <a:latin typeface="Arial"/>
                <a:ea typeface="Arial"/>
              </a:rPr>
              <a:t>3. Personální obsazení </a:t>
            </a:r>
            <a:br/>
            <a:br/>
            <a:r>
              <a:rPr lang="en-US" sz="1300" b="0" strike="noStrike" spc="-1">
                <a:solidFill>
                  <a:srgbClr val="595959"/>
                </a:solidFill>
                <a:latin typeface="Arial"/>
                <a:ea typeface="Arial"/>
              </a:rPr>
              <a:t>Zdravotní služby </a:t>
            </a:r>
            <a:br/>
            <a:r>
              <a:rPr lang="en-US" sz="1200" b="0" strike="noStrike" spc="-1">
                <a:solidFill>
                  <a:srgbClr val="595959"/>
                </a:solidFill>
                <a:latin typeface="Arial"/>
                <a:ea typeface="Arial"/>
              </a:rPr>
              <a:t>pedopsychiatr    0,5</a:t>
            </a:r>
            <a:br/>
            <a:r>
              <a:rPr lang="en-US" sz="1200" b="0" strike="noStrike" spc="-1">
                <a:solidFill>
                  <a:srgbClr val="595959"/>
                </a:solidFill>
                <a:latin typeface="Arial"/>
                <a:ea typeface="Arial"/>
              </a:rPr>
              <a:t>psycholog          2       (klin. 1, ve zdrav. 1)</a:t>
            </a:r>
            <a:br/>
            <a:r>
              <a:rPr lang="en-US" sz="1200" b="0" strike="noStrike" spc="-1">
                <a:solidFill>
                  <a:srgbClr val="595959"/>
                </a:solidFill>
                <a:latin typeface="Arial"/>
                <a:ea typeface="Arial"/>
              </a:rPr>
              <a:t>zdravotní sestra 3</a:t>
            </a:r>
            <a:br/>
            <a:r>
              <a:rPr lang="en-US" sz="1200" b="0" strike="noStrike" spc="-1">
                <a:solidFill>
                  <a:srgbClr val="595959"/>
                </a:solidFill>
                <a:latin typeface="Arial"/>
                <a:ea typeface="Arial"/>
              </a:rPr>
              <a:t>rodinný terapeut 1</a:t>
            </a:r>
            <a:br/>
            <a:br/>
            <a:r>
              <a:rPr lang="en-US" sz="1300" b="0" strike="noStrike" spc="-1">
                <a:solidFill>
                  <a:srgbClr val="595959"/>
                </a:solidFill>
                <a:latin typeface="Arial"/>
                <a:ea typeface="Arial"/>
              </a:rPr>
              <a:t>Sociální služby</a:t>
            </a:r>
            <a:br/>
            <a:r>
              <a:rPr lang="en-US" sz="1200" b="0" strike="noStrike" spc="-1">
                <a:solidFill>
                  <a:srgbClr val="595959"/>
                </a:solidFill>
                <a:latin typeface="Arial"/>
                <a:ea typeface="Arial"/>
              </a:rPr>
              <a:t>sociální pracovník 2</a:t>
            </a:r>
            <a:br/>
            <a:r>
              <a:rPr lang="en-US" sz="1200" b="0" strike="noStrike" spc="-1">
                <a:solidFill>
                  <a:srgbClr val="595959"/>
                </a:solidFill>
                <a:latin typeface="Arial"/>
                <a:ea typeface="Arial"/>
              </a:rPr>
              <a:t>pracovník v sociálních službách 1</a:t>
            </a:r>
            <a:br/>
            <a:r>
              <a:rPr lang="en-US" sz="1200" b="0" strike="noStrike" spc="-1">
                <a:solidFill>
                  <a:srgbClr val="595959"/>
                </a:solidFill>
                <a:latin typeface="Arial"/>
                <a:ea typeface="Arial"/>
              </a:rPr>
              <a:t>speciální pedagog 1,5</a:t>
            </a:r>
            <a:br/>
            <a:r>
              <a:rPr lang="en-US" sz="1200" b="0" strike="noStrike" spc="-1">
                <a:solidFill>
                  <a:srgbClr val="595959"/>
                </a:solidFill>
                <a:latin typeface="Arial"/>
                <a:ea typeface="Arial"/>
              </a:rPr>
              <a:t>peer konzultant 0,15</a:t>
            </a:r>
            <a:endParaRPr lang="cs-CZ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</p:txBody>
      </p:sp>
      <p:pic>
        <p:nvPicPr>
          <p:cNvPr id="84" name="Google Shape;74;p2" descr="8172206883_97565f0676_b.jpg"/>
          <p:cNvPicPr/>
          <p:nvPr/>
        </p:nvPicPr>
        <p:blipFill>
          <a:blip r:embed="rId3"/>
          <a:stretch/>
        </p:blipFill>
        <p:spPr>
          <a:xfrm>
            <a:off x="4513680" y="3503880"/>
            <a:ext cx="4239360" cy="21034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79;ge9dcdcc89f_0_9"/>
          <p:cNvPicPr/>
          <p:nvPr/>
        </p:nvPicPr>
        <p:blipFill>
          <a:blip r:embed="rId2"/>
          <a:stretch/>
        </p:blipFill>
        <p:spPr>
          <a:xfrm>
            <a:off x="0" y="0"/>
            <a:ext cx="9143640" cy="6858000"/>
          </a:xfrm>
          <a:prstGeom prst="rect">
            <a:avLst/>
          </a:prstGeom>
          <a:ln w="0">
            <a:noFill/>
          </a:ln>
        </p:spPr>
      </p:pic>
      <p:sp>
        <p:nvSpPr>
          <p:cNvPr id="86" name="CustomShape 1"/>
          <p:cNvSpPr/>
          <p:nvPr/>
        </p:nvSpPr>
        <p:spPr>
          <a:xfrm>
            <a:off x="2432160" y="712080"/>
            <a:ext cx="6540120" cy="79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4000" b="0" strike="noStrike" spc="-1">
                <a:solidFill>
                  <a:srgbClr val="FFFFFF"/>
                </a:solidFill>
                <a:latin typeface="Arial"/>
                <a:ea typeface="Arial"/>
              </a:rPr>
              <a:t>CESTA KLIENTA MTDZ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701280" y="2344320"/>
            <a:ext cx="7865640" cy="39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CustomShape 3"/>
          <p:cNvSpPr/>
          <p:nvPr/>
        </p:nvSpPr>
        <p:spPr>
          <a:xfrm>
            <a:off x="4458960" y="2180160"/>
            <a:ext cx="6309720" cy="39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CustomShape 4"/>
          <p:cNvSpPr/>
          <p:nvPr/>
        </p:nvSpPr>
        <p:spPr>
          <a:xfrm>
            <a:off x="140400" y="1895400"/>
            <a:ext cx="8775000" cy="5591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 algn="just">
              <a:lnSpc>
                <a:spcPct val="150000"/>
              </a:lnSpc>
              <a:tabLst>
                <a:tab pos="0" algn="l"/>
              </a:tabLst>
            </a:pPr>
            <a:endParaRPr lang="cs-CZ" sz="1800" b="0" strike="noStrike" spc="-1">
              <a:latin typeface="Arial"/>
            </a:endParaRPr>
          </a:p>
          <a:p>
            <a:pPr marL="457200" indent="-310680">
              <a:lnSpc>
                <a:spcPct val="100000"/>
              </a:lnSpc>
              <a:buClr>
                <a:srgbClr val="434343"/>
              </a:buClr>
              <a:buFont typeface="Arial"/>
              <a:buAutoNum type="arabicPeriod"/>
              <a:tabLst>
                <a:tab pos="0" algn="l"/>
              </a:tabLst>
            </a:pPr>
            <a:r>
              <a:rPr lang="en-US" sz="1300" b="1" strike="noStrike" spc="-1">
                <a:solidFill>
                  <a:srgbClr val="434343"/>
                </a:solidFill>
                <a:latin typeface="Arial"/>
                <a:ea typeface="Arial"/>
              </a:rPr>
              <a:t>První kontakt</a:t>
            </a:r>
            <a:br/>
            <a:r>
              <a:rPr lang="en-US" sz="1300" b="1" strike="noStrike" spc="-1">
                <a:solidFill>
                  <a:srgbClr val="434343"/>
                </a:solidFill>
                <a:latin typeface="Arial"/>
              </a:rPr>
              <a:t> </a:t>
            </a:r>
            <a:endParaRPr lang="cs-CZ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200" b="0" strike="noStrike" spc="-1">
                <a:solidFill>
                  <a:srgbClr val="434343"/>
                </a:solidFill>
                <a:latin typeface="Arial"/>
                <a:ea typeface="Arial"/>
              </a:rPr>
              <a:t>Zcela první kontakt MTDZ (kontaktního pracovníka - KP) se zájemcem o službu (většinou přes hlavní číslo 704 979 979). Zjišťujeme základní údaje zájemce (jméno, věk, kontakt, místo bydliště/spádovost, oblast problému dítěte, předchozí hospitalizace a pedopsychiatrické péče, KP uvažuje o předběžně navrhovaných službách a vhodném  case managerovi - CM).</a:t>
            </a:r>
            <a:endParaRPr lang="cs-CZ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  <a:p>
            <a:pPr marL="457200" indent="-310680">
              <a:lnSpc>
                <a:spcPct val="100000"/>
              </a:lnSpc>
              <a:buClr>
                <a:srgbClr val="434343"/>
              </a:buClr>
              <a:buFont typeface="Arial"/>
              <a:buAutoNum type="arabicPeriod"/>
              <a:tabLst>
                <a:tab pos="0" algn="l"/>
              </a:tabLst>
            </a:pPr>
            <a:r>
              <a:rPr lang="en-US" sz="1300" b="1" strike="noStrike" spc="-1">
                <a:solidFill>
                  <a:srgbClr val="434343"/>
                </a:solidFill>
                <a:latin typeface="Arial"/>
                <a:ea typeface="Arial"/>
              </a:rPr>
              <a:t>Přijetí do péče</a:t>
            </a:r>
            <a:endParaRPr lang="cs-CZ" sz="1300" b="0" strike="noStrike" spc="-1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pos="0" algn="l"/>
              </a:tabLst>
            </a:pPr>
            <a:endParaRPr lang="cs-CZ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200" b="0" strike="noStrike" spc="-1">
                <a:solidFill>
                  <a:srgbClr val="434343"/>
                </a:solidFill>
                <a:latin typeface="Arial"/>
                <a:ea typeface="Arial"/>
              </a:rPr>
              <a:t>Na první poradě týmu představí KP zájemce o službu týmu a tým určí (nebo potvrdí navrhovaného) CM, odbornost pro zavedení klienta do péče (pedopsychiatr nebo psycholog), rozšiřuje se uvažování o předběžně navrhovaných službách vzhledem k obtížím dítěte. Před vyšetřením pedopsychiatra nebo psychologa CM realizuje vstupní sezení do tří dnů od prvního kontaktu a odebírá sociálně-zdravotní anamnézu. Ve vážných případech se již v této době pracuje s tzv. časovou osou narativu dítěte. Vytváří se první zakázka, která se dále profiluje.</a:t>
            </a:r>
            <a:endParaRPr lang="cs-CZ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  <a:p>
            <a:pPr marL="457200" indent="-310680" algn="just">
              <a:lnSpc>
                <a:spcPct val="100000"/>
              </a:lnSpc>
              <a:buClr>
                <a:srgbClr val="434343"/>
              </a:buClr>
              <a:buFont typeface="Arial"/>
              <a:buAutoNum type="arabicPeriod"/>
              <a:tabLst>
                <a:tab pos="0" algn="l"/>
              </a:tabLst>
            </a:pPr>
            <a:r>
              <a:rPr lang="en-US" sz="1300" b="1" strike="noStrike" spc="-1">
                <a:solidFill>
                  <a:srgbClr val="434343"/>
                </a:solidFill>
                <a:latin typeface="Arial"/>
                <a:ea typeface="Arial"/>
              </a:rPr>
              <a:t>Průběh péče</a:t>
            </a:r>
            <a:endParaRPr lang="cs-CZ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br/>
            <a:r>
              <a:rPr lang="en-US" sz="1200" b="0" strike="noStrike" spc="-1">
                <a:solidFill>
                  <a:srgbClr val="434343"/>
                </a:solidFill>
                <a:latin typeface="Arial"/>
                <a:ea typeface="Arial"/>
              </a:rPr>
              <a:t>CM s týmem vytváří a zajišťuje realizaci léčebného plánu v programu prevence hospitalizace a podpůrného plánu v programu zotavení.</a:t>
            </a:r>
            <a:endParaRPr lang="cs-CZ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  <a:p>
            <a:pPr marL="457200" indent="-310680" algn="just">
              <a:lnSpc>
                <a:spcPct val="100000"/>
              </a:lnSpc>
              <a:buClr>
                <a:srgbClr val="434343"/>
              </a:buClr>
              <a:buFont typeface="Arial"/>
              <a:buAutoNum type="arabicPeriod"/>
              <a:tabLst>
                <a:tab pos="0" algn="l"/>
              </a:tabLst>
            </a:pPr>
            <a:r>
              <a:rPr lang="en-US" sz="1300" b="1" strike="noStrike" spc="-1">
                <a:solidFill>
                  <a:srgbClr val="434343"/>
                </a:solidFill>
                <a:latin typeface="Arial"/>
                <a:ea typeface="Arial"/>
              </a:rPr>
              <a:t>Ukončení péče</a:t>
            </a:r>
            <a:endParaRPr lang="cs-CZ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cs-CZ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200" b="0" strike="noStrike" spc="-1">
                <a:solidFill>
                  <a:srgbClr val="434343"/>
                </a:solidFill>
                <a:latin typeface="Arial"/>
                <a:ea typeface="Arial"/>
              </a:rPr>
              <a:t>Ideálně, pokud je naplněn plán včetně nastavené zakázky.</a:t>
            </a:r>
            <a:endParaRPr lang="cs-CZ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88;ge9dcdcc89f_0_28"/>
          <p:cNvPicPr/>
          <p:nvPr/>
        </p:nvPicPr>
        <p:blipFill>
          <a:blip r:embed="rId2"/>
          <a:stretch/>
        </p:blipFill>
        <p:spPr>
          <a:xfrm>
            <a:off x="0" y="0"/>
            <a:ext cx="9143640" cy="6858000"/>
          </a:xfrm>
          <a:prstGeom prst="rect">
            <a:avLst/>
          </a:prstGeom>
          <a:ln w="0">
            <a:noFill/>
          </a:ln>
        </p:spPr>
      </p:pic>
      <p:sp>
        <p:nvSpPr>
          <p:cNvPr id="91" name="CustomShape 1"/>
          <p:cNvSpPr/>
          <p:nvPr/>
        </p:nvSpPr>
        <p:spPr>
          <a:xfrm>
            <a:off x="2309760" y="712080"/>
            <a:ext cx="6540120" cy="136960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40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Příběh</a:t>
            </a:r>
            <a:r>
              <a:rPr lang="en-US" sz="40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cs-CZ" sz="40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dívky A.</a:t>
            </a:r>
            <a:r>
              <a:rPr lang="en-US" sz="40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: </a:t>
            </a:r>
            <a:r>
              <a:rPr lang="en-US" sz="37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První</a:t>
            </a:r>
            <a:r>
              <a:rPr lang="en-US" sz="37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en-US" sz="37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kontakt</a:t>
            </a:r>
            <a:endParaRPr lang="cs-CZ" sz="3700" b="0" strike="noStrike" spc="-1" dirty="0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701280" y="2344320"/>
            <a:ext cx="7865640" cy="39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3"/>
          <p:cNvSpPr/>
          <p:nvPr/>
        </p:nvSpPr>
        <p:spPr>
          <a:xfrm>
            <a:off x="4458960" y="2180160"/>
            <a:ext cx="6309720" cy="39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CustomShape 4"/>
          <p:cNvSpPr/>
          <p:nvPr/>
        </p:nvSpPr>
        <p:spPr>
          <a:xfrm>
            <a:off x="443880" y="1982880"/>
            <a:ext cx="8380440" cy="5581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 algn="just">
              <a:lnSpc>
                <a:spcPct val="150000"/>
              </a:lnSpc>
              <a:tabLst>
                <a:tab pos="0" algn="l"/>
              </a:tabLst>
            </a:pPr>
            <a:endParaRPr lang="cs-CZ" sz="1800" b="0" strike="noStrike" spc="-1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  <a:ea typeface="Arial"/>
              </a:rPr>
              <a:t>První kontakt byl před dvěma lety, kdy Anna začala</a:t>
            </a:r>
            <a:r>
              <a:rPr lang="en-US" sz="1400" b="0" strike="noStrike" spc="-1">
                <a:solidFill>
                  <a:srgbClr val="000000"/>
                </a:solidFill>
                <a:latin typeface="Arial"/>
                <a:ea typeface="Arial"/>
              </a:rPr>
              <a:t> v</a:t>
            </a:r>
            <a:r>
              <a:rPr lang="en-US" sz="1200" b="0" strike="noStrike" spc="-1">
                <a:solidFill>
                  <a:srgbClr val="000000"/>
                </a:solidFill>
                <a:latin typeface="Arial"/>
                <a:ea typeface="Arial"/>
              </a:rPr>
              <a:t>e svých 11 letech navštěvovat NZDM. Využívala volnočasových aktivit asi tři měsíce, poté přestala náhle NZDM navštěvovat. Další kontakt s organizací iniciovala Dětská psychiatrická nemocnice (DPN), která se obrátila na MTDZ s dotazem, zda by mohl tým MTDZ Annu po propuštění z nemocnice převzít do ambulantní péče. V době přijetí týmem MTDZ bylo Anně 13 let.</a:t>
            </a:r>
            <a:endParaRPr lang="cs-CZ" sz="1200" b="0" strike="noStrike" spc="-1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en-US" sz="1400" b="1" strike="noStrike" spc="-1">
                <a:solidFill>
                  <a:srgbClr val="434343"/>
                </a:solidFill>
                <a:latin typeface="Arial"/>
                <a:ea typeface="Arial"/>
              </a:rPr>
              <a:t>Oblast problému</a:t>
            </a:r>
            <a:endParaRPr lang="cs-CZ" sz="1400" b="0" strike="noStrike" spc="-1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  <a:ea typeface="Arial"/>
              </a:rPr>
              <a:t>Hospitalizace trvala cca šest měsíců ve dvou psychiatrických nemocnicích, původně pro podezření na mentální anorexii, sebepoškozování a suicidální myšlenky, 1x suicidiální pokus. V první DPN, která se orientuje na poruchy příjmu potravy se  objevily problémy v chování, proto byla přeložena do jiné DPN. Z té se Anně nechtělo domů, přestože byl její fyzický i psychický stav stabilizován. Byla vyloučena mentální anorexie, lékaři spatřovali problém zejména v rodině. Hrozil rozvoj tzv. hospitalismu.</a:t>
            </a:r>
            <a:endParaRPr lang="cs-CZ" sz="1200" b="0" strike="noStrike" spc="-1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en-US" sz="1500" b="1" strike="noStrike" spc="-1">
                <a:solidFill>
                  <a:srgbClr val="434343"/>
                </a:solidFill>
                <a:latin typeface="Arial"/>
                <a:ea typeface="Arial"/>
              </a:rPr>
              <a:t>Zakázka </a:t>
            </a:r>
            <a:endParaRPr lang="cs-CZ" sz="1500" b="0" strike="noStrike" spc="-1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  <a:ea typeface="Arial"/>
              </a:rPr>
              <a:t>Podpora duševního zdraví.</a:t>
            </a:r>
            <a:endParaRPr lang="cs-CZ" sz="1200" b="0" strike="noStrike" spc="-1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7;ge9dcdcc89f_0_36"/>
          <p:cNvPicPr/>
          <p:nvPr/>
        </p:nvPicPr>
        <p:blipFill>
          <a:blip r:embed="rId2"/>
          <a:stretch/>
        </p:blipFill>
        <p:spPr>
          <a:xfrm>
            <a:off x="0" y="0"/>
            <a:ext cx="9143640" cy="6858000"/>
          </a:xfrm>
          <a:prstGeom prst="rect">
            <a:avLst/>
          </a:prstGeom>
          <a:ln w="0">
            <a:noFill/>
          </a:ln>
        </p:spPr>
      </p:pic>
      <p:sp>
        <p:nvSpPr>
          <p:cNvPr id="96" name="CustomShape 1"/>
          <p:cNvSpPr/>
          <p:nvPr/>
        </p:nvSpPr>
        <p:spPr>
          <a:xfrm>
            <a:off x="2419200" y="547920"/>
            <a:ext cx="6540120" cy="1234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40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2. </a:t>
            </a:r>
            <a:r>
              <a:rPr lang="en-US" sz="40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Přijetí</a:t>
            </a:r>
            <a:r>
              <a:rPr lang="en-US" sz="40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A</a:t>
            </a:r>
            <a:r>
              <a:rPr lang="cs-CZ" sz="40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.</a:t>
            </a:r>
            <a:r>
              <a:rPr lang="en-US" sz="40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do </a:t>
            </a:r>
            <a:r>
              <a:rPr lang="en-US" sz="40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péče</a:t>
            </a:r>
            <a:r>
              <a:rPr lang="en-US" sz="40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: </a:t>
            </a:r>
            <a:br>
              <a:rPr dirty="0"/>
            </a:br>
            <a:r>
              <a:rPr lang="en-US" sz="29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    </a:t>
            </a:r>
            <a:r>
              <a:rPr lang="en-US" sz="29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anamnéza</a:t>
            </a:r>
            <a:r>
              <a:rPr lang="en-US" sz="29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a </a:t>
            </a:r>
            <a:r>
              <a:rPr lang="en-US" sz="29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zavedení</a:t>
            </a:r>
            <a:r>
              <a:rPr lang="en-US" sz="29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do </a:t>
            </a:r>
            <a:r>
              <a:rPr lang="en-US" sz="29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péče</a:t>
            </a:r>
            <a:endParaRPr lang="cs-CZ" sz="29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701280" y="2344320"/>
            <a:ext cx="7865640" cy="39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3"/>
          <p:cNvSpPr/>
          <p:nvPr/>
        </p:nvSpPr>
        <p:spPr>
          <a:xfrm>
            <a:off x="120600" y="2103480"/>
            <a:ext cx="8971920" cy="5870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>
              <a:lnSpc>
                <a:spcPct val="150000"/>
              </a:lnSpc>
              <a:tabLst>
                <a:tab pos="0" algn="l"/>
              </a:tabLst>
            </a:pP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Věk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: D a R: 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A 14 let, M 37, O 50, S 0</a:t>
            </a:r>
            <a:endParaRPr lang="cs-CZ" sz="1100" b="0" strike="noStrike" spc="-1" dirty="0">
              <a:latin typeface="Arial"/>
            </a:endParaRPr>
          </a:p>
          <a:p>
            <a:pPr>
              <a:lnSpc>
                <a:spcPct val="150000"/>
              </a:lnSpc>
              <a:tabLst>
                <a:tab pos="0" algn="l"/>
              </a:tabLst>
            </a:pP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Vývoj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dítěte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-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fyziologický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 PM v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normě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,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v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období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MŠV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věku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úzkosti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v SŠV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rizikové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chování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suicidiální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myšlenky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jedenkrát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suicidiální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pokus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sebepoškozování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problémy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příjmem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potravy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vyšší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četnost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běžných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fyziologických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onemocnění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br>
              <a:rPr dirty="0"/>
            </a:b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Somatické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a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duševní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zdraví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R - 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A - 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fyziologický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zdráva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deprese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porucha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přizpůsobení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M -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deprese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asi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před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5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lety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hospitalizována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v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psychiatrické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nemocnici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medikována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O -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zdráv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br>
              <a:rPr dirty="0"/>
            </a:b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Ekonomicko-sociální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stabilita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R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-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odlišná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národnost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A</a:t>
            </a:r>
            <a:r>
              <a:rPr lang="cs-CZ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narodila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v ČR,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kdy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M v ČR 2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roky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O 7 let, R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podniká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velká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vytíženost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rodičů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životní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úroveň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vyšší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střední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třídy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usiluje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o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začlenění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naší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kultury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ČR,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neodklání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od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své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endParaRPr lang="cs-CZ" sz="1100" b="0" strike="noStrike" spc="-1" dirty="0">
              <a:latin typeface="Arial"/>
            </a:endParaRPr>
          </a:p>
          <a:p>
            <a:pPr>
              <a:lnSpc>
                <a:spcPct val="150000"/>
              </a:lnSpc>
              <a:tabLst>
                <a:tab pos="0" algn="l"/>
              </a:tabLst>
            </a:pP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Oslabení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rodičovských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kompetenci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/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komunikční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a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výchovný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styl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- A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mluví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velmi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dobře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ČJ,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méně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jazykem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svých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rodičů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rodiče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komunikují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v ČJ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úrovni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začátečníků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Výchovně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orientace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výkon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komunikace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hodnotící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orientující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nedostatky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Nízká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míra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společně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stráveného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času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plnění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materiálních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přání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</a:t>
            </a:r>
            <a:br>
              <a:rPr dirty="0"/>
            </a:b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Traumatické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události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-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jazykový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nesoulad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rodiči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v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péči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chůvy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do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dvou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do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tří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let (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třetí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kultura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),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dále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1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rok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v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rodné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zemi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rodičů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násilí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mezi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rodiči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br>
              <a:rPr dirty="0"/>
            </a:b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Zájmy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D a R,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silné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stránky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talenty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-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síla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rodiny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opustit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nevyhovující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životní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podmínky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prosadit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v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nové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zemi,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začlenit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tvůrčí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estetické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schopnosti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zájem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R o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dceru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endParaRPr lang="cs-CZ" sz="1100" b="0" strike="noStrike" spc="-1" dirty="0">
              <a:latin typeface="Arial"/>
            </a:endParaRPr>
          </a:p>
          <a:p>
            <a:pPr>
              <a:lnSpc>
                <a:spcPct val="150000"/>
              </a:lnSpc>
              <a:tabLst>
                <a:tab pos="0" algn="l"/>
              </a:tabLst>
            </a:pP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Rizika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-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dokonání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suicidia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rozvoj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hospitalismu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rozvoj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duševního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onemocnění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zejména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poruchy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osobnosti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poruchy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chování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endParaRPr lang="cs-CZ" sz="1100" b="0" strike="noStrike" spc="-1" dirty="0">
              <a:latin typeface="Arial"/>
            </a:endParaRPr>
          </a:p>
          <a:p>
            <a:pPr>
              <a:lnSpc>
                <a:spcPct val="150000"/>
              </a:lnSpc>
              <a:tabLst>
                <a:tab pos="0" algn="l"/>
              </a:tabLst>
            </a:pP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Zavedení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do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péče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 -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finální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rozhodnutí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pedopsychiatra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o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přijetí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základě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vážnosti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stavu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Proběhl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pohovor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 </a:t>
            </a:r>
            <a:r>
              <a:rPr lang="cs-CZ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dívkou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rodiči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</a:t>
            </a:r>
            <a:r>
              <a:rPr lang="cs-CZ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Dívce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byla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upravena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medikace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</a:t>
            </a:r>
            <a:endParaRPr lang="cs-CZ" sz="11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endParaRPr lang="cs-CZ" sz="11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endParaRPr lang="cs-CZ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endParaRPr lang="cs-CZ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endParaRPr lang="cs-CZ" sz="11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105;ge9dcdcc89f_0_52"/>
          <p:cNvPicPr/>
          <p:nvPr/>
        </p:nvPicPr>
        <p:blipFill>
          <a:blip r:embed="rId2"/>
          <a:stretch/>
        </p:blipFill>
        <p:spPr>
          <a:xfrm>
            <a:off x="0" y="0"/>
            <a:ext cx="9143640" cy="6858000"/>
          </a:xfrm>
          <a:prstGeom prst="rect">
            <a:avLst/>
          </a:prstGeom>
          <a:ln w="0">
            <a:noFill/>
          </a:ln>
        </p:spPr>
      </p:pic>
      <p:sp>
        <p:nvSpPr>
          <p:cNvPr id="100" name="CustomShape 1"/>
          <p:cNvSpPr/>
          <p:nvPr/>
        </p:nvSpPr>
        <p:spPr>
          <a:xfrm>
            <a:off x="2190960" y="449280"/>
            <a:ext cx="6952680" cy="1219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4000" b="0" strike="noStrike" spc="-1">
                <a:solidFill>
                  <a:srgbClr val="FFFFFF"/>
                </a:solidFill>
                <a:latin typeface="Arial"/>
                <a:ea typeface="Arial"/>
              </a:rPr>
              <a:t>3. PRŮBĚH PÉČE O ANNU: </a:t>
            </a:r>
            <a:br/>
            <a:r>
              <a:rPr lang="en-US" sz="2800" b="0" strike="noStrike" spc="-1">
                <a:solidFill>
                  <a:srgbClr val="FFFFFF"/>
                </a:solidFill>
                <a:latin typeface="Arial"/>
                <a:ea typeface="Arial"/>
              </a:rPr>
              <a:t>nastavení léčebného a podpůrného plánu</a:t>
            </a:r>
            <a:endParaRPr lang="cs-CZ" sz="2800" b="0" strike="noStrike" spc="-1"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701280" y="2344320"/>
            <a:ext cx="7865640" cy="39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2" name="CustomShape 3"/>
          <p:cNvSpPr/>
          <p:nvPr/>
        </p:nvSpPr>
        <p:spPr>
          <a:xfrm>
            <a:off x="4458960" y="2180160"/>
            <a:ext cx="6309720" cy="39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CustomShape 4"/>
          <p:cNvSpPr/>
          <p:nvPr/>
        </p:nvSpPr>
        <p:spPr>
          <a:xfrm>
            <a:off x="131400" y="1621440"/>
            <a:ext cx="8950320" cy="59067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 algn="just">
              <a:lnSpc>
                <a:spcPct val="150000"/>
              </a:lnSpc>
              <a:tabLst>
                <a:tab pos="0" algn="l"/>
              </a:tabLst>
            </a:pPr>
            <a:br>
              <a:rPr dirty="0"/>
            </a:br>
            <a:endParaRPr lang="cs-CZ" sz="18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en-US" sz="10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Na </a:t>
            </a:r>
            <a:r>
              <a:rPr lang="en-US" sz="10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další</a:t>
            </a:r>
            <a:r>
              <a:rPr lang="en-US" sz="10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0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první</a:t>
            </a:r>
            <a:r>
              <a:rPr lang="en-US" sz="10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0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poradě</a:t>
            </a:r>
            <a:r>
              <a:rPr lang="en-US" sz="10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0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týmu</a:t>
            </a:r>
            <a:r>
              <a:rPr lang="en-US" sz="10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0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jsou</a:t>
            </a:r>
            <a:r>
              <a:rPr lang="en-US" sz="10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0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na</a:t>
            </a:r>
            <a:r>
              <a:rPr lang="en-US" sz="10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0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základě</a:t>
            </a:r>
            <a:r>
              <a:rPr lang="en-US" sz="10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0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dostupných</a:t>
            </a:r>
            <a:r>
              <a:rPr lang="en-US" sz="10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0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informací</a:t>
            </a:r>
            <a:r>
              <a:rPr lang="en-US" sz="10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0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vyhodnoceny</a:t>
            </a:r>
            <a:r>
              <a:rPr lang="en-US" sz="10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cs-CZ" sz="10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dívčiny</a:t>
            </a:r>
            <a:r>
              <a:rPr lang="en-US" sz="10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0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potřeby</a:t>
            </a:r>
            <a:r>
              <a:rPr lang="en-US" sz="10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, je </a:t>
            </a:r>
            <a:r>
              <a:rPr lang="en-US" sz="10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vytvořen</a:t>
            </a:r>
            <a:r>
              <a:rPr lang="en-US" sz="10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0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léčebný</a:t>
            </a:r>
            <a:r>
              <a:rPr lang="en-US" sz="10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a </a:t>
            </a:r>
            <a:r>
              <a:rPr lang="en-US" sz="10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podpůrný</a:t>
            </a:r>
            <a:r>
              <a:rPr lang="en-US" sz="10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program:</a:t>
            </a:r>
            <a:endParaRPr lang="cs-CZ" sz="1000" b="0" strike="noStrike" spc="-1" dirty="0">
              <a:latin typeface="Arial"/>
            </a:endParaRPr>
          </a:p>
          <a:p>
            <a:pPr marL="457200" indent="-298080" algn="just">
              <a:lnSpc>
                <a:spcPct val="150000"/>
              </a:lnSpc>
              <a:buClr>
                <a:srgbClr val="434343"/>
              </a:buClr>
              <a:buFont typeface="Arial"/>
              <a:buChar char="●"/>
              <a:tabLst>
                <a:tab pos="0" algn="l"/>
              </a:tabLst>
            </a:pP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pedopsychaitrická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péče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endParaRPr lang="cs-CZ" sz="1100" b="0" strike="noStrike" spc="-1" dirty="0">
              <a:latin typeface="Arial"/>
            </a:endParaRPr>
          </a:p>
          <a:p>
            <a:pPr marL="457200" indent="-298080" algn="just">
              <a:lnSpc>
                <a:spcPct val="150000"/>
              </a:lnSpc>
              <a:buClr>
                <a:srgbClr val="434343"/>
              </a:buClr>
              <a:buFont typeface="Arial"/>
              <a:buChar char="●"/>
              <a:tabLst>
                <a:tab pos="0" algn="l"/>
              </a:tabLst>
            </a:pP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rodinná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individuální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terapie</a:t>
            </a:r>
            <a:endParaRPr lang="cs-CZ" sz="1100" b="0" strike="noStrike" spc="-1" dirty="0">
              <a:latin typeface="Arial"/>
            </a:endParaRPr>
          </a:p>
          <a:p>
            <a:pPr marL="457200" indent="-298080" algn="just">
              <a:lnSpc>
                <a:spcPct val="150000"/>
              </a:lnSpc>
              <a:buClr>
                <a:srgbClr val="434343"/>
              </a:buClr>
              <a:buFont typeface="Arial"/>
              <a:buChar char="●"/>
              <a:tabLst>
                <a:tab pos="0" algn="l"/>
              </a:tabLst>
            </a:pP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podpora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speciálního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pedagoga</a:t>
            </a:r>
            <a:endParaRPr lang="cs-CZ" sz="1100" b="0" strike="noStrike" spc="-1" dirty="0">
              <a:latin typeface="Arial"/>
            </a:endParaRPr>
          </a:p>
          <a:p>
            <a:pPr marL="457200" indent="-298080" algn="just">
              <a:lnSpc>
                <a:spcPct val="150000"/>
              </a:lnSpc>
              <a:buClr>
                <a:srgbClr val="434343"/>
              </a:buClr>
              <a:buFont typeface="Arial"/>
              <a:buChar char="●"/>
              <a:tabLst>
                <a:tab pos="0" algn="l"/>
              </a:tabLst>
            </a:pP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zajištění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sociálně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terapeutických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volnočasových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aktivit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NZDM</a:t>
            </a:r>
            <a:endParaRPr lang="cs-CZ" sz="1100" b="0" strike="noStrike" spc="-1" dirty="0">
              <a:latin typeface="Arial"/>
            </a:endParaRPr>
          </a:p>
          <a:p>
            <a:pPr marL="457200" indent="-298080" algn="just">
              <a:lnSpc>
                <a:spcPct val="150000"/>
              </a:lnSpc>
              <a:buClr>
                <a:srgbClr val="434343"/>
              </a:buClr>
              <a:buFont typeface="Arial"/>
              <a:buChar char="●"/>
              <a:tabLst>
                <a:tab pos="0" algn="l"/>
              </a:tabLst>
            </a:pP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doučování</a:t>
            </a:r>
            <a:endParaRPr lang="cs-CZ" sz="1100" b="0" strike="noStrike" spc="-1" dirty="0">
              <a:latin typeface="Arial"/>
            </a:endParaRPr>
          </a:p>
          <a:p>
            <a:pPr marL="457200" indent="-298080" algn="just">
              <a:lnSpc>
                <a:spcPct val="150000"/>
              </a:lnSpc>
              <a:buClr>
                <a:srgbClr val="434343"/>
              </a:buClr>
              <a:buFont typeface="Arial"/>
              <a:buChar char="●"/>
              <a:tabLst>
                <a:tab pos="0" algn="l"/>
              </a:tabLst>
            </a:pP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externí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spolupráce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- se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školou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 s DPN,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kde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</a:t>
            </a:r>
            <a:r>
              <a:rPr lang="cs-CZ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v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průběhu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péče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MTDZ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byla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krátkodobě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znovu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hospitalizována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endParaRPr lang="cs-CZ" sz="11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Uvažování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o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problému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dítěte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z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biopsychosociálního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pohledu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-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práce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s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metaforou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“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sociální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dělohy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” (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Chvála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Trapková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, 2014)</a:t>
            </a:r>
            <a:br>
              <a:rPr dirty="0"/>
            </a:b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Využití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podobnosti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prenatálního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vývoje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dítěte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ve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fyziologické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děloze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matky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v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psychoterapeutické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týmové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práci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se “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sociální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” </a:t>
            </a:r>
            <a:r>
              <a:rPr lang="en-US" sz="11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dělohou</a:t>
            </a:r>
            <a:r>
              <a:rPr lang="en-US" sz="11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:  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Ohrožení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primárních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vývojových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potřeb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tým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spatřuje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v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období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odloučení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od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matky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v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prvním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trimestru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“sociálního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těhotenství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” (?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vztahové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vazby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mezi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M a A),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kdy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nevíme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jakými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copingovými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strategiemi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A se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situací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vypořádala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V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současné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chvíli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A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nachází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v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období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započaté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adolescence, je v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konfliktu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matkou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jistá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svou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sexuální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identitou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separační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proces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nepostupuje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(?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narušené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vazby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matkou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nebo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?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vlivu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domácího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násilí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),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metaforicky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je v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období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začátku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třetího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semestru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“sociálního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těhotenství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”,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kdy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již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započal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“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sociální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porod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” s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následnou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stagnací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Plánem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týmu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bylo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podpořit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stagnující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“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sociální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porod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”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podporou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vztahu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matkou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tak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aby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byla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podpořena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identita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Anny a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její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další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separační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proces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Dále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v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rámci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podpory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separačního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procesu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jevila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nutná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harmonizace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rodinného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školního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prostředí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endParaRPr lang="cs-CZ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endParaRPr lang="cs-CZ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endParaRPr lang="cs-CZ" sz="11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14;ge9dcdcc89f_0_68"/>
          <p:cNvPicPr/>
          <p:nvPr/>
        </p:nvPicPr>
        <p:blipFill>
          <a:blip r:embed="rId2"/>
          <a:stretch/>
        </p:blipFill>
        <p:spPr>
          <a:xfrm>
            <a:off x="0" y="0"/>
            <a:ext cx="9143640" cy="6858000"/>
          </a:xfrm>
          <a:prstGeom prst="rect">
            <a:avLst/>
          </a:prstGeom>
          <a:ln w="0">
            <a:noFill/>
          </a:ln>
        </p:spPr>
      </p:pic>
      <p:sp>
        <p:nvSpPr>
          <p:cNvPr id="105" name="CustomShape 1"/>
          <p:cNvSpPr/>
          <p:nvPr/>
        </p:nvSpPr>
        <p:spPr>
          <a:xfrm>
            <a:off x="2307960" y="668160"/>
            <a:ext cx="6540120" cy="79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4000" b="0" strike="noStrike" spc="-1">
                <a:solidFill>
                  <a:srgbClr val="FFFFFF"/>
                </a:solidFill>
                <a:latin typeface="Arial"/>
                <a:ea typeface="Arial"/>
              </a:rPr>
              <a:t>3. PRŮBĚH PÉČE O ANNU</a:t>
            </a:r>
            <a:endParaRPr lang="cs-CZ" sz="40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701280" y="2344320"/>
            <a:ext cx="7865640" cy="39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7" name="CustomShape 3"/>
          <p:cNvSpPr/>
          <p:nvPr/>
        </p:nvSpPr>
        <p:spPr>
          <a:xfrm>
            <a:off x="4458960" y="2180160"/>
            <a:ext cx="6309720" cy="39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8" name="CustomShape 4"/>
          <p:cNvSpPr/>
          <p:nvPr/>
        </p:nvSpPr>
        <p:spPr>
          <a:xfrm>
            <a:off x="184320" y="1774800"/>
            <a:ext cx="8842320" cy="557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300" b="1" strike="noStrike" spc="-1">
                <a:solidFill>
                  <a:srgbClr val="434343"/>
                </a:solidFill>
                <a:latin typeface="Arial"/>
                <a:ea typeface="Arial"/>
              </a:rPr>
              <a:t>Popis nežádoucích symptomů </a:t>
            </a:r>
            <a:endParaRPr lang="cs-CZ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200" b="0" strike="noStrike" spc="-1">
                <a:solidFill>
                  <a:srgbClr val="434343"/>
                </a:solidFill>
                <a:latin typeface="Arial"/>
                <a:ea typeface="Arial"/>
              </a:rPr>
              <a:t>Bolesti hlavy, silná a přetrvávající únava (3z10 na škále pocitu energie), stahování se do sebe, nutkavé stavy ublížit si, plačtivost, suicidální myšlenky, napětí projevující se silným třesem a nutkavými pohyby, pocit nedostačivosti a selhání, odpor k rodičům,obavy, že ji rodiče zbijí.</a:t>
            </a:r>
            <a:endParaRPr lang="cs-CZ" sz="1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300" b="1" strike="noStrike" spc="-1">
                <a:solidFill>
                  <a:srgbClr val="434343"/>
                </a:solidFill>
                <a:latin typeface="Arial"/>
                <a:ea typeface="Arial"/>
              </a:rPr>
              <a:t>Spouštěče symptomů</a:t>
            </a:r>
            <a:endParaRPr lang="cs-CZ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200" b="0" strike="noStrike" spc="-1">
                <a:solidFill>
                  <a:srgbClr val="434343"/>
                </a:solidFill>
                <a:latin typeface="Arial"/>
                <a:ea typeface="Arial"/>
              </a:rPr>
              <a:t>Suicidiální myšlenky doma v podvečerních hodinách, když je sama doma s rodiči, v NZDM v situacích, kdy je po ní vyžadováno, co se jí nelíbí, situace, když rodiče odmítají její kamarádky, když na ní vyvíjejí tlak v souvislosti se školou nebo ji do něčeho nutí, ve škole situace, kdy se učitelé smějí dětem, které A považuje za děti v nouzi, kdy je zesměšňují.</a:t>
            </a:r>
            <a:endParaRPr lang="cs-CZ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300" b="1" strike="noStrike" spc="-1">
                <a:solidFill>
                  <a:srgbClr val="434343"/>
                </a:solidFill>
                <a:latin typeface="Arial"/>
                <a:ea typeface="Arial"/>
              </a:rPr>
              <a:t>Účel symptomů</a:t>
            </a:r>
            <a:endParaRPr lang="cs-CZ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200" b="0" strike="noStrike" spc="-1">
                <a:solidFill>
                  <a:srgbClr val="434343"/>
                </a:solidFill>
                <a:latin typeface="Arial"/>
                <a:ea typeface="Arial"/>
              </a:rPr>
              <a:t>Zajištění získání a přesunu pozornosti rodičů, zabránění rodičovským hádkám, zvýšení zájmu rodičů o to, co chce ona, a ne co chtějí oni, matka je více doma, více s A, postupně rodiče plní A přání, rodiče jsou více spolu, více spolu komunikují nehádají se.</a:t>
            </a:r>
            <a:endParaRPr lang="cs-CZ" sz="1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300" b="1" strike="noStrike" spc="-1">
                <a:solidFill>
                  <a:srgbClr val="434343"/>
                </a:solidFill>
                <a:latin typeface="Arial"/>
                <a:ea typeface="Arial"/>
              </a:rPr>
              <a:t>Rizika</a:t>
            </a:r>
            <a:endParaRPr lang="cs-CZ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200" b="0" strike="noStrike" spc="-1">
                <a:solidFill>
                  <a:srgbClr val="434343"/>
                </a:solidFill>
                <a:latin typeface="Arial"/>
                <a:ea typeface="Arial"/>
              </a:rPr>
              <a:t>Dokonání suicidia, rozvoj hospitalismu, rozvoj duševního onemocnění, zejména poruchy osobnosti a poruchy chování.</a:t>
            </a:r>
            <a:endParaRPr lang="cs-CZ" sz="1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300" b="1" strike="noStrike" spc="-1">
                <a:solidFill>
                  <a:srgbClr val="434343"/>
                </a:solidFill>
                <a:latin typeface="Arial"/>
                <a:ea typeface="Arial"/>
              </a:rPr>
              <a:t>Výjimky, kdy se symptomy nevyskytují</a:t>
            </a:r>
            <a:endParaRPr lang="cs-CZ" sz="13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200" b="0" strike="noStrike" spc="-1">
                <a:solidFill>
                  <a:srgbClr val="434343"/>
                </a:solidFill>
                <a:latin typeface="Arial"/>
                <a:ea typeface="Arial"/>
              </a:rPr>
              <a:t>Během dne, s kamarádkami, při kouření, s alkoholem, doma, když tam nejsou rodiče.</a:t>
            </a:r>
            <a:endParaRPr lang="cs-CZ" sz="1200" b="0" strike="noStrike" spc="-1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23;ge9dcdcc89f_0_86"/>
          <p:cNvPicPr/>
          <p:nvPr/>
        </p:nvPicPr>
        <p:blipFill>
          <a:blip r:embed="rId2"/>
          <a:stretch/>
        </p:blipFill>
        <p:spPr>
          <a:xfrm>
            <a:off x="0" y="0"/>
            <a:ext cx="9143640" cy="6858000"/>
          </a:xfrm>
          <a:prstGeom prst="rect">
            <a:avLst/>
          </a:prstGeom>
          <a:ln w="0">
            <a:noFill/>
          </a:ln>
        </p:spPr>
      </p:pic>
      <p:sp>
        <p:nvSpPr>
          <p:cNvPr id="110" name="CustomShape 1"/>
          <p:cNvSpPr/>
          <p:nvPr/>
        </p:nvSpPr>
        <p:spPr>
          <a:xfrm>
            <a:off x="2340720" y="646200"/>
            <a:ext cx="6540120" cy="138499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39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3. PRŮBĚH PÉČE O </a:t>
            </a:r>
            <a:r>
              <a:rPr lang="cs-CZ" sz="39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DÍVKU </a:t>
            </a:r>
            <a:r>
              <a:rPr lang="cs-CZ" sz="3900" spc="-1" dirty="0">
                <a:solidFill>
                  <a:srgbClr val="FFFFFF"/>
                </a:solidFill>
                <a:latin typeface="Arial"/>
                <a:ea typeface="Arial"/>
              </a:rPr>
              <a:t>A.</a:t>
            </a:r>
            <a:endParaRPr lang="cs-CZ" sz="3900" b="0" strike="noStrike" spc="-1" dirty="0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701280" y="2344320"/>
            <a:ext cx="7865640" cy="39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3"/>
          <p:cNvSpPr/>
          <p:nvPr/>
        </p:nvSpPr>
        <p:spPr>
          <a:xfrm>
            <a:off x="4458960" y="2180160"/>
            <a:ext cx="6309720" cy="39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4"/>
          <p:cNvSpPr/>
          <p:nvPr/>
        </p:nvSpPr>
        <p:spPr>
          <a:xfrm>
            <a:off x="184320" y="2388240"/>
            <a:ext cx="8775000" cy="476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>
                <a:solidFill>
                  <a:srgbClr val="434343"/>
                </a:solidFill>
                <a:latin typeface="Arial"/>
                <a:ea typeface="Arial"/>
              </a:rPr>
              <a:t>Zdroje</a:t>
            </a:r>
            <a:endParaRPr lang="cs-CZ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200" b="0" strike="noStrike" spc="-1">
                <a:solidFill>
                  <a:srgbClr val="434343"/>
                </a:solidFill>
                <a:latin typeface="Arial"/>
                <a:ea typeface="Arial"/>
              </a:rPr>
              <a:t>Estetické cítění A i R, vnímavá k sociálním nerovnostem, něžné vystupování, matka popisuje, že jako malá byla mazlivá a ráda se k ní tulila, síla rodiny opustit rodnou zemi a prosadit se v zemi s odlišnou kulturou, estetické cítění, tvůrčí schopnosti dobré materiální zázemí, zájem o to, aby dcera byla šťastná, ochota spolupracovat - respektovat odborná doporučení a zároveň  přinášení vlastních nápadů do procesu spolupráce, přání školy obdržet “manuál” na dítě po hospitalizaci z DPN a A.</a:t>
            </a:r>
            <a:br/>
            <a:endParaRPr lang="cs-CZ" sz="1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>
                <a:solidFill>
                  <a:srgbClr val="434343"/>
                </a:solidFill>
                <a:latin typeface="Arial"/>
                <a:ea typeface="Arial"/>
              </a:rPr>
              <a:t>Vyhodnocení potřeb</a:t>
            </a:r>
            <a:endParaRPr lang="cs-CZ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200" b="0" strike="noStrike" spc="-1">
                <a:solidFill>
                  <a:srgbClr val="434343"/>
                </a:solidFill>
                <a:latin typeface="Arial"/>
                <a:ea typeface="Arial"/>
              </a:rPr>
              <a:t>Potřeba bezpečné vztahové vazby s matkou, přijetí, zajištění optimálních hranic, podpora separačního procesu.</a:t>
            </a:r>
            <a:endParaRPr lang="cs-CZ" sz="1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>
                <a:solidFill>
                  <a:srgbClr val="434343"/>
                </a:solidFill>
                <a:latin typeface="Arial"/>
                <a:ea typeface="Arial"/>
              </a:rPr>
              <a:t>Preferovaná budoucnost</a:t>
            </a:r>
            <a:endParaRPr lang="cs-CZ" sz="1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200" b="0" strike="noStrike" spc="-1">
                <a:solidFill>
                  <a:srgbClr val="434343"/>
                </a:solidFill>
                <a:latin typeface="Arial"/>
                <a:ea typeface="Arial"/>
              </a:rPr>
              <a:t>Být s kamarády, vyučit se, pracovat v kosmetice, klid, u R pocit, že je A spokojená.</a:t>
            </a:r>
            <a:endParaRPr lang="cs-CZ" sz="1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>
                <a:solidFill>
                  <a:srgbClr val="434343"/>
                </a:solidFill>
                <a:latin typeface="Arial"/>
                <a:ea typeface="Arial"/>
              </a:rPr>
              <a:t>Způsob zajištění nenaplněných potřeb: Použité nástroje k dosažení cíle</a:t>
            </a:r>
            <a:endParaRPr lang="cs-CZ" sz="1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200" b="0" strike="noStrike" spc="-1">
                <a:solidFill>
                  <a:srgbClr val="434343"/>
                </a:solidFill>
                <a:latin typeface="Arial"/>
                <a:ea typeface="Arial"/>
              </a:rPr>
              <a:t>case management, pedopsychiatrická léčba včetně medikace a dočasné hospitalizace, poradenství speciálně pedagogické, sociální a zdravotní, psychoterapie, rodinná terapie, doučování, volnočasové aktivity v NZDM, průvodcovství procesem dospívání, případová konference</a:t>
            </a:r>
            <a:endParaRPr lang="cs-CZ" sz="1200" b="0" strike="noStrike" spc="-1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endParaRPr lang="cs-CZ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32;ge9dcdcc89f_0_77"/>
          <p:cNvPicPr/>
          <p:nvPr/>
        </p:nvPicPr>
        <p:blipFill>
          <a:blip r:embed="rId2"/>
          <a:stretch/>
        </p:blipFill>
        <p:spPr>
          <a:xfrm>
            <a:off x="0" y="0"/>
            <a:ext cx="9143640" cy="6858000"/>
          </a:xfrm>
          <a:prstGeom prst="rect">
            <a:avLst/>
          </a:prstGeom>
          <a:ln w="0">
            <a:noFill/>
          </a:ln>
        </p:spPr>
      </p:pic>
      <p:sp>
        <p:nvSpPr>
          <p:cNvPr id="115" name="CustomShape 1"/>
          <p:cNvSpPr/>
          <p:nvPr/>
        </p:nvSpPr>
        <p:spPr>
          <a:xfrm>
            <a:off x="2231280" y="197280"/>
            <a:ext cx="6540120" cy="175432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34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3. PRŮBĚH PÉČE O </a:t>
            </a:r>
            <a:r>
              <a:rPr lang="cs-CZ" sz="34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DÍVKU A.:</a:t>
            </a:r>
            <a:br>
              <a:rPr dirty="0"/>
            </a:br>
            <a:r>
              <a:rPr lang="en-US" sz="34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Shrnutí</a:t>
            </a:r>
            <a:r>
              <a:rPr lang="en-US" sz="34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en-US" sz="34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subjektů</a:t>
            </a:r>
            <a:r>
              <a:rPr lang="en-US" sz="34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en-US" sz="34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podpory</a:t>
            </a:r>
            <a:r>
              <a:rPr lang="en-US" sz="34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a co </a:t>
            </a:r>
            <a:r>
              <a:rPr lang="en-US" sz="34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kdo</a:t>
            </a:r>
            <a:r>
              <a:rPr lang="en-US" sz="34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en-US" sz="3400" b="0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udělal</a:t>
            </a:r>
            <a:r>
              <a:rPr lang="en-US" sz="34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?</a:t>
            </a:r>
            <a:endParaRPr lang="cs-CZ" sz="3400" b="0" strike="noStrike" spc="-1" dirty="0"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701280" y="2344320"/>
            <a:ext cx="7865640" cy="39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CustomShape 3"/>
          <p:cNvSpPr/>
          <p:nvPr/>
        </p:nvSpPr>
        <p:spPr>
          <a:xfrm>
            <a:off x="4458960" y="2180160"/>
            <a:ext cx="6309720" cy="39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4"/>
          <p:cNvSpPr/>
          <p:nvPr/>
        </p:nvSpPr>
        <p:spPr>
          <a:xfrm>
            <a:off x="184320" y="2081520"/>
            <a:ext cx="8775000" cy="47987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Rodina</a:t>
            </a:r>
            <a:endParaRPr lang="cs-CZ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Obrátila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nemocnici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nechala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</a:t>
            </a:r>
            <a:r>
              <a:rPr lang="cs-CZ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hospitalizovat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v DPN,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navázala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kontakt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 MTDZ a s NZDM,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využívala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nástrojů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k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dosažení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cíle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hradila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doučování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českého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jazyka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přizpůsobila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časový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program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podle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potřeb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A.</a:t>
            </a:r>
            <a:endParaRPr lang="cs-CZ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Dětská</a:t>
            </a:r>
            <a:r>
              <a:rPr lang="en-US" sz="12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psychiatrická</a:t>
            </a:r>
            <a:r>
              <a:rPr lang="en-US" sz="12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2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nemocnice</a:t>
            </a:r>
            <a:endParaRPr lang="cs-CZ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Realizovala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léčebný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program v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rámci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hospitalizace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vytvořila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prostor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pro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rodiče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pracovat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změně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sociálního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kontextu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během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hospitalizace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spolupracovala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týmem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MTDZ.</a:t>
            </a:r>
            <a:endParaRPr lang="cs-CZ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MTDZ</a:t>
            </a:r>
            <a:endParaRPr lang="cs-CZ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Přebralo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</a:t>
            </a:r>
            <a:r>
              <a:rPr lang="cs-CZ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do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péče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po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ukončení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hospitalizace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v DPN,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nastavilo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realizovalo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léčebný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podpůrný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plán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 program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zotavení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 - 2 x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měsíčně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pedopsychiatrická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péče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Anny, 2x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měsíčně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rodinná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terapie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péče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case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managera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podpora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speciálního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pedagoga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individuální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terapie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endParaRPr lang="cs-CZ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NZDM</a:t>
            </a:r>
            <a:endParaRPr lang="cs-CZ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Zprostředkovalo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zprostředkovává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kontakt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společenským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prostředím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zajišťuje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sociálně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terapeutické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činnosti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-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rozvojové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aktivity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chrání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práva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oprávněné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zájmy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potřeby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</a:t>
            </a:r>
            <a:r>
              <a:rPr lang="cs-CZ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-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spolupracuje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rodinou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školou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 </a:t>
            </a:r>
            <a:endParaRPr lang="cs-CZ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Učitel</a:t>
            </a:r>
            <a:r>
              <a:rPr lang="en-US" sz="12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pro </a:t>
            </a:r>
            <a:r>
              <a:rPr lang="en-US" sz="12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doučování</a:t>
            </a:r>
            <a:endParaRPr lang="cs-CZ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Doučoval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český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jazyk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nejprve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v MTDZ a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poté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v NZDM.</a:t>
            </a:r>
            <a:endParaRPr lang="cs-CZ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Škola</a:t>
            </a:r>
            <a:endParaRPr lang="cs-CZ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Spolupracovala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 MTDZ v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rámci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konzultací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dle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potřeby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účastnila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se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případového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setkání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,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realizuje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IVP pro A.</a:t>
            </a:r>
            <a:endParaRPr lang="cs-CZ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Pedopsychiatrická</a:t>
            </a:r>
            <a:r>
              <a:rPr lang="en-US" sz="1200" b="1" strike="noStrike" spc="-1" dirty="0">
                <a:solidFill>
                  <a:srgbClr val="434343"/>
                </a:solidFill>
                <a:latin typeface="Arial"/>
                <a:ea typeface="Arial"/>
              </a:rPr>
              <a:t> ambulance</a:t>
            </a:r>
            <a:endParaRPr lang="cs-CZ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Poskytuje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ambulantní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pedopsychiatrickou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péči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po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ukončení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péče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 v MTDZ.</a:t>
            </a:r>
            <a:endParaRPr lang="cs-CZ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Pediatr</a:t>
            </a:r>
            <a:endParaRPr lang="cs-CZ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Zajišťuje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preventivní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péči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a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léčbu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bežných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somatických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 </a:t>
            </a:r>
            <a:r>
              <a:rPr lang="en-US" sz="1100" b="0" strike="noStrike" spc="-1" dirty="0" err="1">
                <a:solidFill>
                  <a:srgbClr val="434343"/>
                </a:solidFill>
                <a:latin typeface="Arial"/>
                <a:ea typeface="Arial"/>
              </a:rPr>
              <a:t>onemocnění</a:t>
            </a:r>
            <a:r>
              <a:rPr lang="en-US" sz="1100" b="0" strike="noStrike" spc="-1" dirty="0">
                <a:solidFill>
                  <a:srgbClr val="434343"/>
                </a:solidFill>
                <a:latin typeface="Arial"/>
                <a:ea typeface="Arial"/>
              </a:rPr>
              <a:t>.</a:t>
            </a:r>
            <a:endParaRPr lang="cs-CZ" sz="11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endParaRPr lang="cs-CZ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endParaRPr lang="cs-CZ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tabLst>
                <a:tab pos="0" algn="l"/>
              </a:tabLst>
            </a:pPr>
            <a:endParaRPr lang="cs-CZ" sz="11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2369</Words>
  <Application>Microsoft Office PowerPoint</Application>
  <PresentationFormat>Předvádění na obrazovce (4:3)</PresentationFormat>
  <Paragraphs>124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Symbol</vt:lpstr>
      <vt:lpstr>Wingdings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Eva Sobotkova</dc:creator>
  <dc:description/>
  <cp:lastModifiedBy>Černá Kristina</cp:lastModifiedBy>
  <cp:revision>9</cp:revision>
  <dcterms:created xsi:type="dcterms:W3CDTF">2021-08-15T15:28:35Z</dcterms:created>
  <dcterms:modified xsi:type="dcterms:W3CDTF">2021-10-13T12:10:09Z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Předvádění na obrazovce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1</vt:i4>
  </property>
</Properties>
</file>