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267" r:id="rId3"/>
    <p:sldId id="271" r:id="rId4"/>
    <p:sldId id="279" r:id="rId5"/>
    <p:sldId id="282" r:id="rId6"/>
    <p:sldId id="283" r:id="rId7"/>
    <p:sldId id="284" r:id="rId8"/>
    <p:sldId id="285" r:id="rId9"/>
    <p:sldId id="286" r:id="rId10"/>
    <p:sldId id="287" r:id="rId11"/>
    <p:sldId id="275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2E0168F-31A7-4992-B89D-BEA53E0E21B9}">
          <p14:sldIdLst>
            <p14:sldId id="277"/>
            <p14:sldId id="267"/>
          </p14:sldIdLst>
        </p14:section>
        <p14:section name="Oddíl bez názvu" id="{392BB7FE-8BAD-4AD9-861D-95818723D79B}">
          <p14:sldIdLst>
            <p14:sldId id="271"/>
            <p14:sldId id="279"/>
            <p14:sldId id="282"/>
            <p14:sldId id="283"/>
            <p14:sldId id="284"/>
            <p14:sldId id="285"/>
            <p14:sldId id="286"/>
            <p14:sldId id="287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01" autoAdjust="0"/>
  </p:normalViewPr>
  <p:slideViewPr>
    <p:cSldViewPr snapToGrid="0">
      <p:cViewPr varScale="1">
        <p:scale>
          <a:sx n="89" d="100"/>
          <a:sy n="89" d="100"/>
        </p:scale>
        <p:origin x="46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59FEC6-699F-43FB-AC0B-FBD740757435}" type="datetime1">
              <a:rPr lang="cs-CZ" smtClean="0"/>
              <a:t>25.08.2021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FFA7E-BD3D-4CB2-85F7-93564F7536C4}" type="datetime1">
              <a:rPr lang="cs-CZ" noProof="0" smtClean="0"/>
              <a:pPr/>
              <a:t>25.08.2021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19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69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18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87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48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340B8D-2A55-4153-982E-90DEC7819305}" type="datetime1">
              <a:rPr lang="cs-CZ" noProof="0" smtClean="0"/>
              <a:pPr/>
              <a:t>25.08.2021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830BE3-12C0-477D-88F6-5288AF11E38D}" type="datetime1">
              <a:rPr lang="cs-CZ" noProof="0" smtClean="0"/>
              <a:pPr/>
              <a:t>25.08.2021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1B3495-0C9B-4213-A687-0E950DAED245}" type="datetime1">
              <a:rPr lang="cs-CZ" noProof="0" smtClean="0"/>
              <a:pPr/>
              <a:t>25.08.2021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CF958-54DC-4198-A202-72AE47AB551B}" type="datetime1">
              <a:rPr lang="cs-CZ" noProof="0" smtClean="0"/>
              <a:pPr/>
              <a:t>25.08.2021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BED36F-9AF4-4A4F-9729-9AAF3EB8D2F3}" type="datetime1">
              <a:rPr lang="cs-CZ" noProof="0" smtClean="0"/>
              <a:pPr/>
              <a:t>25.08.2021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03D5B8-32FC-44D0-AA9F-63A3BECB18C6}" type="datetime1">
              <a:rPr lang="cs-CZ" noProof="0" smtClean="0"/>
              <a:pPr/>
              <a:t>25.08.2021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FD5346-CA8B-4B47-BDEE-8FEEF6FF3E24}" type="datetime1">
              <a:rPr lang="cs-CZ" noProof="0" smtClean="0"/>
              <a:pPr/>
              <a:t>25.08.2021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 rtl="0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0165B-305B-478E-A959-BCD682D16490}" type="datetime1">
              <a:rPr lang="cs-CZ" noProof="0" smtClean="0"/>
              <a:pPr/>
              <a:t>25.08.2021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 rtl="0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AFBE7C-A7CD-4899-B67E-5A049DAFC3C3}" type="datetime1">
              <a:rPr lang="cs-CZ" noProof="0" smtClean="0"/>
              <a:pPr/>
              <a:t>25.08.2021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155B28F-DCFD-4DF6-9003-13D0E09B5948}" type="datetime1">
              <a:rPr lang="cs-CZ" noProof="0" smtClean="0"/>
              <a:pPr/>
              <a:t>25.08.2021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968829"/>
            <a:ext cx="10058400" cy="310709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3200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KAZUSTIKA</a:t>
            </a:r>
            <a:r>
              <a:rPr lang="cs-CZ" sz="3200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cs-CZ" sz="3200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cs-CZ" sz="3200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cs-CZ" sz="3200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cs-CZ" sz="3200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SOCIÁLNÍ PRÁCE S KLIENTEM S DUŠEVNÍM ONEMOCNĚNÍM V INSOLVENCI</a:t>
            </a:r>
            <a:endParaRPr lang="cs-CZ" sz="3200" b="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4522237"/>
            <a:ext cx="10058400" cy="1290734"/>
          </a:xfrm>
        </p:spPr>
        <p:txBody>
          <a:bodyPr rtlCol="0"/>
          <a:lstStyle/>
          <a:p>
            <a:pPr algn="ctr" rtl="0"/>
            <a:r>
              <a:rPr lang="cs-CZ" b="0" cap="none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Bc. Lenka Strouhalová </a:t>
            </a:r>
          </a:p>
          <a:p>
            <a:pPr algn="ctr" rtl="0"/>
            <a:r>
              <a:rPr lang="cs-CZ" b="0" cap="none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Romodrom, o. p. s. </a:t>
            </a:r>
          </a:p>
          <a:p>
            <a:pPr algn="ctr" rtl="0"/>
            <a:r>
              <a:rPr lang="cs-CZ" b="0" cap="none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Odborné sociální poradenství – pobočka Slaný</a:t>
            </a:r>
            <a:endParaRPr lang="cs-CZ" b="0" cap="none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95399" y="228449"/>
            <a:ext cx="9601200" cy="1143000"/>
          </a:xfrm>
        </p:spPr>
        <p:txBody>
          <a:bodyPr/>
          <a:lstStyle/>
          <a:p>
            <a:r>
              <a:rPr lang="cs-CZ" b="0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cs-CZ" b="0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295399" y="1546705"/>
            <a:ext cx="4905555" cy="453521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Klientova současnost a vize do budoucna</a:t>
            </a:r>
          </a:p>
          <a:p>
            <a:r>
              <a:rPr lang="cs-CZ" sz="1800" dirty="0" smtClean="0">
                <a:ln w="0"/>
                <a:solidFill>
                  <a:srgbClr val="FF0000"/>
                </a:solidFill>
              </a:rPr>
              <a:t>hospitalizace</a:t>
            </a:r>
            <a:r>
              <a:rPr lang="cs-CZ" sz="1800" dirty="0" smtClean="0">
                <a:ln w="0"/>
              </a:rPr>
              <a:t> v PN</a:t>
            </a:r>
          </a:p>
          <a:p>
            <a:r>
              <a:rPr lang="cs-CZ" sz="1800" dirty="0" smtClean="0">
                <a:ln w="0"/>
              </a:rPr>
              <a:t>tam zahájení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spolupráce s návaznou službou</a:t>
            </a:r>
          </a:p>
          <a:p>
            <a:pPr lvl="1"/>
            <a:r>
              <a:rPr lang="cs-CZ" sz="1600" dirty="0" smtClean="0">
                <a:ln w="0"/>
              </a:rPr>
              <a:t>bydlení (jiné město)</a:t>
            </a:r>
          </a:p>
          <a:p>
            <a:pPr lvl="1"/>
            <a:r>
              <a:rPr lang="cs-CZ" sz="1600" dirty="0">
                <a:ln w="0"/>
              </a:rPr>
              <a:t>p</a:t>
            </a:r>
            <a:r>
              <a:rPr lang="cs-CZ" sz="1600" dirty="0" smtClean="0">
                <a:ln w="0"/>
              </a:rPr>
              <a:t>ráce </a:t>
            </a:r>
          </a:p>
          <a:p>
            <a:pPr lvl="1"/>
            <a:r>
              <a:rPr lang="cs-CZ" sz="1600" dirty="0" smtClean="0">
                <a:ln w="0"/>
                <a:solidFill>
                  <a:srgbClr val="FF0000"/>
                </a:solidFill>
              </a:rPr>
              <a:t>podpora v oblasti péče o duševního zdraví</a:t>
            </a:r>
          </a:p>
          <a:p>
            <a:r>
              <a:rPr lang="cs-CZ" sz="1800" dirty="0">
                <a:ln w="0"/>
              </a:rPr>
              <a:t>p</a:t>
            </a:r>
            <a:r>
              <a:rPr lang="cs-CZ" sz="1800" dirty="0" smtClean="0">
                <a:ln w="0"/>
              </a:rPr>
              <a:t>ravidelné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srážky z důchodu do oddlužení</a:t>
            </a:r>
          </a:p>
          <a:p>
            <a:r>
              <a:rPr lang="cs-CZ" sz="1800" b="1" dirty="0">
                <a:ln w="0"/>
                <a:solidFill>
                  <a:srgbClr val="FF0000"/>
                </a:solidFill>
              </a:rPr>
              <a:t>?</a:t>
            </a:r>
            <a:r>
              <a:rPr lang="cs-CZ" sz="1800" b="1" dirty="0">
                <a:ln w="0"/>
              </a:rPr>
              <a:t> </a:t>
            </a:r>
            <a:r>
              <a:rPr lang="cs-CZ" sz="1800" dirty="0" smtClean="0">
                <a:ln w="0"/>
              </a:rPr>
              <a:t>pokračující spolupráce </a:t>
            </a:r>
            <a:r>
              <a:rPr lang="cs-CZ" sz="1800" b="1" dirty="0">
                <a:ln w="0"/>
                <a:solidFill>
                  <a:srgbClr val="FF0000"/>
                </a:solidFill>
              </a:rPr>
              <a:t>?</a:t>
            </a:r>
            <a:endParaRPr lang="cs-CZ" sz="1800" dirty="0" smtClean="0">
              <a:ln w="0"/>
              <a:solidFill>
                <a:srgbClr val="FF0000"/>
              </a:solidFill>
            </a:endParaRPr>
          </a:p>
          <a:p>
            <a:r>
              <a:rPr lang="cs-CZ" sz="1800" b="1" dirty="0" smtClean="0">
                <a:ln w="0"/>
                <a:solidFill>
                  <a:srgbClr val="FF0000"/>
                </a:solidFill>
              </a:rPr>
              <a:t>?</a:t>
            </a:r>
            <a:r>
              <a:rPr lang="cs-CZ" sz="1800" b="1" dirty="0" smtClean="0">
                <a:ln w="0"/>
              </a:rPr>
              <a:t> </a:t>
            </a:r>
            <a:r>
              <a:rPr lang="cs-CZ" sz="1800" dirty="0" smtClean="0">
                <a:ln w="0"/>
              </a:rPr>
              <a:t>udržitelnost plnění povinností v oddlužení </a:t>
            </a:r>
            <a:r>
              <a:rPr lang="cs-CZ" sz="1800" b="1" dirty="0">
                <a:ln w="0"/>
                <a:solidFill>
                  <a:srgbClr val="FF0000"/>
                </a:solidFill>
              </a:rPr>
              <a:t>?</a:t>
            </a:r>
          </a:p>
          <a:p>
            <a:pPr marL="45720" indent="0">
              <a:buNone/>
            </a:pPr>
            <a:endParaRPr lang="cs-CZ" sz="1600" dirty="0" smtClean="0">
              <a:ln w="0"/>
            </a:endParaRPr>
          </a:p>
          <a:p>
            <a:endParaRPr lang="cs-CZ" sz="18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908320" y="1546705"/>
            <a:ext cx="5283680" cy="44026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sz="1600" dirty="0" smtClean="0"/>
          </a:p>
          <a:p>
            <a:pPr lvl="1"/>
            <a:endParaRPr lang="cs-CZ" sz="1600" dirty="0" smtClean="0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1295399" y="-317741"/>
            <a:ext cx="10393393" cy="149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Další poznámky a podněty</a:t>
            </a:r>
            <a:endParaRPr lang="cs-CZ" sz="2800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6405112" y="1546705"/>
            <a:ext cx="5283680" cy="440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cs-CZ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Další podněty vyplývající z uvedené kazuistiky</a:t>
            </a:r>
          </a:p>
          <a:p>
            <a:r>
              <a:rPr lang="cs-CZ" sz="1800" dirty="0">
                <a:ln w="0"/>
              </a:rPr>
              <a:t>p</a:t>
            </a:r>
            <a:r>
              <a:rPr lang="cs-CZ" sz="1800" dirty="0" smtClean="0">
                <a:ln w="0"/>
              </a:rPr>
              <a:t>řístup k osobám ze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„zranitelných“ skupin v insolvenci</a:t>
            </a:r>
          </a:p>
          <a:p>
            <a:pPr lvl="1"/>
            <a:r>
              <a:rPr lang="cs-CZ" sz="1600" dirty="0" smtClean="0">
                <a:ln w="0"/>
              </a:rPr>
              <a:t>ČR</a:t>
            </a:r>
          </a:p>
          <a:p>
            <a:pPr lvl="1"/>
            <a:r>
              <a:rPr lang="cs-CZ" sz="1600" dirty="0">
                <a:ln w="0"/>
              </a:rPr>
              <a:t>z</a:t>
            </a:r>
            <a:r>
              <a:rPr lang="cs-CZ" sz="1600" dirty="0" smtClean="0">
                <a:ln w="0"/>
              </a:rPr>
              <a:t>ahraničí</a:t>
            </a:r>
          </a:p>
          <a:p>
            <a:r>
              <a:rPr lang="cs-CZ" sz="1800" dirty="0" smtClean="0">
                <a:ln w="0"/>
              </a:rPr>
              <a:t>specifika „dlužníků“ v oddlužení z řad osob s DO</a:t>
            </a:r>
          </a:p>
          <a:p>
            <a:r>
              <a:rPr lang="cs-CZ" sz="1800" dirty="0" smtClean="0">
                <a:ln w="0"/>
                <a:solidFill>
                  <a:srgbClr val="FF0000"/>
                </a:solidFill>
              </a:rPr>
              <a:t>význam „sociálního kapitálu“ v oddlužení</a:t>
            </a:r>
          </a:p>
          <a:p>
            <a:r>
              <a:rPr lang="cs-CZ" sz="1800" dirty="0">
                <a:ln w="0"/>
                <a:solidFill>
                  <a:srgbClr val="FF0000"/>
                </a:solidFill>
              </a:rPr>
              <a:t>p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řístup</a:t>
            </a:r>
            <a:r>
              <a:rPr lang="cs-CZ" sz="1800" dirty="0" smtClean="0">
                <a:ln w="0"/>
              </a:rPr>
              <a:t> insolvenčních správců / insolvenčních správkyň </a:t>
            </a:r>
          </a:p>
          <a:p>
            <a:pPr lvl="1"/>
            <a:r>
              <a:rPr lang="cs-CZ" sz="1600" dirty="0" smtClean="0">
                <a:ln w="0"/>
                <a:solidFill>
                  <a:srgbClr val="FF0000"/>
                </a:solidFill>
              </a:rPr>
              <a:t>k zohlednění individuality klienta v rámci případu</a:t>
            </a:r>
          </a:p>
          <a:p>
            <a:pPr lvl="1"/>
            <a:r>
              <a:rPr lang="cs-CZ" sz="1600" dirty="0" smtClean="0"/>
              <a:t>k osobě spolupracující/ho SP</a:t>
            </a:r>
          </a:p>
          <a:p>
            <a:pPr lvl="1"/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6385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6181" y="3170208"/>
            <a:ext cx="5584619" cy="746185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cs-CZ" sz="2800" dirty="0" smtClean="0"/>
              <a:t>Děkuji za pozornost.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2732" y="3170208"/>
            <a:ext cx="3474720" cy="1188720"/>
          </a:xfrm>
        </p:spPr>
        <p:txBody>
          <a:bodyPr rtlCol="0"/>
          <a:lstStyle/>
          <a:p>
            <a:pPr rtl="0"/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Bc. Lenka Strouhalová,</a:t>
            </a:r>
          </a:p>
          <a:p>
            <a:pPr rtl="0"/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Romodrom, o. p. s.</a:t>
            </a:r>
          </a:p>
          <a:p>
            <a:pPr rtl="0"/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lenkastrouhalova@romodrom.cz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9943" y="424543"/>
            <a:ext cx="9601200" cy="1143000"/>
          </a:xfrm>
        </p:spPr>
        <p:txBody>
          <a:bodyPr rtlCol="0"/>
          <a:lstStyle/>
          <a:p>
            <a:pPr rtl="0"/>
            <a:r>
              <a:rPr lang="cs-CZ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Stručný obsah prezentace</a:t>
            </a:r>
            <a:endParaRPr lang="cs-CZ" b="0" cap="none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 noGrp="1"/>
          </p:cNvSpPr>
          <p:nvPr>
            <p:ph idx="1"/>
          </p:nvPr>
        </p:nvSpPr>
        <p:spPr>
          <a:xfrm>
            <a:off x="1286773" y="1699404"/>
            <a:ext cx="10034369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b="0" cap="none" dirty="0" smtClean="0"/>
              <a:t>Představení </a:t>
            </a:r>
            <a:r>
              <a:rPr lang="cs-CZ" sz="2000" b="0" cap="none" dirty="0" smtClean="0"/>
              <a:t>služby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b="0" cap="none" dirty="0" smtClean="0"/>
              <a:t>Chronologie spolupráce s klientem</a:t>
            </a:r>
            <a:endParaRPr lang="cs-CZ" sz="2000" b="0" cap="none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b="0" cap="none" dirty="0" smtClean="0"/>
              <a:t>Charakteristika </a:t>
            </a:r>
            <a:r>
              <a:rPr lang="cs-CZ" sz="2000" b="0" cap="none" dirty="0" smtClean="0"/>
              <a:t>klienta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b="0" cap="none" dirty="0" smtClean="0"/>
              <a:t>Předluženost klienta a jeho motivace k insolvenci</a:t>
            </a:r>
            <a:endParaRPr lang="cs-CZ" sz="2000" b="0" cap="none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b="0" cap="none" dirty="0" smtClean="0"/>
              <a:t>Zdroje podpory i úskalí při spolupráci</a:t>
            </a:r>
            <a:endParaRPr lang="cs-CZ" sz="2000" b="0" cap="none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b="0" cap="none" dirty="0">
                <a:ln w="0"/>
              </a:rPr>
              <a:t>Průběh spolupráce z hlediska kroků </a:t>
            </a:r>
            <a:r>
              <a:rPr lang="cs-CZ" sz="2000" b="0" cap="none" dirty="0" smtClean="0">
                <a:ln w="0"/>
              </a:rPr>
              <a:t>vedoucích ke splnění zakázek</a:t>
            </a:r>
            <a:endParaRPr lang="cs-CZ" sz="2000" b="0" cap="none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b="0" cap="none" dirty="0" smtClean="0"/>
              <a:t>Role sociálního pracovníka / sociální pracovnice </a:t>
            </a:r>
            <a:r>
              <a:rPr lang="cs-CZ" sz="2000" b="0" cap="none" dirty="0" smtClean="0"/>
              <a:t>při spolupráci</a:t>
            </a:r>
            <a:r>
              <a:rPr lang="cs-CZ" sz="2000" b="0" cap="none" dirty="0" smtClean="0"/>
              <a:t> s klientem v insolvenci</a:t>
            </a:r>
            <a:endParaRPr lang="cs-CZ" sz="2000" b="0" cap="none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b="0" cap="none" dirty="0" smtClean="0"/>
              <a:t>Další poznámky a podněty </a:t>
            </a: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1941" y="635099"/>
            <a:ext cx="5943600" cy="589542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3200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Představení služby</a:t>
            </a:r>
            <a:endParaRPr lang="cs-CZ" sz="3200" b="0" cap="none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26194" y="2191958"/>
            <a:ext cx="6553200" cy="1992085"/>
          </a:xfrm>
        </p:spPr>
        <p:txBody>
          <a:bodyPr rtlCol="0">
            <a:normAutofit fontScale="92500" lnSpcReduction="10000"/>
          </a:bodyPr>
          <a:lstStyle/>
          <a:p>
            <a:pPr algn="ctr" rtl="0">
              <a:lnSpc>
                <a:spcPct val="160000"/>
              </a:lnSpc>
            </a:pPr>
            <a:endParaRPr lang="cs-CZ" dirty="0" smtClean="0"/>
          </a:p>
          <a:p>
            <a:pPr algn="ctr" rtl="0">
              <a:lnSpc>
                <a:spcPct val="160000"/>
              </a:lnSpc>
            </a:pPr>
            <a:r>
              <a:rPr lang="cs-CZ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ODBORNÉ SOCIÁLNÍ PORADENSTVÍ </a:t>
            </a:r>
          </a:p>
          <a:p>
            <a:pPr algn="ctr" rtl="0">
              <a:lnSpc>
                <a:spcPct val="160000"/>
              </a:lnSpc>
            </a:pPr>
            <a:r>
              <a:rPr lang="cs-CZ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ROMODROM, O. P. S.</a:t>
            </a:r>
          </a:p>
          <a:p>
            <a:pPr algn="ctr" rtl="0">
              <a:lnSpc>
                <a:spcPct val="160000"/>
              </a:lnSpc>
            </a:pPr>
            <a:r>
              <a:rPr lang="cs-CZ" b="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POBOČKA SLANÝ</a:t>
            </a:r>
            <a:endParaRPr lang="cs-CZ" b="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31022" y="1549957"/>
            <a:ext cx="7209493" cy="509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0" cap="none" dirty="0" smtClean="0"/>
              <a:t>Cílová </a:t>
            </a:r>
            <a:r>
              <a:rPr lang="cs-CZ" sz="2000" b="0" cap="none" dirty="0" smtClean="0"/>
              <a:t>skupina: </a:t>
            </a:r>
            <a:endParaRPr lang="cs-CZ" sz="2000" b="0" cap="none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s</a:t>
            </a:r>
            <a:r>
              <a:rPr lang="cs-CZ" sz="1800" dirty="0" smtClean="0"/>
              <a:t>tarší 18 let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o</a:t>
            </a:r>
            <a:r>
              <a:rPr lang="cs-CZ" sz="1800" b="0" cap="none" dirty="0" smtClean="0"/>
              <a:t>soby ohrožené předlužeností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o</a:t>
            </a:r>
            <a:r>
              <a:rPr lang="cs-CZ" sz="1800" dirty="0" smtClean="0"/>
              <a:t>soby 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žijící v sociálně vyloučených lokalitách 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nebo s</a:t>
            </a:r>
            <a:r>
              <a:rPr lang="cs-CZ" sz="1600" b="0" cap="none" dirty="0" smtClean="0"/>
              <a:t>ociálním vyloučením ohrožené</a:t>
            </a:r>
            <a:endParaRPr lang="cs-CZ" sz="1600" b="0" cap="none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0" cap="none" dirty="0" smtClean="0"/>
              <a:t>Osoby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v</a:t>
            </a:r>
            <a:r>
              <a:rPr lang="cs-CZ" sz="1600" dirty="0" smtClean="0"/>
              <a:t>edoucí </a:t>
            </a:r>
            <a:r>
              <a:rPr lang="cs-CZ" sz="1600" b="0" cap="none" dirty="0" smtClean="0"/>
              <a:t>rizikový způsob života 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0" cap="none" dirty="0" smtClean="0"/>
              <a:t>nebo jsou tímto způsobem života ohroženy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Etnické menšiny</a:t>
            </a:r>
            <a:endParaRPr lang="cs-CZ" sz="1600" b="0" cap="none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cap="none" dirty="0" smtClean="0"/>
              <a:t>Místo </a:t>
            </a:r>
            <a:r>
              <a:rPr lang="cs-CZ" sz="2000" b="0" cap="none" dirty="0" smtClean="0"/>
              <a:t>poskytování služby: okres Kladno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cap="none" dirty="0" smtClean="0"/>
              <a:t>Forma ambulantní a terénní </a:t>
            </a:r>
          </a:p>
        </p:txBody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0239" y="2222159"/>
            <a:ext cx="9601200" cy="4114800"/>
          </a:xfrm>
        </p:spPr>
        <p:txBody>
          <a:bodyPr rtlCol="0"/>
          <a:lstStyle/>
          <a:p>
            <a:pPr lvl="1"/>
            <a:r>
              <a:rPr lang="cs-CZ" dirty="0" smtClean="0"/>
              <a:t>11/2020 – </a:t>
            </a:r>
            <a:r>
              <a:rPr lang="cs-CZ" dirty="0" smtClean="0">
                <a:solidFill>
                  <a:srgbClr val="FF0000"/>
                </a:solidFill>
              </a:rPr>
              <a:t>zahájení spolupráce</a:t>
            </a:r>
          </a:p>
          <a:p>
            <a:pPr lvl="1"/>
            <a:r>
              <a:rPr lang="cs-CZ" dirty="0" smtClean="0"/>
              <a:t>02/2021 – zahájení insolvenčního řízení</a:t>
            </a:r>
          </a:p>
          <a:p>
            <a:pPr lvl="1"/>
            <a:r>
              <a:rPr lang="cs-CZ" dirty="0" smtClean="0"/>
              <a:t>03/2021 – </a:t>
            </a:r>
            <a:r>
              <a:rPr lang="cs-CZ" dirty="0" smtClean="0">
                <a:solidFill>
                  <a:srgbClr val="FF0000"/>
                </a:solidFill>
              </a:rPr>
              <a:t>oddlužení povoleno </a:t>
            </a:r>
          </a:p>
          <a:p>
            <a:pPr lvl="2"/>
            <a:r>
              <a:rPr lang="cs-CZ" dirty="0" smtClean="0"/>
              <a:t>přidělení insolvenčního správce</a:t>
            </a:r>
          </a:p>
          <a:p>
            <a:pPr lvl="2"/>
            <a:r>
              <a:rPr lang="cs-CZ" dirty="0"/>
              <a:t>l</a:t>
            </a:r>
            <a:r>
              <a:rPr lang="cs-CZ" dirty="0" smtClean="0"/>
              <a:t>hůta 60 dnů pro přihlášení věřitelů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ovinnost platby odměny insolvenčního správce</a:t>
            </a:r>
            <a:endParaRPr lang="cs-CZ" dirty="0"/>
          </a:p>
          <a:p>
            <a:pPr lvl="1"/>
            <a:r>
              <a:rPr lang="cs-CZ" dirty="0" smtClean="0"/>
              <a:t>05/2021 – doprovod klienta na první </a:t>
            </a:r>
            <a:r>
              <a:rPr lang="cs-CZ" dirty="0" smtClean="0">
                <a:solidFill>
                  <a:srgbClr val="FF0000"/>
                </a:solidFill>
              </a:rPr>
              <a:t>schůzku s insolvenčním správcem</a:t>
            </a:r>
          </a:p>
          <a:p>
            <a:pPr lvl="1"/>
            <a:r>
              <a:rPr lang="cs-CZ" dirty="0" smtClean="0"/>
              <a:t>06/2021 – doprovod klienta na </a:t>
            </a:r>
            <a:r>
              <a:rPr lang="cs-CZ" dirty="0" smtClean="0">
                <a:solidFill>
                  <a:srgbClr val="FF0000"/>
                </a:solidFill>
              </a:rPr>
              <a:t>přezkumné jednání</a:t>
            </a:r>
          </a:p>
          <a:p>
            <a:pPr lvl="1"/>
            <a:r>
              <a:rPr lang="cs-CZ" dirty="0" smtClean="0"/>
              <a:t>07/2021 – </a:t>
            </a:r>
            <a:r>
              <a:rPr lang="cs-CZ" dirty="0" smtClean="0">
                <a:solidFill>
                  <a:srgbClr val="FF0000"/>
                </a:solidFill>
              </a:rPr>
              <a:t>oddlužení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schváleno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191882" y="1186766"/>
            <a:ext cx="9133936" cy="58954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sz="3600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Chronologie</a:t>
            </a:r>
            <a:r>
              <a:rPr lang="cs-CZ" sz="3200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spolupráce s klientem při plnění zakázek:</a:t>
            </a:r>
            <a:br>
              <a:rPr lang="cs-CZ" sz="3200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cs-CZ" sz="3200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cs-CZ" sz="3200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cs-CZ" sz="3200" b="0" cap="none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52400" y="1239258"/>
            <a:ext cx="5943600" cy="58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+mj-lt"/>
              <a:buAutoNum type="arabicPeriod"/>
            </a:pPr>
            <a:endParaRPr lang="cs-CZ" sz="2400" b="0" cap="none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405079" y="1551403"/>
            <a:ext cx="9491521" cy="458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i="1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zpracování a podání insolvenčního návrhu;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0" i="1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doprovázení v průběhu insolvenčního řízení</a:t>
            </a:r>
          </a:p>
        </p:txBody>
      </p:sp>
    </p:spTree>
    <p:extLst>
      <p:ext uri="{BB962C8B-B14F-4D97-AF65-F5344CB8AC3E}">
        <p14:creationId xmlns:p14="http://schemas.microsoft.com/office/powerpoint/2010/main" val="587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Charakteristika klienta</a:t>
            </a:r>
            <a:br>
              <a:rPr lang="cs-CZ" b="0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295400" y="1377052"/>
            <a:ext cx="4724400" cy="443715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Psychosociální aspekty</a:t>
            </a:r>
          </a:p>
          <a:p>
            <a:r>
              <a:rPr lang="cs-CZ" sz="1800" dirty="0" smtClean="0"/>
              <a:t>r. 1991</a:t>
            </a:r>
          </a:p>
          <a:p>
            <a:r>
              <a:rPr lang="cs-CZ" sz="1800" dirty="0"/>
              <a:t>l</a:t>
            </a:r>
            <a:r>
              <a:rPr lang="cs-CZ" sz="1800" dirty="0" smtClean="0"/>
              <a:t>éčí se s </a:t>
            </a:r>
            <a:r>
              <a:rPr lang="cs-CZ" sz="1800" dirty="0" smtClean="0">
                <a:solidFill>
                  <a:srgbClr val="FF0000"/>
                </a:solidFill>
              </a:rPr>
              <a:t>duševním onemocněním</a:t>
            </a:r>
          </a:p>
          <a:p>
            <a:pPr lvl="1"/>
            <a:r>
              <a:rPr lang="cs-CZ" sz="1600" dirty="0"/>
              <a:t>p</a:t>
            </a:r>
            <a:r>
              <a:rPr lang="cs-CZ" sz="1600" dirty="0" smtClean="0"/>
              <a:t>aranoidní schizofrenie – diagnóza od 18 let</a:t>
            </a:r>
          </a:p>
          <a:p>
            <a:pPr lvl="1"/>
            <a:r>
              <a:rPr lang="cs-CZ" sz="1600" dirty="0"/>
              <a:t>n</a:t>
            </a:r>
            <a:r>
              <a:rPr lang="cs-CZ" sz="1600" dirty="0" smtClean="0"/>
              <a:t>áhled na nemoc</a:t>
            </a:r>
          </a:p>
          <a:p>
            <a:pPr lvl="1"/>
            <a:r>
              <a:rPr lang="cs-CZ" sz="1600" dirty="0"/>
              <a:t>d</a:t>
            </a:r>
            <a:r>
              <a:rPr lang="cs-CZ" sz="1600" dirty="0" smtClean="0"/>
              <a:t>obrá spolupráce s psychiatrem</a:t>
            </a:r>
          </a:p>
          <a:p>
            <a:pPr lvl="1"/>
            <a:r>
              <a:rPr lang="cs-CZ" sz="1600" dirty="0" smtClean="0"/>
              <a:t>nezájem o napojení na související soc. služby</a:t>
            </a:r>
          </a:p>
          <a:p>
            <a:r>
              <a:rPr lang="cs-CZ" sz="1800" dirty="0">
                <a:solidFill>
                  <a:srgbClr val="FF0000"/>
                </a:solidFill>
              </a:rPr>
              <a:t>c</a:t>
            </a:r>
            <a:r>
              <a:rPr lang="cs-CZ" sz="1800" dirty="0" smtClean="0">
                <a:solidFill>
                  <a:srgbClr val="FF0000"/>
                </a:solidFill>
              </a:rPr>
              <a:t>hybějící zázemí </a:t>
            </a:r>
            <a:r>
              <a:rPr lang="cs-CZ" sz="1800" dirty="0" smtClean="0"/>
              <a:t>v rámci rodiny i obecně</a:t>
            </a:r>
          </a:p>
          <a:p>
            <a:pPr lvl="1"/>
            <a:r>
              <a:rPr lang="cs-CZ" sz="1600" dirty="0" smtClean="0"/>
              <a:t>otec v r. 2017 zemřel; vztah s matkou narušený</a:t>
            </a:r>
          </a:p>
          <a:p>
            <a:pPr lvl="1"/>
            <a:r>
              <a:rPr lang="cs-CZ" sz="1600" dirty="0"/>
              <a:t>s</a:t>
            </a:r>
            <a:r>
              <a:rPr lang="cs-CZ" sz="1600" dirty="0" smtClean="0"/>
              <a:t>poradický kontakt se vzdálenější rodinou</a:t>
            </a:r>
          </a:p>
          <a:p>
            <a:pPr lvl="1"/>
            <a:r>
              <a:rPr lang="cs-CZ" sz="1600" dirty="0"/>
              <a:t>j</a:t>
            </a:r>
            <a:r>
              <a:rPr lang="cs-CZ" sz="1600" dirty="0" smtClean="0"/>
              <a:t>eden blízký kamarád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72200" y="1377052"/>
            <a:ext cx="4724400" cy="411797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Socioekonomické aspekty</a:t>
            </a:r>
          </a:p>
          <a:p>
            <a:r>
              <a:rPr lang="cs-CZ" sz="1800" dirty="0" smtClean="0">
                <a:solidFill>
                  <a:srgbClr val="FF0000"/>
                </a:solidFill>
              </a:rPr>
              <a:t>ID III. stupně </a:t>
            </a:r>
            <a:r>
              <a:rPr lang="cs-CZ" sz="1800" dirty="0" smtClean="0"/>
              <a:t>(~ 12 000 Kč)</a:t>
            </a:r>
          </a:p>
          <a:p>
            <a:r>
              <a:rPr lang="cs-CZ" sz="1800" dirty="0"/>
              <a:t>b</a:t>
            </a:r>
            <a:r>
              <a:rPr lang="cs-CZ" sz="1800" dirty="0" smtClean="0"/>
              <a:t>ez nároku na sociální dávky</a:t>
            </a:r>
          </a:p>
          <a:p>
            <a:r>
              <a:rPr lang="cs-CZ" sz="1800" dirty="0" smtClean="0"/>
              <a:t>vyučen zámečníkem (v oboru nepracoval) </a:t>
            </a:r>
          </a:p>
          <a:p>
            <a:r>
              <a:rPr lang="cs-CZ" sz="1800" dirty="0"/>
              <a:t>p</a:t>
            </a:r>
            <a:r>
              <a:rPr lang="cs-CZ" sz="1800" dirty="0" smtClean="0"/>
              <a:t>racovní zkušenosti</a:t>
            </a:r>
          </a:p>
          <a:p>
            <a:pPr lvl="1"/>
            <a:r>
              <a:rPr lang="cs-CZ" sz="1600" dirty="0"/>
              <a:t>b</a:t>
            </a:r>
            <a:r>
              <a:rPr lang="cs-CZ" sz="1600" dirty="0" smtClean="0"/>
              <a:t>rigády na pozicích hlídač objektů, závozník</a:t>
            </a:r>
          </a:p>
          <a:p>
            <a:pPr lvl="1"/>
            <a:r>
              <a:rPr lang="cs-CZ" sz="1600" dirty="0" smtClean="0"/>
              <a:t>nyní dlouhodobě bez práce</a:t>
            </a:r>
          </a:p>
          <a:p>
            <a:pPr lvl="1"/>
            <a:r>
              <a:rPr lang="cs-CZ" sz="1600" dirty="0"/>
              <a:t>s</a:t>
            </a:r>
            <a:r>
              <a:rPr lang="cs-CZ" sz="1600" dirty="0" smtClean="0"/>
              <a:t>naha o „normální“ fungování v oblasti práce</a:t>
            </a:r>
          </a:p>
          <a:p>
            <a:r>
              <a:rPr lang="cs-CZ" sz="1800" dirty="0" smtClean="0"/>
              <a:t>ubytovna </a:t>
            </a:r>
          </a:p>
          <a:p>
            <a:r>
              <a:rPr lang="cs-CZ" sz="1800" dirty="0" smtClean="0">
                <a:solidFill>
                  <a:srgbClr val="FF0000"/>
                </a:solidFill>
              </a:rPr>
              <a:t>předlužený</a:t>
            </a:r>
            <a:endParaRPr lang="cs-CZ" sz="1600" dirty="0" smtClean="0">
              <a:solidFill>
                <a:srgbClr val="FF0000"/>
              </a:solidFill>
            </a:endParaRPr>
          </a:p>
          <a:p>
            <a:pPr lvl="1"/>
            <a:endParaRPr lang="cs-CZ" sz="1600" dirty="0" smtClean="0"/>
          </a:p>
          <a:p>
            <a:pPr lvl="1"/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41588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Předluženost klienta a jeho motivace k insolvenci</a:t>
            </a:r>
            <a:r>
              <a:rPr lang="cs-CZ" b="0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cs-CZ" b="0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295400" y="1589836"/>
            <a:ext cx="5131280" cy="41179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Splněny podmínky „úpadku“ </a:t>
            </a:r>
            <a:endParaRPr lang="cs-CZ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cs-CZ" sz="1800" dirty="0" smtClean="0">
                <a:solidFill>
                  <a:srgbClr val="FF0000"/>
                </a:solidFill>
              </a:rPr>
              <a:t>14 závazků u více než 2 věřitelů</a:t>
            </a:r>
          </a:p>
          <a:p>
            <a:pPr lvl="1"/>
            <a:r>
              <a:rPr lang="cs-CZ" sz="1600" dirty="0" smtClean="0"/>
              <a:t>Úvěry u ne/bankovních společností</a:t>
            </a:r>
          </a:p>
          <a:p>
            <a:pPr lvl="1"/>
            <a:r>
              <a:rPr lang="cs-CZ" sz="1600" dirty="0" smtClean="0"/>
              <a:t>Nedoplatky za energie</a:t>
            </a:r>
          </a:p>
          <a:p>
            <a:pPr lvl="1"/>
            <a:r>
              <a:rPr lang="cs-CZ" sz="1600" dirty="0" smtClean="0"/>
              <a:t>Komunální odpad</a:t>
            </a:r>
          </a:p>
          <a:p>
            <a:pPr lvl="1"/>
            <a:r>
              <a:rPr lang="cs-CZ" sz="1600" dirty="0" smtClean="0"/>
              <a:t>Telekomunikační služby</a:t>
            </a:r>
          </a:p>
          <a:p>
            <a:r>
              <a:rPr lang="cs-CZ" sz="1800" dirty="0" smtClean="0">
                <a:solidFill>
                  <a:srgbClr val="FF0000"/>
                </a:solidFill>
              </a:rPr>
              <a:t>Pozastavil platbu většiny z nich</a:t>
            </a:r>
          </a:p>
          <a:p>
            <a:r>
              <a:rPr lang="cs-CZ" sz="1800" dirty="0">
                <a:solidFill>
                  <a:srgbClr val="FF0000"/>
                </a:solidFill>
              </a:rPr>
              <a:t>Platební </a:t>
            </a:r>
            <a:r>
              <a:rPr lang="cs-CZ" sz="1800" dirty="0" smtClean="0">
                <a:solidFill>
                  <a:srgbClr val="FF0000"/>
                </a:solidFill>
              </a:rPr>
              <a:t>neschopnost</a:t>
            </a:r>
          </a:p>
          <a:p>
            <a:r>
              <a:rPr lang="cs-CZ" sz="1600" dirty="0" smtClean="0"/>
              <a:t>Strháváno ~ 5500 Kč na splátky za úvěr</a:t>
            </a:r>
          </a:p>
          <a:p>
            <a:r>
              <a:rPr lang="cs-CZ" sz="1600" dirty="0"/>
              <a:t>Odhadovaná výše dluhů – 450 000 Kč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800" dirty="0"/>
          </a:p>
        </p:txBody>
      </p:sp>
      <p:sp>
        <p:nvSpPr>
          <p:cNvPr id="7" name="Zástupný symbol pro obsah 4"/>
          <p:cNvSpPr>
            <a:spLocks noGrp="1"/>
          </p:cNvSpPr>
          <p:nvPr>
            <p:ph sz="half" idx="1"/>
          </p:nvPr>
        </p:nvSpPr>
        <p:spPr>
          <a:xfrm>
            <a:off x="6520132" y="1524000"/>
            <a:ext cx="5315309" cy="10904524"/>
          </a:xfrm>
        </p:spPr>
        <p:txBody>
          <a:bodyPr wrap="square"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cs-CZ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Motivace klienta k insolvenci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cs-CZ" sz="2300" i="1" dirty="0" smtClean="0"/>
              <a:t>„</a:t>
            </a:r>
            <a:r>
              <a:rPr lang="cs-CZ" sz="1600" i="1" dirty="0" smtClean="0"/>
              <a:t>Svou situaci bych rád řešil právě oddlužením, abych se mohl zbavit svých existenčních potíží a s tím spojeného stresu, který je pro mě rizikový také kvůli mému onemocnění. A také proto, abych mohl začít s čistým štítem a splatit alespoň část svých závazků, což by pro mě jinak nebylo možné. Přál bych si mít stabilnější životní zázemí. Mám v úmyslu udržet si novou práci a  snažit se v nejvyšší možné míře splácet to, čeho budu schopen.“</a:t>
            </a:r>
            <a:r>
              <a:rPr lang="cs-CZ" sz="1400" i="1" dirty="0"/>
              <a:t>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cs-CZ" sz="1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(výňatek z insolvenčního návrhu na základě klientova sdělení)</a:t>
            </a:r>
            <a:endParaRPr lang="cs-CZ" sz="1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cs-CZ" sz="1600" dirty="0" smtClean="0"/>
          </a:p>
          <a:p>
            <a:endParaRPr lang="cs-CZ" sz="16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536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cs-CZ" b="0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295400" y="1347998"/>
            <a:ext cx="4622321" cy="453521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Klientovy zdroje a silné stránky</a:t>
            </a:r>
          </a:p>
          <a:p>
            <a:r>
              <a:rPr lang="cs-CZ" sz="1800" dirty="0" smtClean="0">
                <a:ln w="0"/>
                <a:solidFill>
                  <a:srgbClr val="FF0000"/>
                </a:solidFill>
              </a:rPr>
              <a:t>motivace</a:t>
            </a:r>
            <a:r>
              <a:rPr lang="cs-CZ" sz="1800" dirty="0" smtClean="0">
                <a:ln w="0"/>
              </a:rPr>
              <a:t>, odhodlání, houževnatost</a:t>
            </a:r>
          </a:p>
          <a:p>
            <a:r>
              <a:rPr lang="cs-CZ" sz="1800" dirty="0">
                <a:ln w="0"/>
              </a:rPr>
              <a:t>d</a:t>
            </a:r>
            <a:r>
              <a:rPr lang="cs-CZ" sz="1800" dirty="0" smtClean="0">
                <a:ln w="0"/>
              </a:rPr>
              <a:t>održování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léčebného režimu</a:t>
            </a:r>
          </a:p>
          <a:p>
            <a:r>
              <a:rPr lang="cs-CZ" sz="1800" dirty="0">
                <a:ln w="0"/>
              </a:rPr>
              <a:t>v</a:t>
            </a:r>
            <a:r>
              <a:rPr lang="cs-CZ" sz="1800" dirty="0" smtClean="0">
                <a:ln w="0"/>
              </a:rPr>
              <a:t>ýborný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vztah s psychiatrem</a:t>
            </a:r>
          </a:p>
          <a:p>
            <a:r>
              <a:rPr lang="cs-CZ" sz="1800" dirty="0">
                <a:ln w="0"/>
                <a:solidFill>
                  <a:srgbClr val="FF0000"/>
                </a:solidFill>
              </a:rPr>
              <a:t>n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áhled</a:t>
            </a:r>
            <a:r>
              <a:rPr lang="cs-CZ" sz="1800" dirty="0" smtClean="0">
                <a:ln w="0"/>
              </a:rPr>
              <a:t> na obtíže spojené s onemocněním</a:t>
            </a:r>
          </a:p>
          <a:p>
            <a:r>
              <a:rPr lang="cs-CZ" sz="1800" dirty="0" smtClean="0">
                <a:ln w="0"/>
              </a:rPr>
              <a:t>vize do budoucna,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realizovatelné cíle</a:t>
            </a:r>
          </a:p>
          <a:p>
            <a:r>
              <a:rPr lang="cs-CZ" sz="1800" dirty="0">
                <a:ln w="0"/>
              </a:rPr>
              <a:t>s</a:t>
            </a:r>
            <a:r>
              <a:rPr lang="cs-CZ" sz="1800" dirty="0" smtClean="0">
                <a:ln w="0"/>
              </a:rPr>
              <a:t>tabilní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příjem</a:t>
            </a:r>
          </a:p>
          <a:p>
            <a:r>
              <a:rPr lang="cs-CZ" sz="1800" dirty="0">
                <a:ln w="0"/>
              </a:rPr>
              <a:t>b</a:t>
            </a:r>
            <a:r>
              <a:rPr lang="cs-CZ" sz="1800" dirty="0" smtClean="0">
                <a:ln w="0"/>
              </a:rPr>
              <a:t>lízký kamarád</a:t>
            </a:r>
          </a:p>
          <a:p>
            <a:r>
              <a:rPr lang="cs-CZ" sz="1800" dirty="0" smtClean="0">
                <a:ln w="0"/>
                <a:solidFill>
                  <a:srgbClr val="FF0000"/>
                </a:solidFill>
              </a:rPr>
              <a:t>bydlení</a:t>
            </a:r>
          </a:p>
          <a:p>
            <a:r>
              <a:rPr lang="cs-CZ" sz="1800" dirty="0">
                <a:ln w="0"/>
              </a:rPr>
              <a:t>s</a:t>
            </a:r>
            <a:r>
              <a:rPr lang="cs-CZ" sz="1800" dirty="0" smtClean="0">
                <a:ln w="0"/>
              </a:rPr>
              <a:t>chopnost navázat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spolupracující vztah</a:t>
            </a:r>
          </a:p>
          <a:p>
            <a:endParaRPr lang="cs-CZ" sz="1800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cs-CZ" sz="18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72199" y="1377051"/>
            <a:ext cx="5809892" cy="450616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Úskalí při spolupráci</a:t>
            </a:r>
          </a:p>
          <a:p>
            <a:r>
              <a:rPr lang="cs-CZ" sz="1800" dirty="0">
                <a:ln w="0"/>
                <a:solidFill>
                  <a:srgbClr val="FF0000"/>
                </a:solidFill>
              </a:rPr>
              <a:t>p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sychické propady, kognitivní obtíže</a:t>
            </a:r>
          </a:p>
          <a:p>
            <a:r>
              <a:rPr lang="cs-CZ" sz="1800" dirty="0" smtClean="0">
                <a:ln w="0"/>
              </a:rPr>
              <a:t>jednání s institucemi</a:t>
            </a:r>
          </a:p>
          <a:p>
            <a:r>
              <a:rPr lang="cs-CZ" sz="1800" dirty="0">
                <a:ln w="0"/>
              </a:rPr>
              <a:t>k</a:t>
            </a:r>
            <a:r>
              <a:rPr lang="cs-CZ" sz="1800" dirty="0" smtClean="0">
                <a:ln w="0"/>
              </a:rPr>
              <a:t>lientovy nároky na pracovní pozici </a:t>
            </a:r>
          </a:p>
          <a:p>
            <a:r>
              <a:rPr lang="cs-CZ" sz="1800" dirty="0">
                <a:ln w="0"/>
              </a:rPr>
              <a:t>o</a:t>
            </a:r>
            <a:r>
              <a:rPr lang="cs-CZ" sz="1800" dirty="0" smtClean="0">
                <a:ln w="0"/>
              </a:rPr>
              <a:t>mezení osobního kontaktu (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COVID</a:t>
            </a:r>
            <a:r>
              <a:rPr lang="cs-CZ" sz="1800" dirty="0" smtClean="0">
                <a:ln w="0"/>
              </a:rPr>
              <a:t>)</a:t>
            </a:r>
          </a:p>
          <a:p>
            <a:r>
              <a:rPr lang="cs-CZ" sz="1800" dirty="0">
                <a:ln w="0"/>
                <a:solidFill>
                  <a:srgbClr val="FF0000"/>
                </a:solidFill>
              </a:rPr>
              <a:t>c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hybějící dokumenty </a:t>
            </a:r>
            <a:r>
              <a:rPr lang="cs-CZ" sz="1800" dirty="0" smtClean="0">
                <a:ln w="0"/>
              </a:rPr>
              <a:t>k jakýmkoliv závazkům</a:t>
            </a:r>
          </a:p>
          <a:p>
            <a:r>
              <a:rPr lang="cs-CZ" sz="1800" dirty="0">
                <a:ln w="0"/>
              </a:rPr>
              <a:t>k</a:t>
            </a:r>
            <a:r>
              <a:rPr lang="cs-CZ" sz="1800" dirty="0" smtClean="0">
                <a:ln w="0"/>
              </a:rPr>
              <a:t>lientovo občasné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užívání návykových látek</a:t>
            </a:r>
          </a:p>
          <a:p>
            <a:r>
              <a:rPr lang="cs-CZ" sz="1800" dirty="0">
                <a:ln w="0"/>
              </a:rPr>
              <a:t>o</a:t>
            </a:r>
            <a:r>
              <a:rPr lang="cs-CZ" sz="1800" dirty="0" smtClean="0">
                <a:ln w="0"/>
              </a:rPr>
              <a:t>dmítání spolupráce se službou pro osoby s DO</a:t>
            </a:r>
          </a:p>
          <a:p>
            <a:r>
              <a:rPr lang="cs-CZ" sz="1800" dirty="0">
                <a:ln w="0"/>
                <a:solidFill>
                  <a:srgbClr val="FF0000"/>
                </a:solidFill>
              </a:rPr>
              <a:t>n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edostatek podpory </a:t>
            </a:r>
            <a:r>
              <a:rPr lang="cs-CZ" sz="1800" dirty="0" smtClean="0">
                <a:ln w="0"/>
              </a:rPr>
              <a:t>od blízkých osob; nezdravé vztahy</a:t>
            </a:r>
          </a:p>
          <a:p>
            <a:r>
              <a:rPr lang="cs-CZ" sz="1800" dirty="0">
                <a:ln w="0"/>
                <a:solidFill>
                  <a:srgbClr val="FF0000"/>
                </a:solidFill>
              </a:rPr>
              <a:t>n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edostatek zázemí</a:t>
            </a:r>
            <a:r>
              <a:rPr lang="cs-CZ" sz="1800" dirty="0" smtClean="0">
                <a:ln w="0"/>
              </a:rPr>
              <a:t>, „neukotvení“</a:t>
            </a:r>
            <a:endParaRPr lang="cs-CZ" sz="1600" dirty="0" smtClean="0"/>
          </a:p>
          <a:p>
            <a:pPr lvl="1"/>
            <a:endParaRPr lang="cs-CZ" sz="1600" dirty="0" smtClean="0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1295400" y="307526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Zdroje podpory i úskalí při spolupráci</a:t>
            </a:r>
            <a:br>
              <a:rPr lang="cs-CZ" sz="2800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324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53859" y="403705"/>
            <a:ext cx="9601200" cy="1143000"/>
          </a:xfrm>
        </p:spPr>
        <p:txBody>
          <a:bodyPr/>
          <a:lstStyle/>
          <a:p>
            <a:r>
              <a:rPr lang="cs-CZ" b="0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cs-CZ" b="0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295399" y="1546705"/>
            <a:ext cx="5346941" cy="453521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Zpracování a podání insolvenčního návrhu</a:t>
            </a:r>
          </a:p>
          <a:p>
            <a:r>
              <a:rPr lang="cs-CZ" sz="1800" dirty="0" smtClean="0">
                <a:ln w="0"/>
              </a:rPr>
              <a:t>Komplexní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mapování </a:t>
            </a:r>
            <a:r>
              <a:rPr lang="cs-CZ" sz="1800" dirty="0" smtClean="0">
                <a:ln w="0"/>
              </a:rPr>
              <a:t>klientovy situace</a:t>
            </a:r>
          </a:p>
          <a:p>
            <a:r>
              <a:rPr lang="cs-CZ" sz="1800" dirty="0" smtClean="0">
                <a:ln w="0"/>
              </a:rPr>
              <a:t>Odborné sociální poradenství</a:t>
            </a:r>
          </a:p>
          <a:p>
            <a:r>
              <a:rPr lang="cs-CZ" sz="1800" dirty="0" smtClean="0">
                <a:ln w="0"/>
                <a:solidFill>
                  <a:srgbClr val="FF0000"/>
                </a:solidFill>
              </a:rPr>
              <a:t>Odborné sociální poradenství v oblasti oddlužení</a:t>
            </a:r>
            <a:endParaRPr lang="cs-CZ" sz="1200" dirty="0" smtClean="0">
              <a:ln w="0"/>
            </a:endParaRPr>
          </a:p>
          <a:p>
            <a:r>
              <a:rPr lang="cs-CZ" sz="1800" dirty="0" smtClean="0">
                <a:ln w="0"/>
              </a:rPr>
              <a:t>Podpora při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získávání podkladů </a:t>
            </a:r>
            <a:r>
              <a:rPr lang="cs-CZ" sz="1800" dirty="0" smtClean="0">
                <a:ln w="0"/>
              </a:rPr>
              <a:t>a dokumentů</a:t>
            </a:r>
          </a:p>
          <a:p>
            <a:r>
              <a:rPr lang="cs-CZ" sz="1800" dirty="0" smtClean="0">
                <a:ln w="0"/>
              </a:rPr>
              <a:t>Podpora při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jednání s institucemi</a:t>
            </a:r>
          </a:p>
          <a:p>
            <a:r>
              <a:rPr lang="cs-CZ" sz="1800" dirty="0" smtClean="0">
                <a:ln w="0"/>
              </a:rPr>
              <a:t>Zvědomování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motivace</a:t>
            </a:r>
          </a:p>
          <a:p>
            <a:r>
              <a:rPr lang="cs-CZ" sz="1800" dirty="0" smtClean="0">
                <a:ln w="0"/>
                <a:solidFill>
                  <a:srgbClr val="FF0000"/>
                </a:solidFill>
              </a:rPr>
              <a:t>Konzultace</a:t>
            </a:r>
            <a:r>
              <a:rPr lang="cs-CZ" sz="1800" dirty="0" smtClean="0">
                <a:ln w="0"/>
              </a:rPr>
              <a:t> s odbornými externími subjekty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538823" y="1546705"/>
            <a:ext cx="5460519" cy="44026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Doprovázení v průběhu insolvenčního řízení</a:t>
            </a:r>
          </a:p>
          <a:p>
            <a:r>
              <a:rPr lang="cs-CZ" sz="1800" dirty="0" smtClean="0">
                <a:ln w="0"/>
              </a:rPr>
              <a:t>Podpora při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komunikaci s insolvenčním správcem</a:t>
            </a:r>
          </a:p>
          <a:p>
            <a:r>
              <a:rPr lang="cs-CZ" sz="1800" dirty="0" smtClean="0">
                <a:ln w="0"/>
              </a:rPr>
              <a:t>Podpora při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orientaci v insolvenčním řízení</a:t>
            </a:r>
          </a:p>
          <a:p>
            <a:r>
              <a:rPr lang="cs-CZ" sz="1800" dirty="0" smtClean="0">
                <a:ln w="0"/>
              </a:rPr>
              <a:t>Podpora při uplatňování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práv a</a:t>
            </a:r>
            <a:r>
              <a:rPr lang="cs-CZ" sz="1800" dirty="0" smtClean="0">
                <a:ln w="0"/>
              </a:rPr>
              <a:t>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oprávněných zájmů</a:t>
            </a:r>
          </a:p>
          <a:p>
            <a:r>
              <a:rPr lang="cs-CZ" sz="1800" dirty="0" smtClean="0">
                <a:ln w="0"/>
              </a:rPr>
              <a:t>Zvědomování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motivace </a:t>
            </a:r>
          </a:p>
          <a:p>
            <a:r>
              <a:rPr lang="cs-CZ" sz="1800" dirty="0" smtClean="0">
                <a:ln w="0"/>
              </a:rPr>
              <a:t>Podpora při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plnění povinností v oddlužení</a:t>
            </a:r>
          </a:p>
          <a:p>
            <a:r>
              <a:rPr lang="cs-CZ" sz="1800" dirty="0" smtClean="0">
                <a:ln w="0"/>
              </a:rPr>
              <a:t>Doprovod na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jednání s IS</a:t>
            </a:r>
          </a:p>
          <a:p>
            <a:r>
              <a:rPr lang="cs-CZ" sz="1800" dirty="0" smtClean="0">
                <a:ln w="0"/>
              </a:rPr>
              <a:t>Upozorňování na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rizika</a:t>
            </a:r>
            <a:r>
              <a:rPr lang="cs-CZ" sz="1800" dirty="0" smtClean="0">
                <a:ln w="0"/>
              </a:rPr>
              <a:t>, možné scénáře průběhu IŘ</a:t>
            </a:r>
          </a:p>
          <a:p>
            <a:endParaRPr lang="cs-CZ" sz="1600" dirty="0" smtClean="0"/>
          </a:p>
          <a:p>
            <a:pPr lvl="1"/>
            <a:endParaRPr lang="cs-CZ" sz="1600" dirty="0" smtClean="0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1295399" y="53196"/>
            <a:ext cx="1016047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Průběh spolupráce z hlediska kroků vedoucích ke splnění zakázek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5238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95399" y="228449"/>
            <a:ext cx="9601200" cy="1143000"/>
          </a:xfrm>
        </p:spPr>
        <p:txBody>
          <a:bodyPr/>
          <a:lstStyle/>
          <a:p>
            <a:r>
              <a:rPr lang="cs-CZ" b="0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cs-CZ" b="0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295399" y="1546705"/>
            <a:ext cx="4743091" cy="453521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 vztahu ke klientovi</a:t>
            </a:r>
          </a:p>
          <a:p>
            <a:r>
              <a:rPr lang="cs-CZ" sz="1800" dirty="0">
                <a:ln w="0"/>
              </a:rPr>
              <a:t>u</a:t>
            </a:r>
            <a:r>
              <a:rPr lang="cs-CZ" sz="1800" dirty="0" smtClean="0">
                <a:ln w="0"/>
              </a:rPr>
              <a:t>pozorňování na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rizika</a:t>
            </a:r>
            <a:r>
              <a:rPr lang="cs-CZ" sz="1800" dirty="0" smtClean="0">
                <a:ln w="0"/>
              </a:rPr>
              <a:t>,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povinnosti</a:t>
            </a:r>
          </a:p>
          <a:p>
            <a:r>
              <a:rPr lang="cs-CZ" sz="1800" dirty="0">
                <a:ln w="0"/>
              </a:rPr>
              <a:t>p</a:t>
            </a:r>
            <a:r>
              <a:rPr lang="cs-CZ" sz="1800" dirty="0" smtClean="0">
                <a:ln w="0"/>
              </a:rPr>
              <a:t>odpora při uplatňování svých práv</a:t>
            </a:r>
          </a:p>
          <a:p>
            <a:r>
              <a:rPr lang="cs-CZ" sz="1800" dirty="0">
                <a:ln w="0"/>
              </a:rPr>
              <a:t>d</a:t>
            </a:r>
            <a:r>
              <a:rPr lang="cs-CZ" sz="1800" dirty="0" smtClean="0">
                <a:ln w="0"/>
              </a:rPr>
              <a:t>oprovázení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obdobím změny</a:t>
            </a:r>
          </a:p>
          <a:p>
            <a:r>
              <a:rPr lang="cs-CZ" sz="1800" dirty="0">
                <a:ln w="0"/>
              </a:rPr>
              <a:t>z</a:t>
            </a:r>
            <a:r>
              <a:rPr lang="cs-CZ" sz="1800" dirty="0" smtClean="0">
                <a:ln w="0"/>
              </a:rPr>
              <a:t>vědomování původní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motivace</a:t>
            </a:r>
          </a:p>
          <a:p>
            <a:r>
              <a:rPr lang="cs-CZ" sz="1800" dirty="0">
                <a:ln w="0"/>
              </a:rPr>
              <a:t>z</a:t>
            </a:r>
            <a:r>
              <a:rPr lang="cs-CZ" sz="1800" dirty="0" smtClean="0">
                <a:ln w="0"/>
              </a:rPr>
              <a:t>vědomování </a:t>
            </a:r>
            <a:r>
              <a:rPr lang="cs-CZ" sz="1800" dirty="0" smtClean="0">
                <a:ln w="0"/>
                <a:solidFill>
                  <a:srgbClr val="FF0000"/>
                </a:solidFill>
              </a:rPr>
              <a:t>dlouhodobých výhod</a:t>
            </a:r>
          </a:p>
          <a:p>
            <a:endParaRPr lang="cs-CZ" sz="1800" dirty="0" smtClean="0">
              <a:ln w="0"/>
              <a:solidFill>
                <a:schemeClr val="accent1"/>
              </a:solidFill>
            </a:endParaRPr>
          </a:p>
          <a:p>
            <a:endParaRPr lang="cs-CZ" sz="18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874589" y="1546705"/>
            <a:ext cx="5814204" cy="44026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 vztahu k institucím</a:t>
            </a:r>
          </a:p>
          <a:p>
            <a:r>
              <a:rPr lang="cs-CZ" sz="1800" dirty="0"/>
              <a:t>j</a:t>
            </a:r>
            <a:r>
              <a:rPr lang="cs-CZ" sz="1800" dirty="0" smtClean="0"/>
              <a:t>ako prostředník mezi klientem a IS</a:t>
            </a:r>
          </a:p>
          <a:p>
            <a:pPr lvl="1"/>
            <a:r>
              <a:rPr lang="cs-CZ" sz="1600" dirty="0"/>
              <a:t>p</a:t>
            </a:r>
            <a:r>
              <a:rPr lang="cs-CZ" sz="1600" dirty="0" smtClean="0"/>
              <a:t>ři </a:t>
            </a:r>
            <a:r>
              <a:rPr lang="cs-CZ" sz="1600" dirty="0" smtClean="0">
                <a:solidFill>
                  <a:srgbClr val="FF0000"/>
                </a:solidFill>
              </a:rPr>
              <a:t>plnění klientových povinností </a:t>
            </a:r>
            <a:r>
              <a:rPr lang="cs-CZ" sz="1600" dirty="0" smtClean="0"/>
              <a:t>vůči němu</a:t>
            </a:r>
          </a:p>
          <a:p>
            <a:pPr lvl="1"/>
            <a:r>
              <a:rPr lang="cs-CZ" sz="1600" dirty="0"/>
              <a:t>t</a:t>
            </a:r>
            <a:r>
              <a:rPr lang="cs-CZ" sz="1600" dirty="0" smtClean="0"/>
              <a:t>lumočení </a:t>
            </a:r>
            <a:r>
              <a:rPr lang="cs-CZ" sz="1600" dirty="0" smtClean="0">
                <a:solidFill>
                  <a:srgbClr val="FF0000"/>
                </a:solidFill>
              </a:rPr>
              <a:t>psychosociálního rozměru „dlužníkovy“ situace</a:t>
            </a:r>
          </a:p>
          <a:p>
            <a:pPr lvl="1"/>
            <a:r>
              <a:rPr lang="cs-CZ" sz="1600" dirty="0"/>
              <a:t>p</a:t>
            </a:r>
            <a:r>
              <a:rPr lang="cs-CZ" sz="1600" dirty="0" smtClean="0"/>
              <a:t>ři osobních jednáních </a:t>
            </a:r>
            <a:endParaRPr lang="cs-CZ" sz="1600" dirty="0"/>
          </a:p>
          <a:p>
            <a:r>
              <a:rPr lang="cs-CZ" sz="1800" dirty="0" smtClean="0"/>
              <a:t>povinnosti klienta vůči soudu a dalším institucím</a:t>
            </a:r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1295399" y="-317741"/>
            <a:ext cx="10393393" cy="1493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0" cap="none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Role SP při spolupráci s klientem v insolvenci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991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mní prezentace s červenou čárou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192_TF03031023.potx" id="{39AA09A2-0CD7-4619-AC0D-629ED5500FFF}" vid="{4CE331E1-69E6-4F00-8170-AA70E5454A6F}"/>
    </a:ext>
  </a:extLst>
</a:theme>
</file>

<file path=ppt/theme/theme2.xml><?xml version="1.0" encoding="utf-8"?>
<a:theme xmlns:a="http://schemas.openxmlformats.org/drawingml/2006/main" name="Motiv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červenou čárou (širokoúhlý formát)</Template>
  <TotalTime>251</TotalTime>
  <Words>828</Words>
  <Application>Microsoft Office PowerPoint</Application>
  <PresentationFormat>Širokoúhlá obrazovka</PresentationFormat>
  <Paragraphs>163</Paragraphs>
  <Slides>11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Cambria</vt:lpstr>
      <vt:lpstr>Firemní prezentace s červenou čárou 16x9</vt:lpstr>
      <vt:lpstr>KAZUSTIKA  SOCIÁLNÍ PRÁCE S KLIENTEM S DUŠEVNÍM ONEMOCNĚNÍM V INSOLVENCI</vt:lpstr>
      <vt:lpstr>Stručný obsah prezentace</vt:lpstr>
      <vt:lpstr>Představení služby</vt:lpstr>
      <vt:lpstr>Chronologie spolupráce s klientem při plnění zakázek:   </vt:lpstr>
      <vt:lpstr>Charakteristika klienta </vt:lpstr>
      <vt:lpstr>Předluženost klienta a jeho motivace k insolvenci </vt:lpstr>
      <vt:lpstr> </vt:lpstr>
      <vt:lpstr> </vt:lpstr>
      <vt:lpstr> </vt:lpstr>
      <vt:lpstr> 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Kazustika  sociální práce s klientem s duševním onemocněním v insolvenci</dc:title>
  <dc:creator>Romodrom</dc:creator>
  <cp:lastModifiedBy>Romodrom</cp:lastModifiedBy>
  <cp:revision>30</cp:revision>
  <dcterms:created xsi:type="dcterms:W3CDTF">2021-08-24T13:50:32Z</dcterms:created>
  <dcterms:modified xsi:type="dcterms:W3CDTF">2021-08-25T13:00:42Z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