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61" r:id="rId4"/>
    <p:sldId id="260" r:id="rId5"/>
    <p:sldId id="262" r:id="rId6"/>
    <p:sldId id="263" r:id="rId7"/>
    <p:sldId id="264" r:id="rId8"/>
    <p:sldId id="265" r:id="rId9"/>
    <p:sldId id="267"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99"/>
    <a:srgbClr val="001E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46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C633949-4E4B-4AEB-9CE7-91918ADEEBCC}" type="datetimeFigureOut">
              <a:rPr lang="cs-CZ"/>
              <a:pPr>
                <a:defRPr/>
              </a:pPr>
              <a:t>22.5.2014</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smtClean="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642B231-0557-4C09-A458-E88E2D468732}" type="slidenum">
              <a:rPr lang="cs-CZ"/>
              <a:pPr>
                <a:defRPr/>
              </a:pPr>
              <a:t>‹#›</a:t>
            </a:fld>
            <a:endParaRPr lang="cs-CZ"/>
          </a:p>
        </p:txBody>
      </p:sp>
    </p:spTree>
    <p:extLst>
      <p:ext uri="{BB962C8B-B14F-4D97-AF65-F5344CB8AC3E}">
        <p14:creationId xmlns:p14="http://schemas.microsoft.com/office/powerpoint/2010/main" val="27993730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pic>
        <p:nvPicPr>
          <p:cNvPr id="4" name="Obrázek 7" descr="1600×1200_UP_-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Nadpis 1"/>
          <p:cNvSpPr>
            <a:spLocks noGrp="1"/>
          </p:cNvSpPr>
          <p:nvPr>
            <p:ph type="ctrTitle"/>
          </p:nvPr>
        </p:nvSpPr>
        <p:spPr>
          <a:xfrm>
            <a:off x="685800" y="3975199"/>
            <a:ext cx="7772400" cy="1470025"/>
          </a:xfrm>
        </p:spPr>
        <p:txBody>
          <a:bodyPr anchor="b"/>
          <a:lstStyle>
            <a:lvl1pPr algn="ctr">
              <a:defRPr sz="7000" b="0"/>
            </a:lvl1pPr>
          </a:lstStyle>
          <a:p>
            <a:r>
              <a:rPr lang="cs-CZ" smtClean="0"/>
              <a:t>Klepnutím lze upravit styl předlohy nadpisů.</a:t>
            </a:r>
            <a:endParaRPr lang="cs-CZ" dirty="0"/>
          </a:p>
        </p:txBody>
      </p:sp>
      <p:sp>
        <p:nvSpPr>
          <p:cNvPr id="3" name="Podnadpis 2"/>
          <p:cNvSpPr>
            <a:spLocks noGrp="1"/>
          </p:cNvSpPr>
          <p:nvPr>
            <p:ph type="subTitle" idx="1"/>
          </p:nvPr>
        </p:nvSpPr>
        <p:spPr>
          <a:xfrm>
            <a:off x="683568" y="5301208"/>
            <a:ext cx="7776864" cy="576064"/>
          </a:xfrm>
        </p:spPr>
        <p:txBody>
          <a:bodyPr>
            <a:normAutofit/>
          </a:bodyPr>
          <a:lstStyle>
            <a:lvl1pPr marL="0" indent="0" algn="ctr">
              <a:buNone/>
              <a:defRPr sz="3000"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dirty="0"/>
          </a:p>
        </p:txBody>
      </p:sp>
      <p:sp>
        <p:nvSpPr>
          <p:cNvPr id="5" name="Zástupný symbol pro datum 3"/>
          <p:cNvSpPr>
            <a:spLocks noGrp="1"/>
          </p:cNvSpPr>
          <p:nvPr>
            <p:ph type="dt" sz="half" idx="10"/>
          </p:nvPr>
        </p:nvSpPr>
        <p:spPr/>
        <p:txBody>
          <a:bodyPr/>
          <a:lstStyle>
            <a:lvl1pPr>
              <a:defRPr>
                <a:solidFill>
                  <a:srgbClr val="999999"/>
                </a:solidFill>
              </a:defRPr>
            </a:lvl1pPr>
          </a:lstStyle>
          <a:p>
            <a:pPr>
              <a:defRPr/>
            </a:pPr>
            <a:fld id="{65E3E243-1AEA-4FAA-B495-A1555346E2D7}" type="datetime1">
              <a:rPr lang="cs-CZ"/>
              <a:pPr>
                <a:defRPr/>
              </a:pPr>
              <a:t>22.5.2014</a:t>
            </a:fld>
            <a:endParaRPr lang="cs-CZ"/>
          </a:p>
        </p:txBody>
      </p:sp>
      <p:sp>
        <p:nvSpPr>
          <p:cNvPr id="6" name="Zástupný symbol pro zápatí 4"/>
          <p:cNvSpPr>
            <a:spLocks noGrp="1"/>
          </p:cNvSpPr>
          <p:nvPr>
            <p:ph type="ftr" sz="quarter" idx="11"/>
          </p:nvPr>
        </p:nvSpPr>
        <p:spPr/>
        <p:txBody>
          <a:bodyPr/>
          <a:lstStyle>
            <a:lvl1pPr>
              <a:defRPr>
                <a:solidFill>
                  <a:srgbClr val="999999"/>
                </a:solidFill>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solidFill>
                  <a:srgbClr val="999999"/>
                </a:solidFill>
              </a:defRPr>
            </a:lvl1pPr>
          </a:lstStyle>
          <a:p>
            <a:pPr>
              <a:defRPr/>
            </a:pPr>
            <a:fld id="{853DA629-D3B3-49B5-BD5A-A5637C78E74E}" type="slidenum">
              <a:rPr lang="cs-CZ"/>
              <a:pPr>
                <a:defRPr/>
              </a:pPr>
              <a:t>‹#›</a:t>
            </a:fld>
            <a:endParaRPr lang="cs-CZ"/>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ředělová stran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4695279"/>
            <a:ext cx="8134672" cy="1470025"/>
          </a:xfrm>
        </p:spPr>
        <p:txBody>
          <a:bodyPr anchor="b"/>
          <a:lstStyle>
            <a:lvl1pPr algn="l">
              <a:defRPr sz="7000" b="0">
                <a:solidFill>
                  <a:srgbClr val="999999"/>
                </a:solidFill>
              </a:defRPr>
            </a:lvl1pPr>
          </a:lstStyle>
          <a:p>
            <a:r>
              <a:rPr lang="cs-CZ" smtClean="0"/>
              <a:t>Klepnutím lze upravit styl předlohy nadpisů.</a:t>
            </a:r>
            <a:endParaRPr lang="cs-CZ" dirty="0"/>
          </a:p>
        </p:txBody>
      </p:sp>
      <p:sp>
        <p:nvSpPr>
          <p:cNvPr id="3" name="Zástupný symbol pro datum 3"/>
          <p:cNvSpPr>
            <a:spLocks noGrp="1"/>
          </p:cNvSpPr>
          <p:nvPr>
            <p:ph type="dt" sz="half" idx="10"/>
          </p:nvPr>
        </p:nvSpPr>
        <p:spPr/>
        <p:txBody>
          <a:bodyPr/>
          <a:lstStyle>
            <a:lvl1pPr>
              <a:defRPr/>
            </a:lvl1pPr>
          </a:lstStyle>
          <a:p>
            <a:pPr>
              <a:defRPr/>
            </a:pPr>
            <a:fld id="{B3CE72A7-2AB9-447C-A14E-9E09C63F5A5B}" type="datetime1">
              <a:rPr lang="cs-CZ"/>
              <a:pPr>
                <a:defRPr/>
              </a:pPr>
              <a:t>22.5.2014</a:t>
            </a:fld>
            <a:endParaRPr lang="cs-CZ" dirty="0"/>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05FFD442-C700-4F2F-873B-B0C81A576001}" type="slidenum">
              <a:rPr lang="cs-CZ"/>
              <a:pPr>
                <a:defRPr/>
              </a:pPr>
              <a:t>‹#›</a:t>
            </a:fld>
            <a:endParaRPr lang="cs-CZ"/>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lvl1pPr marL="360000">
              <a:defRPr/>
            </a:lvl1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CFA387A5-492F-4C56-880D-A6BD89FA1F89}" type="datetime1">
              <a:rPr lang="cs-CZ"/>
              <a:pPr>
                <a:defRPr/>
              </a:pPr>
              <a:t>22.5.2014</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9CCD60A-37A9-4939-B6D6-B2D7779A73CC}" type="slidenum">
              <a:rPr lang="cs-CZ"/>
              <a:pPr>
                <a:defRPr/>
              </a:pPr>
              <a:t>‹#›</a:t>
            </a:fld>
            <a:endParaRPr lang="cs-CZ"/>
          </a:p>
        </p:txBody>
      </p:sp>
    </p:spTree>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Obrázek 7" descr="1600×1200_UP_-02opr.jpg"/>
          <p:cNvPicPr>
            <a:picLocks noChangeAspect="1"/>
          </p:cNvPicPr>
          <p:nvPr/>
        </p:nvPicPr>
        <p:blipFill>
          <a:blip r:embed="rId5" cstate="print"/>
          <a:srcRect/>
          <a:stretch>
            <a:fillRect/>
          </a:stretch>
        </p:blipFill>
        <p:spPr bwMode="auto">
          <a:xfrm>
            <a:off x="3175" y="0"/>
            <a:ext cx="9137650" cy="6858000"/>
          </a:xfrm>
          <a:prstGeom prst="rect">
            <a:avLst/>
          </a:prstGeom>
          <a:noFill/>
          <a:ln w="9525">
            <a:noFill/>
            <a:miter lim="800000"/>
            <a:headEnd/>
            <a:tailEnd/>
          </a:ln>
        </p:spPr>
      </p:pic>
      <p:sp>
        <p:nvSpPr>
          <p:cNvPr id="1027" name="Zástupný symbol pro nadpis 1"/>
          <p:cNvSpPr>
            <a:spLocks noGrp="1"/>
          </p:cNvSpPr>
          <p:nvPr>
            <p:ph type="title"/>
          </p:nvPr>
        </p:nvSpPr>
        <p:spPr bwMode="auto">
          <a:xfrm>
            <a:off x="2195513" y="188913"/>
            <a:ext cx="6624637" cy="1368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Klepnutím lze upravit styl předlohy nadpisů.</a:t>
            </a:r>
          </a:p>
        </p:txBody>
      </p:sp>
      <p:sp>
        <p:nvSpPr>
          <p:cNvPr id="1028" name="Zástupný symbol pro text 2"/>
          <p:cNvSpPr>
            <a:spLocks noGrp="1"/>
          </p:cNvSpPr>
          <p:nvPr>
            <p:ph type="body" idx="1"/>
          </p:nvPr>
        </p:nvSpPr>
        <p:spPr bwMode="auto">
          <a:xfrm>
            <a:off x="684213" y="1700213"/>
            <a:ext cx="8135937" cy="4425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684213" y="6516688"/>
            <a:ext cx="935037" cy="287337"/>
          </a:xfrm>
          <a:prstGeom prst="rect">
            <a:avLst/>
          </a:prstGeom>
        </p:spPr>
        <p:txBody>
          <a:bodyPr vert="horz" lIns="91440" tIns="45720" rIns="91440" bIns="45720" rtlCol="0" anchor="ctr"/>
          <a:lstStyle>
            <a:lvl1pPr algn="l" fontAlgn="auto">
              <a:spcBef>
                <a:spcPts val="0"/>
              </a:spcBef>
              <a:spcAft>
                <a:spcPts val="0"/>
              </a:spcAft>
              <a:defRPr sz="1200">
                <a:solidFill>
                  <a:schemeClr val="bg1"/>
                </a:solidFill>
                <a:latin typeface="+mn-lt"/>
                <a:cs typeface="+mn-cs"/>
              </a:defRPr>
            </a:lvl1pPr>
          </a:lstStyle>
          <a:p>
            <a:pPr>
              <a:defRPr/>
            </a:pPr>
            <a:fld id="{C986F61C-A7FA-4D47-B3CB-0F36C75FF62F}" type="datetime1">
              <a:rPr lang="cs-CZ"/>
              <a:pPr>
                <a:defRPr/>
              </a:pPr>
              <a:t>22.5.2014</a:t>
            </a:fld>
            <a:endParaRPr lang="cs-CZ" dirty="0"/>
          </a:p>
        </p:txBody>
      </p:sp>
      <p:sp>
        <p:nvSpPr>
          <p:cNvPr id="5" name="Zástupný symbol pro zápatí 4"/>
          <p:cNvSpPr>
            <a:spLocks noGrp="1"/>
          </p:cNvSpPr>
          <p:nvPr>
            <p:ph type="ftr" sz="quarter" idx="3"/>
          </p:nvPr>
        </p:nvSpPr>
        <p:spPr>
          <a:xfrm>
            <a:off x="2339975" y="6516688"/>
            <a:ext cx="3960813" cy="287337"/>
          </a:xfrm>
          <a:prstGeom prst="rect">
            <a:avLst/>
          </a:prstGeom>
        </p:spPr>
        <p:txBody>
          <a:bodyPr vert="horz" lIns="91440" tIns="45720" rIns="91440" bIns="45720" rtlCol="0" anchor="ctr"/>
          <a:lstStyle>
            <a:lvl1pPr algn="l" fontAlgn="auto">
              <a:spcBef>
                <a:spcPts val="0"/>
              </a:spcBef>
              <a:spcAft>
                <a:spcPts val="0"/>
              </a:spcAft>
              <a:defRPr sz="1200">
                <a:solidFill>
                  <a:schemeClr val="bg1"/>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1692275" y="6516688"/>
            <a:ext cx="576263" cy="287337"/>
          </a:xfrm>
          <a:prstGeom prst="rect">
            <a:avLst/>
          </a:prstGeom>
        </p:spPr>
        <p:txBody>
          <a:bodyPr vert="horz" lIns="91440" tIns="45720" rIns="91440" bIns="45720" rtlCol="0" anchor="ctr"/>
          <a:lstStyle>
            <a:lvl1pPr algn="ctr" fontAlgn="auto">
              <a:spcBef>
                <a:spcPts val="0"/>
              </a:spcBef>
              <a:spcAft>
                <a:spcPts val="0"/>
              </a:spcAft>
              <a:defRPr sz="1200">
                <a:solidFill>
                  <a:schemeClr val="bg1"/>
                </a:solidFill>
                <a:latin typeface="+mn-lt"/>
                <a:cs typeface="+mn-cs"/>
              </a:defRPr>
            </a:lvl1pPr>
          </a:lstStyle>
          <a:p>
            <a:pPr>
              <a:defRPr/>
            </a:pPr>
            <a:fld id="{A456F1E5-1761-4C62-84A6-9B9FE1F3DDBF}"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Lst>
  <p:transition spd="med">
    <p:wipe dir="r"/>
  </p:transition>
  <p:hf sldNum="0" hdr="0" ftr="0" dt="0"/>
  <p:txStyles>
    <p:titleStyle>
      <a:lvl1pPr algn="r" rtl="0" fontAlgn="base">
        <a:spcBef>
          <a:spcPct val="0"/>
        </a:spcBef>
        <a:spcAft>
          <a:spcPct val="0"/>
        </a:spcAft>
        <a:defRPr sz="4000" b="1" kern="1200">
          <a:solidFill>
            <a:srgbClr val="001E96"/>
          </a:solidFill>
          <a:latin typeface="+mj-lt"/>
          <a:ea typeface="+mj-ea"/>
          <a:cs typeface="+mj-cs"/>
        </a:defRPr>
      </a:lvl1pPr>
      <a:lvl2pPr algn="r" rtl="0" fontAlgn="base">
        <a:spcBef>
          <a:spcPct val="0"/>
        </a:spcBef>
        <a:spcAft>
          <a:spcPct val="0"/>
        </a:spcAft>
        <a:defRPr sz="4000" b="1">
          <a:solidFill>
            <a:srgbClr val="001E96"/>
          </a:solidFill>
          <a:latin typeface="Calibri" pitchFamily="34" charset="0"/>
        </a:defRPr>
      </a:lvl2pPr>
      <a:lvl3pPr algn="r" rtl="0" fontAlgn="base">
        <a:spcBef>
          <a:spcPct val="0"/>
        </a:spcBef>
        <a:spcAft>
          <a:spcPct val="0"/>
        </a:spcAft>
        <a:defRPr sz="4000" b="1">
          <a:solidFill>
            <a:srgbClr val="001E96"/>
          </a:solidFill>
          <a:latin typeface="Calibri" pitchFamily="34" charset="0"/>
        </a:defRPr>
      </a:lvl3pPr>
      <a:lvl4pPr algn="r" rtl="0" fontAlgn="base">
        <a:spcBef>
          <a:spcPct val="0"/>
        </a:spcBef>
        <a:spcAft>
          <a:spcPct val="0"/>
        </a:spcAft>
        <a:defRPr sz="4000" b="1">
          <a:solidFill>
            <a:srgbClr val="001E96"/>
          </a:solidFill>
          <a:latin typeface="Calibri" pitchFamily="34" charset="0"/>
        </a:defRPr>
      </a:lvl4pPr>
      <a:lvl5pPr algn="r" rtl="0" fontAlgn="base">
        <a:spcBef>
          <a:spcPct val="0"/>
        </a:spcBef>
        <a:spcAft>
          <a:spcPct val="0"/>
        </a:spcAft>
        <a:defRPr sz="4000" b="1">
          <a:solidFill>
            <a:srgbClr val="001E96"/>
          </a:solidFill>
          <a:latin typeface="Calibri" pitchFamily="34" charset="0"/>
        </a:defRPr>
      </a:lvl5pPr>
      <a:lvl6pPr marL="457200" algn="r" rtl="0" eaLnBrk="1" fontAlgn="base" hangingPunct="1">
        <a:spcBef>
          <a:spcPct val="0"/>
        </a:spcBef>
        <a:spcAft>
          <a:spcPct val="0"/>
        </a:spcAft>
        <a:defRPr sz="4000" b="1">
          <a:solidFill>
            <a:srgbClr val="001E96"/>
          </a:solidFill>
          <a:latin typeface="Calibri" pitchFamily="34" charset="0"/>
        </a:defRPr>
      </a:lvl6pPr>
      <a:lvl7pPr marL="914400" algn="r" rtl="0" eaLnBrk="1" fontAlgn="base" hangingPunct="1">
        <a:spcBef>
          <a:spcPct val="0"/>
        </a:spcBef>
        <a:spcAft>
          <a:spcPct val="0"/>
        </a:spcAft>
        <a:defRPr sz="4000" b="1">
          <a:solidFill>
            <a:srgbClr val="001E96"/>
          </a:solidFill>
          <a:latin typeface="Calibri" pitchFamily="34" charset="0"/>
        </a:defRPr>
      </a:lvl7pPr>
      <a:lvl8pPr marL="1371600" algn="r" rtl="0" eaLnBrk="1" fontAlgn="base" hangingPunct="1">
        <a:spcBef>
          <a:spcPct val="0"/>
        </a:spcBef>
        <a:spcAft>
          <a:spcPct val="0"/>
        </a:spcAft>
        <a:defRPr sz="4000" b="1">
          <a:solidFill>
            <a:srgbClr val="001E96"/>
          </a:solidFill>
          <a:latin typeface="Calibri" pitchFamily="34" charset="0"/>
        </a:defRPr>
      </a:lvl8pPr>
      <a:lvl9pPr marL="1828800" algn="r" rtl="0" eaLnBrk="1" fontAlgn="base" hangingPunct="1">
        <a:spcBef>
          <a:spcPct val="0"/>
        </a:spcBef>
        <a:spcAft>
          <a:spcPct val="0"/>
        </a:spcAft>
        <a:defRPr sz="4000" b="1">
          <a:solidFill>
            <a:srgbClr val="001E96"/>
          </a:solidFill>
          <a:latin typeface="Calibri" pitchFamily="34" charset="0"/>
        </a:defRPr>
      </a:lvl9pPr>
    </p:titleStyle>
    <p:bodyStyle>
      <a:lvl1pPr marL="358775" indent="-358775" algn="l" rtl="0" fontAlgn="base">
        <a:spcBef>
          <a:spcPts val="1200"/>
        </a:spcBef>
        <a:spcAft>
          <a:spcPct val="0"/>
        </a:spcAft>
        <a:buClr>
          <a:srgbClr val="001E96"/>
        </a:buClr>
        <a:buFont typeface="Arial" charset="0"/>
        <a:defRPr sz="2800" kern="1200">
          <a:solidFill>
            <a:schemeClr val="tx1"/>
          </a:solidFill>
          <a:latin typeface="+mn-lt"/>
          <a:ea typeface="+mn-ea"/>
          <a:cs typeface="+mn-cs"/>
        </a:defRPr>
      </a:lvl1pPr>
      <a:lvl2pPr marL="358775" indent="-358775" algn="l" rtl="0" fontAlgn="base">
        <a:spcBef>
          <a:spcPts val="600"/>
        </a:spcBef>
        <a:spcAft>
          <a:spcPct val="0"/>
        </a:spcAft>
        <a:buClr>
          <a:srgbClr val="001E96"/>
        </a:buClr>
        <a:buFont typeface="Arial" charset="0"/>
        <a:buChar char="•"/>
        <a:defRPr sz="2800" kern="1200">
          <a:solidFill>
            <a:schemeClr val="tx1"/>
          </a:solidFill>
          <a:latin typeface="+mn-lt"/>
          <a:ea typeface="+mn-ea"/>
          <a:cs typeface="+mn-cs"/>
        </a:defRPr>
      </a:lvl2pPr>
      <a:lvl3pPr marL="358775" indent="-358775" algn="l" rtl="0" fontAlgn="base">
        <a:spcBef>
          <a:spcPts val="600"/>
        </a:spcBef>
        <a:spcAft>
          <a:spcPct val="0"/>
        </a:spcAft>
        <a:buClr>
          <a:srgbClr val="001E96"/>
        </a:buClr>
        <a:buSzPct val="120000"/>
        <a:buFont typeface="Arial" charset="0"/>
        <a:defRPr sz="2000" kern="1200">
          <a:solidFill>
            <a:schemeClr val="tx1"/>
          </a:solidFill>
          <a:latin typeface="+mn-lt"/>
          <a:ea typeface="+mn-ea"/>
          <a:cs typeface="+mn-cs"/>
        </a:defRPr>
      </a:lvl3pPr>
      <a:lvl4pPr marL="358775" indent="-358775" algn="l" rtl="0" fontAlgn="base">
        <a:spcBef>
          <a:spcPts val="600"/>
        </a:spcBef>
        <a:spcAft>
          <a:spcPct val="0"/>
        </a:spcAft>
        <a:buFont typeface="Arial" charset="0"/>
        <a:defRPr kern="1200">
          <a:solidFill>
            <a:schemeClr val="tx1"/>
          </a:solidFill>
          <a:latin typeface="+mn-lt"/>
          <a:ea typeface="+mn-ea"/>
          <a:cs typeface="+mn-cs"/>
        </a:defRPr>
      </a:lvl4pPr>
      <a:lvl5pPr marL="358775" indent="-358775" algn="l" rtl="0" fontAlgn="base">
        <a:spcBef>
          <a:spcPts val="600"/>
        </a:spcBef>
        <a:spcAft>
          <a:spcPct val="0"/>
        </a:spcAft>
        <a:buFont typeface="Arial" charset="0"/>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Nadpis 1"/>
          <p:cNvSpPr>
            <a:spLocks noGrp="1"/>
          </p:cNvSpPr>
          <p:nvPr>
            <p:ph type="ctrTitle"/>
          </p:nvPr>
        </p:nvSpPr>
        <p:spPr>
          <a:xfrm>
            <a:off x="685800" y="3975100"/>
            <a:ext cx="7772400" cy="1470025"/>
          </a:xfrm>
        </p:spPr>
        <p:txBody>
          <a:bodyPr/>
          <a:lstStyle/>
          <a:p>
            <a:r>
              <a:rPr lang="cs-CZ" sz="4800" b="1" dirty="0"/>
              <a:t>Úřad práce a sociální podnikání </a:t>
            </a:r>
            <a:endParaRPr lang="cs-CZ" sz="4800" b="1" dirty="0" smtClean="0"/>
          </a:p>
        </p:txBody>
      </p:sp>
      <p:sp>
        <p:nvSpPr>
          <p:cNvPr id="3" name="Podnadpis 2"/>
          <p:cNvSpPr>
            <a:spLocks noGrp="1"/>
          </p:cNvSpPr>
          <p:nvPr>
            <p:ph type="subTitle" idx="1"/>
          </p:nvPr>
        </p:nvSpPr>
        <p:spPr>
          <a:xfrm>
            <a:off x="899592" y="5805264"/>
            <a:ext cx="7560196" cy="576262"/>
          </a:xfrm>
        </p:spPr>
        <p:txBody>
          <a:bodyPr rtlCol="0"/>
          <a:lstStyle/>
          <a:p>
            <a:pPr fontAlgn="auto">
              <a:spcAft>
                <a:spcPts val="0"/>
              </a:spcAft>
              <a:buFont typeface="Arial" pitchFamily="34" charset="0"/>
              <a:buNone/>
              <a:defRPr/>
            </a:pPr>
            <a:r>
              <a:rPr lang="cs-CZ" smtClean="0">
                <a:solidFill>
                  <a:srgbClr val="00B0F0"/>
                </a:solidFill>
              </a:rPr>
              <a:t>(možnosti příspěvků ÚP)</a:t>
            </a:r>
            <a:endParaRPr lang="cs-CZ" dirty="0" smtClean="0">
              <a:solidFill>
                <a:srgbClr val="00B0F0"/>
              </a:solidFill>
            </a:endParaRPr>
          </a:p>
        </p:txBody>
      </p:sp>
    </p:spTree>
  </p:cSld>
  <p:clrMapOvr>
    <a:masterClrMapping/>
  </p:clrMapOvr>
  <p:transition spd="med">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politika zaměstnanosti</a:t>
            </a:r>
            <a:endParaRPr lang="cs-CZ" sz="2400" dirty="0">
              <a:solidFill>
                <a:srgbClr val="C00000"/>
              </a:solidFill>
            </a:endParaRPr>
          </a:p>
        </p:txBody>
      </p:sp>
      <p:sp>
        <p:nvSpPr>
          <p:cNvPr id="3" name="Zástupný symbol pro obsah 2"/>
          <p:cNvSpPr>
            <a:spLocks noGrp="1"/>
          </p:cNvSpPr>
          <p:nvPr>
            <p:ph idx="1"/>
          </p:nvPr>
        </p:nvSpPr>
        <p:spPr/>
        <p:txBody>
          <a:bodyPr/>
          <a:lstStyle/>
          <a:p>
            <a:pPr marL="458425" indent="-457200">
              <a:buAutoNum type="arabicPeriod"/>
            </a:pPr>
            <a:r>
              <a:rPr lang="cs-CZ" sz="2400" b="1" dirty="0" smtClean="0">
                <a:solidFill>
                  <a:srgbClr val="0070C0"/>
                </a:solidFill>
              </a:rPr>
              <a:t>Veřejně prospěšné práce (VPP)</a:t>
            </a:r>
          </a:p>
          <a:p>
            <a:pPr marL="286975" indent="-285750">
              <a:buFont typeface="Arial" charset="0"/>
              <a:buChar char="•"/>
            </a:pPr>
            <a:r>
              <a:rPr lang="cs-CZ" sz="1600" b="1" dirty="0" smtClean="0">
                <a:solidFill>
                  <a:srgbClr val="7030A0"/>
                </a:solidFill>
              </a:rPr>
              <a:t>Veřejně </a:t>
            </a:r>
            <a:r>
              <a:rPr lang="cs-CZ" sz="1600" b="1" dirty="0">
                <a:solidFill>
                  <a:srgbClr val="7030A0"/>
                </a:solidFill>
              </a:rPr>
              <a:t>prospěšnými pracemi se rozumí časově omezené pracovní příležitosti spočívající zejména v údržbě veřejných prostranství, úklidu a údržbě veřejných budov a komunikací nebo jiných obdobných činnostech ve prospěch obcí nebo ve prospěch státních nebo jiných obecně prospěšných institucí, které vytváří zaměstnavatel nejdéle na 12 po sobě jdoucích kalendářních měsíců, a to i opakovaně, k pracovnímu </a:t>
            </a:r>
            <a:r>
              <a:rPr lang="cs-CZ" sz="1600" b="1" dirty="0">
                <a:solidFill>
                  <a:srgbClr val="FF0000"/>
                </a:solidFill>
              </a:rPr>
              <a:t>umístění uchazečů o zaměstnání. </a:t>
            </a:r>
            <a:r>
              <a:rPr lang="cs-CZ" sz="1600" b="1" dirty="0">
                <a:solidFill>
                  <a:srgbClr val="7030A0"/>
                </a:solidFill>
              </a:rPr>
              <a:t>Pracovní příležitosti jsou vytvářeny na základě dohody s Úřadem práce, který na ně </a:t>
            </a:r>
            <a:r>
              <a:rPr lang="cs-CZ" sz="1600" b="1" dirty="0">
                <a:solidFill>
                  <a:srgbClr val="FF0000"/>
                </a:solidFill>
              </a:rPr>
              <a:t>může</a:t>
            </a:r>
            <a:r>
              <a:rPr lang="cs-CZ" sz="1600" b="1" dirty="0">
                <a:solidFill>
                  <a:srgbClr val="7030A0"/>
                </a:solidFill>
              </a:rPr>
              <a:t> zaměstnavateli </a:t>
            </a:r>
            <a:r>
              <a:rPr lang="cs-CZ" sz="1600" b="1" dirty="0" smtClean="0">
                <a:solidFill>
                  <a:srgbClr val="7030A0"/>
                </a:solidFill>
              </a:rPr>
              <a:t>poskytnout příspěvek</a:t>
            </a:r>
          </a:p>
          <a:p>
            <a:pPr marL="286975" indent="-285750">
              <a:buFont typeface="Arial" charset="0"/>
              <a:buChar char="•"/>
            </a:pPr>
            <a:r>
              <a:rPr lang="cs-CZ" sz="1600" b="1" dirty="0">
                <a:solidFill>
                  <a:srgbClr val="7030A0"/>
                </a:solidFill>
              </a:rPr>
              <a:t>Příspěvek lze poskytnout až do výše skutečně vynaložených prostředků na mzdy nebo platy na zaměstnance umístěného na tyto práce, včetně pojistného na sociální zabezpečení a příspěvku na státní politiku zaměstnanosti a pojistného na veřejné zdravotní pojištění, které zaměstnavatel za sebe odvedl z vyměřovacího základu tohoto zaměstnance.</a:t>
            </a:r>
          </a:p>
        </p:txBody>
      </p:sp>
    </p:spTree>
    <p:extLst>
      <p:ext uri="{BB962C8B-B14F-4D97-AF65-F5344CB8AC3E}">
        <p14:creationId xmlns:p14="http://schemas.microsoft.com/office/powerpoint/2010/main" val="2852009475"/>
      </p:ext>
    </p:extLst>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a:xfrm>
            <a:off x="684213" y="1412776"/>
            <a:ext cx="8135937" cy="4896544"/>
          </a:xfrm>
        </p:spPr>
        <p:txBody>
          <a:bodyPr/>
          <a:lstStyle/>
          <a:p>
            <a:r>
              <a:rPr lang="cs-CZ" sz="2400" b="1" dirty="0" smtClean="0">
                <a:solidFill>
                  <a:srgbClr val="0070C0"/>
                </a:solidFill>
              </a:rPr>
              <a:t>2. Společensky účelná pracovní místa (SÚPM)</a:t>
            </a:r>
          </a:p>
          <a:p>
            <a:pPr>
              <a:buFont typeface="Arial" charset="0"/>
              <a:buChar char="•"/>
            </a:pPr>
            <a:r>
              <a:rPr lang="cs-CZ" sz="1400" b="1" dirty="0" smtClean="0">
                <a:solidFill>
                  <a:srgbClr val="7030A0"/>
                </a:solidFill>
              </a:rPr>
              <a:t>Společensky </a:t>
            </a:r>
            <a:r>
              <a:rPr lang="cs-CZ" sz="1400" b="1" dirty="0">
                <a:solidFill>
                  <a:srgbClr val="7030A0"/>
                </a:solidFill>
              </a:rPr>
              <a:t>účelnými pracovními místy se rozumí pracovní místa, která zaměstnavatel </a:t>
            </a:r>
            <a:r>
              <a:rPr lang="cs-CZ" sz="1400" b="1" dirty="0">
                <a:solidFill>
                  <a:srgbClr val="FF0000"/>
                </a:solidFill>
              </a:rPr>
              <a:t>zřizuje</a:t>
            </a:r>
            <a:r>
              <a:rPr lang="cs-CZ" sz="1400" b="1" dirty="0">
                <a:solidFill>
                  <a:srgbClr val="7030A0"/>
                </a:solidFill>
              </a:rPr>
              <a:t> nebo </a:t>
            </a:r>
            <a:r>
              <a:rPr lang="cs-CZ" sz="1400" b="1" dirty="0">
                <a:solidFill>
                  <a:srgbClr val="FF0000"/>
                </a:solidFill>
              </a:rPr>
              <a:t>vyhrazuje</a:t>
            </a:r>
            <a:r>
              <a:rPr lang="cs-CZ" sz="1400" b="1" dirty="0">
                <a:solidFill>
                  <a:srgbClr val="7030A0"/>
                </a:solidFill>
              </a:rPr>
              <a:t> na základě dohody s Úřadem práce a obsazuje je uchazeči o zaměstnání, kterým nelze zajistit pracovní uplatnění jiným způsobem. </a:t>
            </a:r>
            <a:r>
              <a:rPr lang="cs-CZ" sz="1400" b="1" dirty="0" smtClean="0">
                <a:solidFill>
                  <a:srgbClr val="7030A0"/>
                </a:solidFill>
              </a:rPr>
              <a:t>Na </a:t>
            </a:r>
            <a:r>
              <a:rPr lang="cs-CZ" sz="1400" b="1" dirty="0">
                <a:solidFill>
                  <a:srgbClr val="7030A0"/>
                </a:solidFill>
              </a:rPr>
              <a:t>společensky účelná pracovní místa </a:t>
            </a:r>
            <a:r>
              <a:rPr lang="cs-CZ" sz="1400" b="1" dirty="0">
                <a:solidFill>
                  <a:srgbClr val="FF0000"/>
                </a:solidFill>
              </a:rPr>
              <a:t>může</a:t>
            </a:r>
            <a:r>
              <a:rPr lang="cs-CZ" sz="1400" b="1" dirty="0">
                <a:solidFill>
                  <a:srgbClr val="7030A0"/>
                </a:solidFill>
              </a:rPr>
              <a:t> Úřad práce poskytnout </a:t>
            </a:r>
            <a:r>
              <a:rPr lang="cs-CZ" sz="1400" b="1" dirty="0" smtClean="0">
                <a:solidFill>
                  <a:srgbClr val="7030A0"/>
                </a:solidFill>
              </a:rPr>
              <a:t>příspěvek</a:t>
            </a:r>
          </a:p>
          <a:p>
            <a:r>
              <a:rPr lang="cs-CZ" sz="2400" b="1" dirty="0">
                <a:solidFill>
                  <a:srgbClr val="0070C0"/>
                </a:solidFill>
              </a:rPr>
              <a:t>	</a:t>
            </a:r>
            <a:r>
              <a:rPr lang="cs-CZ" sz="2000" b="1" dirty="0" smtClean="0">
                <a:solidFill>
                  <a:srgbClr val="0070C0"/>
                </a:solidFill>
              </a:rPr>
              <a:t>2.1  Zřízení</a:t>
            </a:r>
          </a:p>
          <a:p>
            <a:pPr>
              <a:buFont typeface="Arial" charset="0"/>
              <a:buChar char="•"/>
            </a:pPr>
            <a:r>
              <a:rPr lang="cs-CZ" sz="1400" b="1" dirty="0" smtClean="0">
                <a:solidFill>
                  <a:srgbClr val="7030A0"/>
                </a:solidFill>
              </a:rPr>
              <a:t>Výše </a:t>
            </a:r>
            <a:r>
              <a:rPr lang="cs-CZ" sz="1400" b="1" dirty="0">
                <a:solidFill>
                  <a:srgbClr val="7030A0"/>
                </a:solidFill>
              </a:rPr>
              <a:t>příspěvku na zřízení jednoho společensky účelného pracovního </a:t>
            </a:r>
            <a:r>
              <a:rPr lang="cs-CZ" sz="1400" b="1" dirty="0" smtClean="0">
                <a:solidFill>
                  <a:srgbClr val="7030A0"/>
                </a:solidFill>
              </a:rPr>
              <a:t>místa </a:t>
            </a:r>
            <a:r>
              <a:rPr lang="cs-CZ" sz="1400" b="1" dirty="0">
                <a:solidFill>
                  <a:srgbClr val="7030A0"/>
                </a:solidFill>
              </a:rPr>
              <a:t>může maximálně činit </a:t>
            </a:r>
            <a:r>
              <a:rPr lang="cs-CZ" sz="1400" b="1" dirty="0" smtClean="0">
                <a:solidFill>
                  <a:srgbClr val="7030A0"/>
                </a:solidFill>
              </a:rPr>
              <a:t>čtyřnásobek (šestinásobek) </a:t>
            </a:r>
            <a:r>
              <a:rPr lang="cs-CZ" sz="1400" b="1" dirty="0">
                <a:solidFill>
                  <a:srgbClr val="7030A0"/>
                </a:solidFill>
              </a:rPr>
              <a:t>průměrné mzdy v národním hospodářství za první až třetí čtvrtletí předchozího kalendářního </a:t>
            </a:r>
            <a:r>
              <a:rPr lang="cs-CZ" sz="1400" b="1" dirty="0" smtClean="0">
                <a:solidFill>
                  <a:srgbClr val="7030A0"/>
                </a:solidFill>
              </a:rPr>
              <a:t>roku </a:t>
            </a:r>
            <a:r>
              <a:rPr lang="cs-CZ" sz="1400" b="1" dirty="0" smtClean="0">
                <a:solidFill>
                  <a:srgbClr val="FF0000"/>
                </a:solidFill>
              </a:rPr>
              <a:t>(opět těch = </a:t>
            </a:r>
            <a:r>
              <a:rPr lang="cs-CZ" sz="1400" b="1" dirty="0" smtClean="0">
                <a:solidFill>
                  <a:srgbClr val="FF0000"/>
                </a:solidFill>
              </a:rPr>
              <a:t>24 622 Kč) </a:t>
            </a:r>
            <a:r>
              <a:rPr lang="cs-CZ" sz="1400" b="1" dirty="0">
                <a:solidFill>
                  <a:srgbClr val="7030A0"/>
                </a:solidFill>
              </a:rPr>
              <a:t>a při zřízení více než 10 pracovních míst na základě jedné dohody může výše příspěvku na zřízení jednoho společensky účelného pracovního místa činit maximálně </a:t>
            </a:r>
            <a:r>
              <a:rPr lang="cs-CZ" sz="1400" b="1" dirty="0" smtClean="0">
                <a:solidFill>
                  <a:srgbClr val="7030A0"/>
                </a:solidFill>
              </a:rPr>
              <a:t>šestinásobek (osminásobek) </a:t>
            </a:r>
            <a:r>
              <a:rPr lang="cs-CZ" sz="1400" b="1" dirty="0">
                <a:solidFill>
                  <a:srgbClr val="7030A0"/>
                </a:solidFill>
              </a:rPr>
              <a:t>této průměrné </a:t>
            </a:r>
            <a:r>
              <a:rPr lang="cs-CZ" sz="1400" b="1" dirty="0" smtClean="0">
                <a:solidFill>
                  <a:srgbClr val="7030A0"/>
                </a:solidFill>
              </a:rPr>
              <a:t>mzdy – záleží na míře nezaměstnanosti v předcházejícím měsíci</a:t>
            </a:r>
          </a:p>
          <a:p>
            <a:pPr>
              <a:buFont typeface="Arial" charset="0"/>
              <a:buChar char="•"/>
            </a:pPr>
            <a:r>
              <a:rPr lang="cs-CZ" sz="1400" b="1" dirty="0">
                <a:solidFill>
                  <a:srgbClr val="7030A0"/>
                </a:solidFill>
              </a:rPr>
              <a:t>Příspěvek </a:t>
            </a:r>
            <a:r>
              <a:rPr lang="cs-CZ" sz="1400" b="1" dirty="0" smtClean="0">
                <a:solidFill>
                  <a:srgbClr val="7030A0"/>
                </a:solidFill>
              </a:rPr>
              <a:t>na dohodnuté věci se </a:t>
            </a:r>
            <a:r>
              <a:rPr lang="cs-CZ" sz="1400" b="1" dirty="0">
                <a:solidFill>
                  <a:srgbClr val="7030A0"/>
                </a:solidFill>
              </a:rPr>
              <a:t>poskytuje do 30 kalendářních dnů ode dne uzavření dohody o poskytnutí tohoto </a:t>
            </a:r>
            <a:r>
              <a:rPr lang="cs-CZ" sz="1400" b="1" dirty="0" smtClean="0">
                <a:solidFill>
                  <a:srgbClr val="7030A0"/>
                </a:solidFill>
              </a:rPr>
              <a:t>příspěvku</a:t>
            </a:r>
            <a:endParaRPr lang="cs-CZ" sz="1400" b="1" dirty="0">
              <a:solidFill>
                <a:srgbClr val="7030A0"/>
              </a:solidFill>
            </a:endParaRPr>
          </a:p>
          <a:p>
            <a:pPr>
              <a:buFont typeface="Arial" charset="0"/>
              <a:buChar char="•"/>
            </a:pPr>
            <a:r>
              <a:rPr lang="cs-CZ" sz="1400" b="1" dirty="0" smtClean="0">
                <a:solidFill>
                  <a:srgbClr val="7030A0"/>
                </a:solidFill>
              </a:rPr>
              <a:t>Je stanoven termín dodání vyúčtování pořízených věcí</a:t>
            </a:r>
          </a:p>
          <a:p>
            <a:pPr>
              <a:buFont typeface="Arial" charset="0"/>
              <a:buChar char="•"/>
            </a:pPr>
            <a:r>
              <a:rPr lang="cs-CZ" sz="1400" b="1" dirty="0">
                <a:solidFill>
                  <a:srgbClr val="7030A0"/>
                </a:solidFill>
              </a:rPr>
              <a:t> Společensky účelným pracovním místem je i pracovní místo, které zřídil po dohodě s Úřadem práce uchazeč o zaměstnání za účelem výkonu samostatné výdělečné </a:t>
            </a:r>
            <a:r>
              <a:rPr lang="cs-CZ" sz="1400" b="1" dirty="0" smtClean="0">
                <a:solidFill>
                  <a:srgbClr val="7030A0"/>
                </a:solidFill>
              </a:rPr>
              <a:t>činnosti</a:t>
            </a:r>
          </a:p>
          <a:p>
            <a:pPr marL="1225" indent="0"/>
            <a:endParaRPr lang="cs-CZ" sz="1400" dirty="0"/>
          </a:p>
          <a:p>
            <a:pPr>
              <a:buFont typeface="Arial" charset="0"/>
              <a:buChar char="•"/>
            </a:pPr>
            <a:endParaRPr lang="cs-CZ" sz="1400" b="1" dirty="0" smtClean="0">
              <a:solidFill>
                <a:srgbClr val="7030A0"/>
              </a:solidFill>
            </a:endParaRPr>
          </a:p>
          <a:p>
            <a:pPr>
              <a:buFont typeface="Arial" charset="0"/>
              <a:buChar char="•"/>
            </a:pPr>
            <a:endParaRPr lang="cs-CZ" sz="1400" b="1" dirty="0" smtClean="0">
              <a:solidFill>
                <a:srgbClr val="7030A0"/>
              </a:solidFill>
            </a:endParaRPr>
          </a:p>
          <a:p>
            <a:pPr>
              <a:buFont typeface="Arial" charset="0"/>
              <a:buChar char="•"/>
            </a:pPr>
            <a:endParaRPr lang="cs-CZ" sz="1400" b="1" dirty="0" smtClean="0">
              <a:solidFill>
                <a:srgbClr val="7030A0"/>
              </a:solidFill>
            </a:endParaRPr>
          </a:p>
        </p:txBody>
      </p:sp>
    </p:spTree>
    <p:extLst>
      <p:ext uri="{BB962C8B-B14F-4D97-AF65-F5344CB8AC3E}">
        <p14:creationId xmlns:p14="http://schemas.microsoft.com/office/powerpoint/2010/main" val="3628165451"/>
      </p:ext>
    </p:extLst>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p:txBody>
          <a:bodyPr/>
          <a:lstStyle/>
          <a:p>
            <a:r>
              <a:rPr lang="cs-CZ" sz="2000" b="1" dirty="0" smtClean="0">
                <a:solidFill>
                  <a:srgbClr val="0070C0"/>
                </a:solidFill>
              </a:rPr>
              <a:t>	2.2  Vyhrazení</a:t>
            </a:r>
          </a:p>
          <a:p>
            <a:pPr>
              <a:buFont typeface="Arial" charset="0"/>
              <a:buChar char="•"/>
            </a:pPr>
            <a:r>
              <a:rPr lang="cs-CZ" sz="1400" b="1" dirty="0" smtClean="0">
                <a:solidFill>
                  <a:srgbClr val="7030A0"/>
                </a:solidFill>
              </a:rPr>
              <a:t>Jedná se o stávající pracovní místo, které zaměstnavatel vyhradil, na základě dohody s Úřadem práce, pro konkrétního uchazeče o zaměstnání</a:t>
            </a:r>
          </a:p>
          <a:p>
            <a:pPr>
              <a:buFont typeface="Arial" charset="0"/>
              <a:buChar char="•"/>
            </a:pPr>
            <a:r>
              <a:rPr lang="cs-CZ" sz="1400" b="1" dirty="0">
                <a:solidFill>
                  <a:srgbClr val="7030A0"/>
                </a:solidFill>
              </a:rPr>
              <a:t>Příspěvek na vyhrazení jednoho společensky účelného pracovního místa může být poskytován až do výše vynaložených prostředků na mzdy nebo platy na zaměstnance přijatého na vyhrazené pracovní místo, včetně pojistného na sociální zabezpečení a příspěvku na státní politiku zaměstnanosti a pojistného na veřejné zdravotní pojištění, které zaměstnavatel za sebe odvedl z vyměřovacího základu tohoto zaměstnance. </a:t>
            </a:r>
            <a:r>
              <a:rPr lang="cs-CZ" sz="1400" b="1" dirty="0" smtClean="0">
                <a:solidFill>
                  <a:srgbClr val="7030A0"/>
                </a:solidFill>
              </a:rPr>
              <a:t>Podle Směrnice GŘ je doporučený měsíční příspěvek 10-15 tis. Kč. Příspěvek </a:t>
            </a:r>
            <a:r>
              <a:rPr lang="cs-CZ" sz="1400" b="1" dirty="0">
                <a:solidFill>
                  <a:srgbClr val="7030A0"/>
                </a:solidFill>
              </a:rPr>
              <a:t>může být poskytován nejdéle po dobu 12 </a:t>
            </a:r>
            <a:r>
              <a:rPr lang="cs-CZ" sz="1400" b="1" dirty="0" smtClean="0">
                <a:solidFill>
                  <a:srgbClr val="7030A0"/>
                </a:solidFill>
              </a:rPr>
              <a:t>měsíců</a:t>
            </a:r>
          </a:p>
          <a:p>
            <a:pPr>
              <a:buFont typeface="Arial" charset="0"/>
              <a:buChar char="•"/>
            </a:pPr>
            <a:r>
              <a:rPr lang="cs-CZ" sz="1400" b="1" dirty="0">
                <a:solidFill>
                  <a:srgbClr val="7030A0"/>
                </a:solidFill>
              </a:rPr>
              <a:t>Příspěvek na společensky účelné pracovní místo, které zaměstnavatel vyhradil pro konkrétního uchazeče o </a:t>
            </a:r>
            <a:r>
              <a:rPr lang="cs-CZ" sz="1400" b="1" dirty="0" smtClean="0">
                <a:solidFill>
                  <a:srgbClr val="7030A0"/>
                </a:solidFill>
              </a:rPr>
              <a:t>zaměstnání </a:t>
            </a:r>
            <a:r>
              <a:rPr lang="cs-CZ" sz="1400" b="1" dirty="0">
                <a:solidFill>
                  <a:srgbClr val="7030A0"/>
                </a:solidFill>
              </a:rPr>
              <a:t>se poskytuje měsíčně nebo v jiném dohodnutém období a je splatný do 30 kalendářních dnů od předložení vyúčtování vyplacených mzdových nákladů.</a:t>
            </a:r>
            <a:endParaRPr lang="cs-CZ" sz="1400" b="1" dirty="0" smtClean="0">
              <a:solidFill>
                <a:srgbClr val="7030A0"/>
              </a:solidFill>
            </a:endParaRPr>
          </a:p>
          <a:p>
            <a:endParaRPr lang="cs-CZ" dirty="0"/>
          </a:p>
          <a:p>
            <a:endParaRPr lang="cs-CZ" dirty="0" smtClean="0"/>
          </a:p>
          <a:p>
            <a:endParaRPr lang="cs-CZ" dirty="0"/>
          </a:p>
          <a:p>
            <a:endParaRPr lang="cs-CZ" dirty="0" smtClean="0"/>
          </a:p>
        </p:txBody>
      </p:sp>
    </p:spTree>
    <p:extLst>
      <p:ext uri="{BB962C8B-B14F-4D97-AF65-F5344CB8AC3E}">
        <p14:creationId xmlns:p14="http://schemas.microsoft.com/office/powerpoint/2010/main" val="1656275876"/>
      </p:ext>
    </p:extLst>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p:txBody>
          <a:bodyPr/>
          <a:lstStyle/>
          <a:p>
            <a:r>
              <a:rPr lang="cs-CZ" sz="2400" b="1" dirty="0">
                <a:solidFill>
                  <a:srgbClr val="0070C0"/>
                </a:solidFill>
              </a:rPr>
              <a:t>3. Překlenovací </a:t>
            </a:r>
            <a:r>
              <a:rPr lang="cs-CZ" sz="2400" b="1" dirty="0" smtClean="0">
                <a:solidFill>
                  <a:srgbClr val="0070C0"/>
                </a:solidFill>
              </a:rPr>
              <a:t>příspěvek</a:t>
            </a:r>
          </a:p>
          <a:p>
            <a:pPr>
              <a:buFont typeface="Arial" charset="0"/>
              <a:buChar char="•"/>
            </a:pPr>
            <a:r>
              <a:rPr lang="cs-CZ" sz="1400" b="1" dirty="0" smtClean="0">
                <a:solidFill>
                  <a:srgbClr val="7030A0"/>
                </a:solidFill>
              </a:rPr>
              <a:t>Překlenovací </a:t>
            </a:r>
            <a:r>
              <a:rPr lang="cs-CZ" sz="1400" b="1" dirty="0">
                <a:solidFill>
                  <a:srgbClr val="7030A0"/>
                </a:solidFill>
              </a:rPr>
              <a:t>příspěvek může Úřad práce na základě dohody poskytnout osobě samostatně výdělečně činné, která přestala být uchazečem o zaměstnání a které byl poskytnut příspěvek podle § 113 odst. 1. Překlenovací příspěvek se poskytuje na úhradu provozních nákladů, které vznikly a byly uhrazeny v období, na které je překlenovací příspěvek </a:t>
            </a:r>
            <a:r>
              <a:rPr lang="cs-CZ" sz="1400" b="1" dirty="0" smtClean="0">
                <a:solidFill>
                  <a:srgbClr val="7030A0"/>
                </a:solidFill>
              </a:rPr>
              <a:t>poskytnut</a:t>
            </a:r>
          </a:p>
          <a:p>
            <a:pPr>
              <a:buFont typeface="Arial" charset="0"/>
              <a:buChar char="•"/>
            </a:pPr>
            <a:r>
              <a:rPr lang="cs-CZ" sz="1400" b="1" dirty="0">
                <a:solidFill>
                  <a:srgbClr val="7030A0"/>
                </a:solidFill>
              </a:rPr>
              <a:t>Překlenovací příspěvek se poskytuje nejdéle na dobu 5 měsíců. Měsíční výše příspěvku činí nejvýše 0,25násobku průměrné mzdy v národním </a:t>
            </a:r>
            <a:r>
              <a:rPr lang="cs-CZ" sz="1400" b="1" dirty="0" smtClean="0">
                <a:solidFill>
                  <a:srgbClr val="7030A0"/>
                </a:solidFill>
              </a:rPr>
              <a:t>hospodářství (tj. pro rok 2014  0,25x </a:t>
            </a:r>
            <a:r>
              <a:rPr lang="cs-CZ" sz="1400" b="1" dirty="0" smtClean="0">
                <a:solidFill>
                  <a:srgbClr val="FF0000"/>
                </a:solidFill>
              </a:rPr>
              <a:t>24 622</a:t>
            </a:r>
            <a:r>
              <a:rPr lang="cs-CZ" sz="1400" b="1" dirty="0" smtClean="0">
                <a:solidFill>
                  <a:srgbClr val="7030A0"/>
                </a:solidFill>
              </a:rPr>
              <a:t>= 6155 Kč). </a:t>
            </a:r>
            <a:r>
              <a:rPr lang="cs-CZ" sz="1400" b="1" dirty="0">
                <a:solidFill>
                  <a:srgbClr val="7030A0"/>
                </a:solidFill>
              </a:rPr>
              <a:t>O poskytnutí příspěvku lze požádat nejpozději do 30 kalendářních dnů ode dne uzavření </a:t>
            </a:r>
            <a:r>
              <a:rPr lang="cs-CZ" sz="1400" b="1" dirty="0" smtClean="0">
                <a:solidFill>
                  <a:srgbClr val="7030A0"/>
                </a:solidFill>
              </a:rPr>
              <a:t>dohody o zřízení SÚPM</a:t>
            </a:r>
          </a:p>
          <a:p>
            <a:pPr>
              <a:buFont typeface="Arial" charset="0"/>
              <a:buChar char="•"/>
            </a:pPr>
            <a:r>
              <a:rPr lang="cs-CZ" sz="1400" b="1" dirty="0">
                <a:solidFill>
                  <a:srgbClr val="7030A0"/>
                </a:solidFill>
              </a:rPr>
              <a:t>Překlenovací příspěvek se poskytuje jednorázově za celé dohodnuté období a je splatný do 30 kalendářních dnů od uzavření dohody o poskytnutí tohoto příspěvku.</a:t>
            </a:r>
          </a:p>
        </p:txBody>
      </p:sp>
    </p:spTree>
    <p:extLst>
      <p:ext uri="{BB962C8B-B14F-4D97-AF65-F5344CB8AC3E}">
        <p14:creationId xmlns:p14="http://schemas.microsoft.com/office/powerpoint/2010/main" val="419282884"/>
      </p:ext>
    </p:extLst>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smtClean="0">
                <a:solidFill>
                  <a:srgbClr val="C00000"/>
                </a:solidFill>
              </a:rPr>
              <a:t/>
            </a:r>
            <a:br>
              <a:rPr lang="cs-CZ" sz="28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p:txBody>
          <a:bodyPr/>
          <a:lstStyle/>
          <a:p>
            <a:r>
              <a:rPr lang="cs-CZ" sz="2400" b="1" dirty="0" smtClean="0">
                <a:solidFill>
                  <a:srgbClr val="0070C0"/>
                </a:solidFill>
              </a:rPr>
              <a:t>4. Příspěvek </a:t>
            </a:r>
            <a:r>
              <a:rPr lang="cs-CZ" sz="2400" b="1" dirty="0">
                <a:solidFill>
                  <a:srgbClr val="0070C0"/>
                </a:solidFill>
              </a:rPr>
              <a:t>na zapracování</a:t>
            </a:r>
          </a:p>
          <a:p>
            <a:endParaRPr lang="cs-CZ" sz="1400" dirty="0"/>
          </a:p>
          <a:p>
            <a:pPr>
              <a:buFont typeface="Arial" charset="0"/>
              <a:buChar char="•"/>
            </a:pPr>
            <a:r>
              <a:rPr lang="cs-CZ" sz="1400" b="1" dirty="0" smtClean="0">
                <a:solidFill>
                  <a:srgbClr val="7030A0"/>
                </a:solidFill>
              </a:rPr>
              <a:t>Příspěvek </a:t>
            </a:r>
            <a:r>
              <a:rPr lang="cs-CZ" sz="1400" b="1" dirty="0">
                <a:solidFill>
                  <a:srgbClr val="7030A0"/>
                </a:solidFill>
              </a:rPr>
              <a:t>na zapracování může Úřad práce poskytnout zaměstnavateli na základě s ním uzavřené dohody, pokud zaměstnavatel přijímá do pracovního poměru uchazeče o zaměstnání, kterému krajská pobočka Úřadu práce věnuje zvýšenou </a:t>
            </a:r>
            <a:r>
              <a:rPr lang="cs-CZ" sz="1400" b="1" dirty="0" smtClean="0">
                <a:solidFill>
                  <a:srgbClr val="7030A0"/>
                </a:solidFill>
              </a:rPr>
              <a:t>péči</a:t>
            </a:r>
          </a:p>
          <a:p>
            <a:pPr>
              <a:buFont typeface="Arial" charset="0"/>
              <a:buChar char="•"/>
            </a:pPr>
            <a:endParaRPr lang="cs-CZ" sz="1400" b="1" dirty="0">
              <a:solidFill>
                <a:srgbClr val="7030A0"/>
              </a:solidFill>
            </a:endParaRPr>
          </a:p>
          <a:p>
            <a:pPr>
              <a:buFont typeface="Arial" charset="0"/>
              <a:buChar char="•"/>
            </a:pPr>
            <a:r>
              <a:rPr lang="cs-CZ" sz="1400" b="1" dirty="0" smtClean="0">
                <a:solidFill>
                  <a:srgbClr val="7030A0"/>
                </a:solidFill>
              </a:rPr>
              <a:t>Příspěvek </a:t>
            </a:r>
            <a:r>
              <a:rPr lang="cs-CZ" sz="1400" b="1" dirty="0">
                <a:solidFill>
                  <a:srgbClr val="7030A0"/>
                </a:solidFill>
              </a:rPr>
              <a:t>se poskytuje na základě dohody mezi Úřadem práce a zaměstnavatelem. Příspěvek lze poskytovat maximálně po dobu 3 měsíců. Měsíční příspěvek na jednu fyzickou osobu, která zapracovává může činit maximálně polovinu minimální </a:t>
            </a:r>
            <a:r>
              <a:rPr lang="cs-CZ" sz="1400" b="1" dirty="0" smtClean="0">
                <a:solidFill>
                  <a:srgbClr val="7030A0"/>
                </a:solidFill>
              </a:rPr>
              <a:t>mzdy (tj. 05,x8500= 4250 Kč)</a:t>
            </a:r>
          </a:p>
          <a:p>
            <a:pPr marL="1225" indent="0"/>
            <a:endParaRPr lang="cs-CZ" sz="1400" b="1" dirty="0">
              <a:solidFill>
                <a:srgbClr val="7030A0"/>
              </a:solidFill>
            </a:endParaRPr>
          </a:p>
        </p:txBody>
      </p:sp>
    </p:spTree>
    <p:extLst>
      <p:ext uri="{BB962C8B-B14F-4D97-AF65-F5344CB8AC3E}">
        <p14:creationId xmlns:p14="http://schemas.microsoft.com/office/powerpoint/2010/main" val="4187807504"/>
      </p:ext>
    </p:extLst>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p:txBody>
          <a:bodyPr/>
          <a:lstStyle/>
          <a:p>
            <a:r>
              <a:rPr lang="cs-CZ" sz="2400" b="1" dirty="0" smtClean="0">
                <a:solidFill>
                  <a:srgbClr val="0070C0"/>
                </a:solidFill>
              </a:rPr>
              <a:t>5. </a:t>
            </a:r>
            <a:r>
              <a:rPr lang="pl-PL" sz="2400" b="1" dirty="0">
                <a:solidFill>
                  <a:srgbClr val="0070C0"/>
                </a:solidFill>
              </a:rPr>
              <a:t>Příspěvek při </a:t>
            </a:r>
            <a:r>
              <a:rPr lang="pl-PL" sz="2400" b="1" dirty="0" smtClean="0">
                <a:solidFill>
                  <a:srgbClr val="0070C0"/>
                </a:solidFill>
              </a:rPr>
              <a:t>přechodu </a:t>
            </a:r>
            <a:r>
              <a:rPr lang="pl-PL" sz="2400" b="1" dirty="0">
                <a:solidFill>
                  <a:srgbClr val="0070C0"/>
                </a:solidFill>
              </a:rPr>
              <a:t>na nový podnikatelský </a:t>
            </a:r>
            <a:r>
              <a:rPr lang="pl-PL" sz="2400" b="1" dirty="0" smtClean="0">
                <a:solidFill>
                  <a:srgbClr val="0070C0"/>
                </a:solidFill>
              </a:rPr>
              <a:t>program</a:t>
            </a:r>
          </a:p>
          <a:p>
            <a:endParaRPr lang="pl-PL" sz="2400" b="1" dirty="0">
              <a:solidFill>
                <a:srgbClr val="0070C0"/>
              </a:solidFill>
            </a:endParaRPr>
          </a:p>
          <a:p>
            <a:pPr>
              <a:buFont typeface="Arial" charset="0"/>
              <a:buChar char="•"/>
            </a:pPr>
            <a:r>
              <a:rPr lang="pl-PL" sz="1400" b="1" dirty="0" smtClean="0">
                <a:solidFill>
                  <a:srgbClr val="7030A0"/>
                </a:solidFill>
              </a:rPr>
              <a:t>Příspěvek </a:t>
            </a:r>
            <a:r>
              <a:rPr lang="pl-PL" sz="1400" b="1" dirty="0">
                <a:solidFill>
                  <a:srgbClr val="7030A0"/>
                </a:solidFill>
              </a:rPr>
              <a:t>při přechodu na nový podnikatelský program může Úřad práce poskytnout zaměstnavateli na základě s ním uzavřené dohody, pokud zaměstnavatel přechází na nový podnikatelský program a z tohoto důvodu nemůže zabezpečit pro své zaměstnance práci v rozsahu stanovené týdenní pracovní </a:t>
            </a:r>
            <a:r>
              <a:rPr lang="pl-PL" sz="1400" b="1" dirty="0" smtClean="0">
                <a:solidFill>
                  <a:srgbClr val="7030A0"/>
                </a:solidFill>
              </a:rPr>
              <a:t>doby</a:t>
            </a:r>
          </a:p>
          <a:p>
            <a:endParaRPr lang="pl-PL" sz="1400" b="1" dirty="0" smtClean="0">
              <a:solidFill>
                <a:srgbClr val="7030A0"/>
              </a:solidFill>
            </a:endParaRPr>
          </a:p>
          <a:p>
            <a:pPr>
              <a:buFont typeface="Arial" charset="0"/>
              <a:buChar char="•"/>
            </a:pPr>
            <a:r>
              <a:rPr lang="pl-PL" sz="1400" b="1" dirty="0" smtClean="0">
                <a:solidFill>
                  <a:srgbClr val="7030A0"/>
                </a:solidFill>
              </a:rPr>
              <a:t>Příspěvek </a:t>
            </a:r>
            <a:r>
              <a:rPr lang="pl-PL" sz="1400" b="1" dirty="0">
                <a:solidFill>
                  <a:srgbClr val="7030A0"/>
                </a:solidFill>
              </a:rPr>
              <a:t>lze poskytovat na částečnou úhradu náhrady mzdy, která zaměstnancům přísluší podle pracovněprávních předpisů. Příspěvek lze poskytovat maximálně po dobu 6 měsíců. Měsíční příspěvek na jednoho zaměstnance může činit nejvýše polovinu minimální </a:t>
            </a:r>
            <a:r>
              <a:rPr lang="pl-PL" sz="1400" b="1" dirty="0" smtClean="0">
                <a:solidFill>
                  <a:srgbClr val="7030A0"/>
                </a:solidFill>
              </a:rPr>
              <a:t>mzdy</a:t>
            </a:r>
          </a:p>
          <a:p>
            <a:pPr>
              <a:buFont typeface="Arial" charset="0"/>
              <a:buChar char="•"/>
            </a:pPr>
            <a:r>
              <a:rPr lang="pl-PL" sz="1400" b="1" dirty="0" smtClean="0">
                <a:solidFill>
                  <a:srgbClr val="7030A0"/>
                </a:solidFill>
              </a:rPr>
              <a:t>Příspěvek  může Úřad práce poskytnout i při obnovení podnikatelského programu po živelné pohromě (bylo využíváno po povodních)</a:t>
            </a:r>
          </a:p>
          <a:p>
            <a:pPr marL="1225" indent="0"/>
            <a:endParaRPr lang="cs-CZ" sz="1400" b="1" dirty="0">
              <a:solidFill>
                <a:srgbClr val="7030A0"/>
              </a:solidFill>
            </a:endParaRPr>
          </a:p>
        </p:txBody>
      </p:sp>
    </p:spTree>
    <p:extLst>
      <p:ext uri="{BB962C8B-B14F-4D97-AF65-F5344CB8AC3E}">
        <p14:creationId xmlns:p14="http://schemas.microsoft.com/office/powerpoint/2010/main" val="2594213822"/>
      </p:ext>
    </p:extLst>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p:txBody>
          <a:bodyPr/>
          <a:lstStyle/>
          <a:p>
            <a:r>
              <a:rPr lang="cs-CZ" sz="2400" b="1" dirty="0" smtClean="0">
                <a:solidFill>
                  <a:srgbClr val="0070C0"/>
                </a:solidFill>
              </a:rPr>
              <a:t>6. Rekvalifikace</a:t>
            </a:r>
          </a:p>
          <a:p>
            <a:r>
              <a:rPr lang="cs-CZ" sz="2400" b="1" dirty="0" smtClean="0">
                <a:solidFill>
                  <a:srgbClr val="0070C0"/>
                </a:solidFill>
              </a:rPr>
              <a:t>	</a:t>
            </a:r>
            <a:r>
              <a:rPr lang="cs-CZ" sz="2000" b="1" dirty="0" smtClean="0">
                <a:solidFill>
                  <a:srgbClr val="0070C0"/>
                </a:solidFill>
              </a:rPr>
              <a:t>6.1.  Zabezpečované ÚP uchazečům a zájemcům o zaměstnání </a:t>
            </a:r>
          </a:p>
          <a:p>
            <a:pPr>
              <a:buFont typeface="Arial" charset="0"/>
              <a:buChar char="•"/>
            </a:pPr>
            <a:r>
              <a:rPr lang="cs-CZ" sz="1400" b="1" dirty="0" smtClean="0">
                <a:solidFill>
                  <a:srgbClr val="7030A0"/>
                </a:solidFill>
              </a:rPr>
              <a:t>Rekvalifikací </a:t>
            </a:r>
            <a:r>
              <a:rPr lang="cs-CZ" sz="1400" b="1" dirty="0">
                <a:solidFill>
                  <a:srgbClr val="7030A0"/>
                </a:solidFill>
              </a:rPr>
              <a:t>se rozumí získání nové kvalifikace a zvýšení, rozšíření nebo prohloubení dosavadní kvalifikace, včetně jejího udržování nebo obnovování. Za rekvalifikaci se považuje i získání kvalifikace pro pracovní uplatnění fyzické osoby, která dosud žádnou kvalifikaci nezískala. Při určování obsahu a rozsahu rekvalifikace se vychází z dosavadní kvalifikace, zdravotního stavu, schopností a zkušeností fyzické osoby, která má být rekvalifikována formou získání nových teoretických znalostí a praktických dovedností v rámci dalšího profesního vzdělávání</a:t>
            </a:r>
            <a:r>
              <a:rPr lang="cs-CZ" sz="1400" b="1" dirty="0" smtClean="0">
                <a:solidFill>
                  <a:srgbClr val="7030A0"/>
                </a:solidFill>
              </a:rPr>
              <a:t>.</a:t>
            </a:r>
          </a:p>
          <a:p>
            <a:r>
              <a:rPr lang="cs-CZ" sz="1400" dirty="0" smtClean="0"/>
              <a:t>* </a:t>
            </a:r>
            <a:r>
              <a:rPr lang="cs-CZ" sz="1400" b="1" dirty="0" smtClean="0">
                <a:solidFill>
                  <a:srgbClr val="7030A0"/>
                </a:solidFill>
              </a:rPr>
              <a:t>Rekvalifikaci </a:t>
            </a:r>
            <a:r>
              <a:rPr lang="cs-CZ" sz="1400" b="1" dirty="0">
                <a:solidFill>
                  <a:srgbClr val="7030A0"/>
                </a:solidFill>
              </a:rPr>
              <a:t>může provádět pouze</a:t>
            </a:r>
          </a:p>
          <a:p>
            <a:r>
              <a:rPr lang="cs-CZ" sz="1400" b="1" dirty="0">
                <a:solidFill>
                  <a:srgbClr val="7030A0"/>
                </a:solidFill>
              </a:rPr>
              <a:t> </a:t>
            </a:r>
            <a:r>
              <a:rPr lang="cs-CZ" sz="1400" b="1" dirty="0" smtClean="0">
                <a:solidFill>
                  <a:srgbClr val="7030A0"/>
                </a:solidFill>
              </a:rPr>
              <a:t>a</a:t>
            </a:r>
            <a:r>
              <a:rPr lang="cs-CZ" sz="1400" b="1" dirty="0">
                <a:solidFill>
                  <a:srgbClr val="7030A0"/>
                </a:solidFill>
              </a:rPr>
              <a:t>) zařízení s akreditovaným vzdělávacím programem podle tohoto zákona,</a:t>
            </a:r>
          </a:p>
          <a:p>
            <a:r>
              <a:rPr lang="cs-CZ" sz="1400" b="1" dirty="0">
                <a:solidFill>
                  <a:srgbClr val="7030A0"/>
                </a:solidFill>
              </a:rPr>
              <a:t> b) zařízení s akreditovaným vzdělávacím programem podle zvláštního právního </a:t>
            </a:r>
            <a:r>
              <a:rPr lang="cs-CZ" sz="1400" b="1" dirty="0" smtClean="0">
                <a:solidFill>
                  <a:srgbClr val="7030A0"/>
                </a:solidFill>
              </a:rPr>
              <a:t>předpisu,</a:t>
            </a:r>
            <a:endParaRPr lang="cs-CZ" sz="1400" b="1" dirty="0">
              <a:solidFill>
                <a:srgbClr val="7030A0"/>
              </a:solidFill>
            </a:endParaRPr>
          </a:p>
          <a:p>
            <a:r>
              <a:rPr lang="cs-CZ" sz="1400" b="1" dirty="0">
                <a:solidFill>
                  <a:srgbClr val="7030A0"/>
                </a:solidFill>
              </a:rPr>
              <a:t> c) škola v rámci oboru vzdělání, který má zapsaný v rejstříku škol a školských </a:t>
            </a:r>
            <a:r>
              <a:rPr lang="cs-CZ" sz="1400" b="1" dirty="0" smtClean="0">
                <a:solidFill>
                  <a:srgbClr val="7030A0"/>
                </a:solidFill>
              </a:rPr>
              <a:t>zařízení </a:t>
            </a:r>
            <a:r>
              <a:rPr lang="cs-CZ" sz="1400" b="1" dirty="0">
                <a:solidFill>
                  <a:srgbClr val="7030A0"/>
                </a:solidFill>
              </a:rPr>
              <a:t>nebo vysoká škola s akreditovaným studijním programem podle zvláštního právního </a:t>
            </a:r>
            <a:r>
              <a:rPr lang="cs-CZ" sz="1400" b="1" dirty="0" smtClean="0">
                <a:solidFill>
                  <a:srgbClr val="7030A0"/>
                </a:solidFill>
              </a:rPr>
              <a:t>předpisu, </a:t>
            </a:r>
            <a:r>
              <a:rPr lang="cs-CZ" sz="1400" b="1" dirty="0">
                <a:solidFill>
                  <a:srgbClr val="7030A0"/>
                </a:solidFill>
              </a:rPr>
              <a:t>nebo</a:t>
            </a:r>
          </a:p>
          <a:p>
            <a:r>
              <a:rPr lang="cs-CZ" sz="1400" b="1" dirty="0">
                <a:solidFill>
                  <a:srgbClr val="7030A0"/>
                </a:solidFill>
              </a:rPr>
              <a:t> d) zařízení se vzdělávacím programem podle zvláštního právního </a:t>
            </a:r>
            <a:r>
              <a:rPr lang="cs-CZ" sz="1400" b="1" dirty="0" smtClean="0">
                <a:solidFill>
                  <a:srgbClr val="7030A0"/>
                </a:solidFill>
              </a:rPr>
              <a:t>předpisu</a:t>
            </a:r>
          </a:p>
          <a:p>
            <a:endParaRPr lang="cs-CZ" sz="1400" dirty="0"/>
          </a:p>
          <a:p>
            <a:pPr>
              <a:buFont typeface="Arial" charset="0"/>
              <a:buChar char="•"/>
            </a:pPr>
            <a:endParaRPr lang="cs-CZ" sz="1400" b="1" dirty="0" smtClean="0">
              <a:solidFill>
                <a:srgbClr val="7030A0"/>
              </a:solidFill>
            </a:endParaRPr>
          </a:p>
        </p:txBody>
      </p:sp>
    </p:spTree>
    <p:extLst>
      <p:ext uri="{BB962C8B-B14F-4D97-AF65-F5344CB8AC3E}">
        <p14:creationId xmlns:p14="http://schemas.microsoft.com/office/powerpoint/2010/main" val="2264963651"/>
      </p:ext>
    </p:extLst>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p:txBody>
          <a:bodyPr/>
          <a:lstStyle/>
          <a:p>
            <a:pPr>
              <a:buFont typeface="Arial" charset="0"/>
              <a:buChar char="•"/>
            </a:pPr>
            <a:r>
              <a:rPr lang="cs-CZ" sz="1400" b="1" dirty="0" smtClean="0">
                <a:solidFill>
                  <a:srgbClr val="7030A0"/>
                </a:solidFill>
              </a:rPr>
              <a:t>Rekvalifikačnímu </a:t>
            </a:r>
            <a:r>
              <a:rPr lang="cs-CZ" sz="1400" b="1" dirty="0">
                <a:solidFill>
                  <a:srgbClr val="7030A0"/>
                </a:solidFill>
              </a:rPr>
              <a:t>zařízení, které na základě dohody s Úřadem práce provádí rekvalifikaci uchazečů o zaměstnání nebo zájemců o zaměstnání, </a:t>
            </a:r>
            <a:r>
              <a:rPr lang="cs-CZ" sz="1400" b="1" dirty="0" smtClean="0">
                <a:solidFill>
                  <a:srgbClr val="7030A0"/>
                </a:solidFill>
              </a:rPr>
              <a:t>hradí Úřad </a:t>
            </a:r>
            <a:r>
              <a:rPr lang="cs-CZ" sz="1400" b="1" dirty="0">
                <a:solidFill>
                  <a:srgbClr val="7030A0"/>
                </a:solidFill>
              </a:rPr>
              <a:t>práce </a:t>
            </a:r>
            <a:r>
              <a:rPr lang="cs-CZ" sz="1400" b="1" dirty="0" smtClean="0">
                <a:solidFill>
                  <a:srgbClr val="7030A0"/>
                </a:solidFill>
              </a:rPr>
              <a:t> </a:t>
            </a:r>
            <a:r>
              <a:rPr lang="cs-CZ" sz="1400" b="1" dirty="0">
                <a:solidFill>
                  <a:srgbClr val="7030A0"/>
                </a:solidFill>
              </a:rPr>
              <a:t>náklady spojené s touto </a:t>
            </a:r>
            <a:r>
              <a:rPr lang="cs-CZ" sz="1400" b="1" dirty="0" smtClean="0">
                <a:solidFill>
                  <a:srgbClr val="7030A0"/>
                </a:solidFill>
              </a:rPr>
              <a:t>rekvalifikací</a:t>
            </a:r>
          </a:p>
          <a:p>
            <a:pPr>
              <a:buFont typeface="Arial" charset="0"/>
              <a:buChar char="•"/>
            </a:pPr>
            <a:r>
              <a:rPr lang="cs-CZ" sz="1400" b="1" dirty="0">
                <a:solidFill>
                  <a:srgbClr val="7030A0"/>
                </a:solidFill>
              </a:rPr>
              <a:t>Rekvalifikace se uskutečňuje na základě dohody mezi Úřadem práce a uchazečem o zaměstnání nebo zájemcem o zaměstnání, </a:t>
            </a:r>
            <a:r>
              <a:rPr lang="cs-CZ" sz="1400" b="1" dirty="0">
                <a:solidFill>
                  <a:srgbClr val="FF0000"/>
                </a:solidFill>
              </a:rPr>
              <a:t>vyžaduje-li to jejich uplatnění na trhu práce</a:t>
            </a:r>
            <a:r>
              <a:rPr lang="cs-CZ" sz="1400" b="1" dirty="0">
                <a:solidFill>
                  <a:srgbClr val="7030A0"/>
                </a:solidFill>
              </a:rPr>
              <a:t>. Za účastníka rekvalifikace hradí Úřad práce </a:t>
            </a:r>
            <a:r>
              <a:rPr lang="cs-CZ" sz="1400" b="1" dirty="0" smtClean="0">
                <a:solidFill>
                  <a:srgbClr val="7030A0"/>
                </a:solidFill>
              </a:rPr>
              <a:t>nejen náklady rekvalifikace, ale  </a:t>
            </a:r>
            <a:r>
              <a:rPr lang="cs-CZ" sz="1400" b="1" dirty="0">
                <a:solidFill>
                  <a:srgbClr val="7030A0"/>
                </a:solidFill>
              </a:rPr>
              <a:t>může mu poskytnout příspěvek na úhradu prokázaných nutných nákladů spojených s rekvalifikací. Rekvalifikaci zajišťuje </a:t>
            </a:r>
            <a:r>
              <a:rPr lang="cs-CZ" sz="1400" b="1" dirty="0" smtClean="0">
                <a:solidFill>
                  <a:srgbClr val="7030A0"/>
                </a:solidFill>
              </a:rPr>
              <a:t>Úřad </a:t>
            </a:r>
            <a:r>
              <a:rPr lang="cs-CZ" sz="1400" b="1" dirty="0">
                <a:solidFill>
                  <a:srgbClr val="7030A0"/>
                </a:solidFill>
              </a:rPr>
              <a:t>práce </a:t>
            </a:r>
            <a:r>
              <a:rPr lang="cs-CZ" sz="1400" b="1" dirty="0" smtClean="0">
                <a:solidFill>
                  <a:srgbClr val="7030A0"/>
                </a:solidFill>
              </a:rPr>
              <a:t>příslušný </a:t>
            </a:r>
            <a:r>
              <a:rPr lang="cs-CZ" sz="1400" b="1" dirty="0">
                <a:solidFill>
                  <a:srgbClr val="7030A0"/>
                </a:solidFill>
              </a:rPr>
              <a:t>podle místa bydliště uchazeče o zaměstnání nebo zájemce o </a:t>
            </a:r>
            <a:r>
              <a:rPr lang="cs-CZ" sz="1400" b="1" dirty="0" smtClean="0">
                <a:solidFill>
                  <a:srgbClr val="7030A0"/>
                </a:solidFill>
              </a:rPr>
              <a:t>zaměstnání</a:t>
            </a:r>
          </a:p>
          <a:p>
            <a:pPr marL="1225" indent="0"/>
            <a:endParaRPr lang="cs-CZ" sz="1400" b="1" dirty="0" smtClean="0">
              <a:solidFill>
                <a:srgbClr val="7030A0"/>
              </a:solidFill>
            </a:endParaRPr>
          </a:p>
          <a:p>
            <a:pPr marL="1225" indent="0"/>
            <a:r>
              <a:rPr lang="cs-CZ" sz="1400" b="1" dirty="0">
                <a:solidFill>
                  <a:srgbClr val="7030A0"/>
                </a:solidFill>
              </a:rPr>
              <a:t>	</a:t>
            </a:r>
            <a:r>
              <a:rPr lang="cs-CZ" sz="2000" b="1" dirty="0" smtClean="0">
                <a:solidFill>
                  <a:srgbClr val="0070C0"/>
                </a:solidFill>
              </a:rPr>
              <a:t>6.2.  Zvolená rekvalifikace</a:t>
            </a:r>
          </a:p>
          <a:p>
            <a:pPr>
              <a:buFont typeface="Arial" charset="0"/>
              <a:buChar char="•"/>
            </a:pPr>
            <a:r>
              <a:rPr lang="cs-CZ" sz="1400" b="1" dirty="0" smtClean="0">
                <a:solidFill>
                  <a:srgbClr val="7030A0"/>
                </a:solidFill>
              </a:rPr>
              <a:t>Uchazeč </a:t>
            </a:r>
            <a:r>
              <a:rPr lang="cs-CZ" sz="1400" b="1" dirty="0">
                <a:solidFill>
                  <a:srgbClr val="7030A0"/>
                </a:solidFill>
              </a:rPr>
              <a:t>o zaměstnání nebo zájemce o zaměstnání si může zabezpečit rekvalifikaci sám a za tím účelem si </a:t>
            </a:r>
            <a:r>
              <a:rPr lang="cs-CZ" sz="1400" b="1" dirty="0" smtClean="0">
                <a:solidFill>
                  <a:srgbClr val="7030A0"/>
                </a:solidFill>
              </a:rPr>
              <a:t>zvolit</a:t>
            </a:r>
            <a:endParaRPr lang="cs-CZ" sz="1400" b="1" dirty="0">
              <a:solidFill>
                <a:srgbClr val="7030A0"/>
              </a:solidFill>
            </a:endParaRPr>
          </a:p>
          <a:p>
            <a:r>
              <a:rPr lang="cs-CZ" sz="1400" b="1" dirty="0" smtClean="0">
                <a:solidFill>
                  <a:srgbClr val="7030A0"/>
                </a:solidFill>
              </a:rPr>
              <a:t>	a</a:t>
            </a:r>
            <a:r>
              <a:rPr lang="cs-CZ" sz="1400" b="1" dirty="0">
                <a:solidFill>
                  <a:srgbClr val="7030A0"/>
                </a:solidFill>
              </a:rPr>
              <a:t>) druh pracovní činnosti, na kterou se chce rekvalifikovat,</a:t>
            </a:r>
          </a:p>
          <a:p>
            <a:r>
              <a:rPr lang="cs-CZ" sz="1400" b="1" dirty="0" smtClean="0">
                <a:solidFill>
                  <a:srgbClr val="7030A0"/>
                </a:solidFill>
              </a:rPr>
              <a:t>	 </a:t>
            </a:r>
            <a:r>
              <a:rPr lang="cs-CZ" sz="1400" b="1" dirty="0">
                <a:solidFill>
                  <a:srgbClr val="7030A0"/>
                </a:solidFill>
              </a:rPr>
              <a:t>b) rekvalifikační zařízení, které má rekvalifikaci </a:t>
            </a:r>
            <a:r>
              <a:rPr lang="cs-CZ" sz="1400" b="1" dirty="0" smtClean="0">
                <a:solidFill>
                  <a:srgbClr val="7030A0"/>
                </a:solidFill>
              </a:rPr>
              <a:t>provést</a:t>
            </a:r>
          </a:p>
          <a:p>
            <a:pPr>
              <a:buFont typeface="Arial" charset="0"/>
              <a:buChar char="•"/>
            </a:pPr>
            <a:r>
              <a:rPr lang="cs-CZ" sz="1400" b="1" dirty="0" smtClean="0">
                <a:solidFill>
                  <a:srgbClr val="7030A0"/>
                </a:solidFill>
              </a:rPr>
              <a:t>Uchazeč </a:t>
            </a:r>
            <a:r>
              <a:rPr lang="cs-CZ" sz="1400" b="1" dirty="0">
                <a:solidFill>
                  <a:srgbClr val="7030A0"/>
                </a:solidFill>
              </a:rPr>
              <a:t>o zaměstnání nebo zájemce o zaměstnání je povinen doložit </a:t>
            </a:r>
            <a:r>
              <a:rPr lang="cs-CZ" sz="1400" b="1" dirty="0" smtClean="0">
                <a:solidFill>
                  <a:srgbClr val="7030A0"/>
                </a:solidFill>
              </a:rPr>
              <a:t>pracovišti Úřadu </a:t>
            </a:r>
            <a:r>
              <a:rPr lang="cs-CZ" sz="1400" b="1" dirty="0">
                <a:solidFill>
                  <a:srgbClr val="7030A0"/>
                </a:solidFill>
              </a:rPr>
              <a:t>práce </a:t>
            </a:r>
            <a:r>
              <a:rPr lang="cs-CZ" sz="1400" b="1" dirty="0" smtClean="0">
                <a:solidFill>
                  <a:srgbClr val="7030A0"/>
                </a:solidFill>
              </a:rPr>
              <a:t>příslušnému </a:t>
            </a:r>
            <a:r>
              <a:rPr lang="cs-CZ" sz="1400" b="1" dirty="0">
                <a:solidFill>
                  <a:srgbClr val="7030A0"/>
                </a:solidFill>
              </a:rPr>
              <a:t>podle místa bydliště uchazeče o zaměstnání nebo zájemce o zaměstnání </a:t>
            </a:r>
            <a:r>
              <a:rPr lang="cs-CZ" sz="1400" b="1" dirty="0">
                <a:solidFill>
                  <a:srgbClr val="FF0000"/>
                </a:solidFill>
              </a:rPr>
              <a:t>cenu</a:t>
            </a:r>
            <a:r>
              <a:rPr lang="cs-CZ" sz="1400" b="1" dirty="0">
                <a:solidFill>
                  <a:srgbClr val="7030A0"/>
                </a:solidFill>
              </a:rPr>
              <a:t> zvolené </a:t>
            </a:r>
            <a:r>
              <a:rPr lang="cs-CZ" sz="1400" b="1" dirty="0" smtClean="0">
                <a:solidFill>
                  <a:srgbClr val="7030A0"/>
                </a:solidFill>
              </a:rPr>
              <a:t>rekvalifikace</a:t>
            </a:r>
          </a:p>
          <a:p>
            <a:pPr>
              <a:buFont typeface="Arial" charset="0"/>
              <a:buChar char="•"/>
            </a:pPr>
            <a:endParaRPr lang="cs-CZ" sz="1400" b="1" dirty="0">
              <a:solidFill>
                <a:srgbClr val="7030A0"/>
              </a:solidFill>
            </a:endParaRPr>
          </a:p>
          <a:p>
            <a:pPr marL="1225" indent="0"/>
            <a:endParaRPr lang="cs-CZ" sz="1400" b="1" dirty="0">
              <a:solidFill>
                <a:srgbClr val="7030A0"/>
              </a:solidFill>
            </a:endParaRPr>
          </a:p>
        </p:txBody>
      </p:sp>
    </p:spTree>
    <p:extLst>
      <p:ext uri="{BB962C8B-B14F-4D97-AF65-F5344CB8AC3E}">
        <p14:creationId xmlns:p14="http://schemas.microsoft.com/office/powerpoint/2010/main" val="4191897261"/>
      </p:ext>
    </p:extLst>
  </p:cSld>
  <p:clrMapOvr>
    <a:masterClrMapping/>
  </p:clrMapOvr>
  <p:transition spd="med">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p:txBody>
          <a:bodyPr/>
          <a:lstStyle/>
          <a:p>
            <a:pPr>
              <a:buFont typeface="Arial" charset="0"/>
              <a:buChar char="•"/>
            </a:pPr>
            <a:r>
              <a:rPr lang="cs-CZ" sz="1400" b="1" dirty="0" smtClean="0">
                <a:solidFill>
                  <a:srgbClr val="7030A0"/>
                </a:solidFill>
              </a:rPr>
              <a:t>V </a:t>
            </a:r>
            <a:r>
              <a:rPr lang="cs-CZ" sz="1400" b="1" dirty="0">
                <a:solidFill>
                  <a:srgbClr val="7030A0"/>
                </a:solidFill>
              </a:rPr>
              <a:t>případě, že zvolená rekvalifikace přispěje k uplatnění uchazeče o zaměstnání nebo zájemce o zaměstnání na trhu práce a je pro něj vzhledem k jeho zdravotnímu stavu vhodná, </a:t>
            </a:r>
            <a:r>
              <a:rPr lang="cs-CZ" sz="1400" b="1" dirty="0" smtClean="0">
                <a:solidFill>
                  <a:srgbClr val="7030A0"/>
                </a:solidFill>
              </a:rPr>
              <a:t>hradí </a:t>
            </a:r>
            <a:r>
              <a:rPr lang="cs-CZ" sz="1400" b="1" dirty="0">
                <a:solidFill>
                  <a:srgbClr val="7030A0"/>
                </a:solidFill>
              </a:rPr>
              <a:t>Úřad práce po jejím </a:t>
            </a:r>
            <a:r>
              <a:rPr lang="cs-CZ" sz="1400" b="1" dirty="0">
                <a:solidFill>
                  <a:srgbClr val="FF0000"/>
                </a:solidFill>
              </a:rPr>
              <a:t>úspěšném absolvování </a:t>
            </a:r>
            <a:r>
              <a:rPr lang="cs-CZ" sz="1400" b="1" dirty="0" smtClean="0">
                <a:solidFill>
                  <a:srgbClr val="7030A0"/>
                </a:solidFill>
              </a:rPr>
              <a:t>cenu </a:t>
            </a:r>
            <a:r>
              <a:rPr lang="cs-CZ" sz="1400" b="1" dirty="0">
                <a:solidFill>
                  <a:srgbClr val="7030A0"/>
                </a:solidFill>
              </a:rPr>
              <a:t>rekvalifikace rekvalifikačnímu </a:t>
            </a:r>
            <a:r>
              <a:rPr lang="cs-CZ" sz="1400" b="1" dirty="0" smtClean="0">
                <a:solidFill>
                  <a:srgbClr val="7030A0"/>
                </a:solidFill>
              </a:rPr>
              <a:t>zařízení</a:t>
            </a:r>
            <a:endParaRPr lang="cs-CZ" sz="1400" b="1" dirty="0">
              <a:solidFill>
                <a:srgbClr val="7030A0"/>
              </a:solidFill>
            </a:endParaRPr>
          </a:p>
          <a:p>
            <a:pPr>
              <a:buFont typeface="Arial" charset="0"/>
              <a:buChar char="•"/>
            </a:pPr>
            <a:r>
              <a:rPr lang="cs-CZ" sz="1400" b="1" dirty="0">
                <a:solidFill>
                  <a:srgbClr val="7030A0"/>
                </a:solidFill>
              </a:rPr>
              <a:t>Celková finanční částka, kterou může Úřad práce vynaložit na zvolenou rekvalifikaci jednoho uchazeče o zaměstnání nebo zájemce o zaměstnání, nesmí v období 3 po sobě následujících kalendářních let ode dne prvního nástupu na zvolenou rekvalifikaci přesáhnout částku 50 000 Kč</a:t>
            </a:r>
            <a:r>
              <a:rPr lang="cs-CZ" sz="1400" b="1" dirty="0" smtClean="0">
                <a:solidFill>
                  <a:srgbClr val="7030A0"/>
                </a:solidFill>
              </a:rPr>
              <a:t>.</a:t>
            </a:r>
          </a:p>
          <a:p>
            <a:pPr>
              <a:buFont typeface="Arial" charset="0"/>
              <a:buChar char="•"/>
            </a:pPr>
            <a:endParaRPr lang="cs-CZ" sz="1400" b="1" dirty="0">
              <a:solidFill>
                <a:srgbClr val="7030A0"/>
              </a:solidFill>
            </a:endParaRPr>
          </a:p>
          <a:p>
            <a:pPr marL="1225" indent="0"/>
            <a:r>
              <a:rPr lang="cs-CZ" sz="1800" b="1" dirty="0">
                <a:solidFill>
                  <a:srgbClr val="00B0F0"/>
                </a:solidFill>
              </a:rPr>
              <a:t>Uchazeč o zaměstnání nebo zájemce o zaměstnání je povinen uhradit Úřadu práce cenu rekvalifikace, pokud bez vážných důvodů odmítne nastoupit do zaměstnání, </a:t>
            </a:r>
            <a:r>
              <a:rPr lang="cs-CZ" sz="1800" b="1" dirty="0" smtClean="0">
                <a:solidFill>
                  <a:srgbClr val="00B0F0"/>
                </a:solidFill>
              </a:rPr>
              <a:t>které odpovídá </a:t>
            </a:r>
            <a:r>
              <a:rPr lang="cs-CZ" sz="1800" b="1" dirty="0">
                <a:solidFill>
                  <a:srgbClr val="00B0F0"/>
                </a:solidFill>
              </a:rPr>
              <a:t>nově získané kvalifikaci.</a:t>
            </a:r>
            <a:endParaRPr lang="cs-CZ" sz="1800" b="1" dirty="0" smtClean="0">
              <a:solidFill>
                <a:srgbClr val="00B0F0"/>
              </a:solidFill>
            </a:endParaRPr>
          </a:p>
          <a:p>
            <a:pPr>
              <a:buFont typeface="Arial" charset="0"/>
              <a:buChar char="•"/>
            </a:pPr>
            <a:endParaRPr lang="cs-CZ" sz="1400" b="1" dirty="0">
              <a:solidFill>
                <a:srgbClr val="7030A0"/>
              </a:solidFill>
            </a:endParaRPr>
          </a:p>
        </p:txBody>
      </p:sp>
    </p:spTree>
    <p:extLst>
      <p:ext uri="{BB962C8B-B14F-4D97-AF65-F5344CB8AC3E}">
        <p14:creationId xmlns:p14="http://schemas.microsoft.com/office/powerpoint/2010/main" val="3772616306"/>
      </p:ext>
    </p:extLst>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p:txBody>
          <a:bodyPr/>
          <a:lstStyle/>
          <a:p>
            <a:r>
              <a:rPr lang="cs-CZ" sz="2000" dirty="0" smtClean="0"/>
              <a:t>	</a:t>
            </a:r>
            <a:r>
              <a:rPr lang="cs-CZ" sz="2000" b="1" dirty="0" smtClean="0">
                <a:solidFill>
                  <a:srgbClr val="0070C0"/>
                </a:solidFill>
              </a:rPr>
              <a:t>6.3. Zaměstnanecká rekvalifikace</a:t>
            </a:r>
          </a:p>
          <a:p>
            <a:pPr>
              <a:buFont typeface="Arial" charset="0"/>
              <a:buChar char="•"/>
            </a:pPr>
            <a:r>
              <a:rPr lang="cs-CZ" sz="1400" b="1" dirty="0" smtClean="0">
                <a:solidFill>
                  <a:srgbClr val="7030A0"/>
                </a:solidFill>
              </a:rPr>
              <a:t>Rekvalifikace </a:t>
            </a:r>
            <a:r>
              <a:rPr lang="cs-CZ" sz="1400" b="1" dirty="0">
                <a:solidFill>
                  <a:srgbClr val="7030A0"/>
                </a:solidFill>
              </a:rPr>
              <a:t>může být prováděna i u zaměstnavatele v zájmu dalšího pracovního uplatnění jeho </a:t>
            </a:r>
            <a:r>
              <a:rPr lang="cs-CZ" sz="1400" b="1" dirty="0" smtClean="0">
                <a:solidFill>
                  <a:srgbClr val="7030A0"/>
                </a:solidFill>
              </a:rPr>
              <a:t>zaměstnanců, hrozí-li jim ukončení pracovního poměru. </a:t>
            </a:r>
            <a:r>
              <a:rPr lang="cs-CZ" sz="1400" b="1" dirty="0">
                <a:solidFill>
                  <a:srgbClr val="7030A0"/>
                </a:solidFill>
              </a:rPr>
              <a:t>Rekvalifikace zaměstnanců se provádí na základě dohody uzavřené mezi zaměstnavatelem a zaměstnancem. O rekvalifikaci zaměstnanců spočívající v získání, zvýšení nebo rozšíření kvalifikace může Úřad práce uzavřít se zaměstnavatelem dohodu. Pokud je rekvalifikace zaměstnanců prováděna na základě dohody s Úřadem práce, mohou být zaměstnavateli nebo rekvalifikačnímu zařízení, které pro zaměstnavatele rekvalifikaci zaměstnanců zajišťuje, Úřadem práce plně nebo částečně hrazeny náklady rekvalifikace zaměstnanců a náklady s ní spojené. Jestliže pro zaměstnavatele zabezpečuje rekvalifikaci zaměstnanců rekvalifikační zařízení, uzavírá se dohoda mezi zaměstnavatelem a rekvalifikačním zařízením, popřípadě mezi Úřadem práce, zaměstnavatelem a rekvalifikačním </a:t>
            </a:r>
            <a:r>
              <a:rPr lang="cs-CZ" sz="1400" b="1" dirty="0" smtClean="0">
                <a:solidFill>
                  <a:srgbClr val="7030A0"/>
                </a:solidFill>
              </a:rPr>
              <a:t>zařízením</a:t>
            </a:r>
          </a:p>
          <a:p>
            <a:pPr>
              <a:buFont typeface="Arial" charset="0"/>
              <a:buChar char="•"/>
            </a:pPr>
            <a:r>
              <a:rPr lang="cs-CZ" sz="1400" b="1" dirty="0">
                <a:solidFill>
                  <a:srgbClr val="7030A0"/>
                </a:solidFill>
              </a:rPr>
              <a:t>Rekvalifikace zaměstnanců spočívající v získání, zvýšení nebo rozšíření kvalifikace se uskutečňuje v pracovní době a je překážkou v práci na straně zaměstnance; za tuto dobu přísluší zaměstnanci náhrada mzdy ve výši průměrného výdělku. Mimo pracovní dobu se rekvalifikace uskutečňuje, jen pokud je to nezbytné vzhledem ke způsobu jejího </a:t>
            </a:r>
            <a:r>
              <a:rPr lang="cs-CZ" sz="1400" b="1" dirty="0" smtClean="0">
                <a:solidFill>
                  <a:srgbClr val="7030A0"/>
                </a:solidFill>
              </a:rPr>
              <a:t>zabezpečení</a:t>
            </a:r>
          </a:p>
          <a:p>
            <a:pPr>
              <a:buFont typeface="Arial" charset="0"/>
              <a:buChar char="•"/>
            </a:pPr>
            <a:r>
              <a:rPr lang="cs-CZ" sz="1400" b="1" dirty="0">
                <a:solidFill>
                  <a:srgbClr val="7030A0"/>
                </a:solidFill>
              </a:rPr>
              <a:t>O zaměstnaneckou rekvalifikaci nejde v případě účasti zaměstnance na teoretické nebo praktické přípravě, kterou je zaměstnavatel povinen zabezpečovat pro zaměstnance podle příslušných právních předpisů</a:t>
            </a:r>
          </a:p>
          <a:p>
            <a:pPr>
              <a:buFont typeface="Arial" charset="0"/>
              <a:buChar char="•"/>
            </a:pPr>
            <a:endParaRPr lang="cs-CZ" sz="1400" b="1" dirty="0">
              <a:solidFill>
                <a:srgbClr val="7030A0"/>
              </a:solidFill>
            </a:endParaRPr>
          </a:p>
        </p:txBody>
      </p:sp>
    </p:spTree>
    <p:extLst>
      <p:ext uri="{BB962C8B-B14F-4D97-AF65-F5344CB8AC3E}">
        <p14:creationId xmlns:p14="http://schemas.microsoft.com/office/powerpoint/2010/main" val="2459124539"/>
      </p:ext>
    </p:extLst>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6"/>
          <p:cNvSpPr>
            <a:spLocks noGrp="1"/>
          </p:cNvSpPr>
          <p:nvPr>
            <p:ph type="title"/>
          </p:nvPr>
        </p:nvSpPr>
        <p:spPr/>
        <p:txBody>
          <a:bodyPr/>
          <a:lstStyle/>
          <a:p>
            <a:pPr algn="ctr"/>
            <a:r>
              <a:rPr lang="cs-CZ" sz="2800" dirty="0" smtClean="0">
                <a:solidFill>
                  <a:srgbClr val="C00000"/>
                </a:solidFill>
              </a:rPr>
              <a:t/>
            </a:r>
            <a:br>
              <a:rPr lang="cs-CZ" sz="2800" dirty="0" smtClean="0">
                <a:solidFill>
                  <a:srgbClr val="C00000"/>
                </a:solidFill>
              </a:rPr>
            </a:br>
            <a:r>
              <a:rPr lang="cs-CZ" sz="2800" dirty="0" smtClean="0">
                <a:solidFill>
                  <a:srgbClr val="C00000"/>
                </a:solidFill>
              </a:rPr>
              <a:t>Pro osoby zdravotně postižené</a:t>
            </a:r>
            <a:br>
              <a:rPr lang="cs-CZ" sz="2800" dirty="0" smtClean="0">
                <a:solidFill>
                  <a:srgbClr val="C00000"/>
                </a:solidFill>
              </a:rPr>
            </a:br>
            <a:r>
              <a:rPr lang="cs-CZ" sz="2800" dirty="0">
                <a:solidFill>
                  <a:srgbClr val="C00000"/>
                </a:solidFill>
              </a:rPr>
              <a:t>(</a:t>
            </a:r>
            <a:r>
              <a:rPr lang="cs-CZ" sz="2800" dirty="0" smtClean="0">
                <a:solidFill>
                  <a:srgbClr val="C00000"/>
                </a:solidFill>
              </a:rPr>
              <a:t>OZP)</a:t>
            </a:r>
          </a:p>
        </p:txBody>
      </p:sp>
      <p:sp>
        <p:nvSpPr>
          <p:cNvPr id="4099" name="Zástupný symbol pro obsah 2"/>
          <p:cNvSpPr>
            <a:spLocks noGrp="1"/>
          </p:cNvSpPr>
          <p:nvPr>
            <p:ph idx="1"/>
          </p:nvPr>
        </p:nvSpPr>
        <p:spPr/>
        <p:txBody>
          <a:bodyPr/>
          <a:lstStyle/>
          <a:p>
            <a:pPr marL="358775"/>
            <a:r>
              <a:rPr lang="cs-CZ" sz="2000" dirty="0" smtClean="0">
                <a:solidFill>
                  <a:srgbClr val="FF0000"/>
                </a:solidFill>
              </a:rPr>
              <a:t>Kdo je OZP ?</a:t>
            </a:r>
          </a:p>
          <a:p>
            <a:pPr marL="358775"/>
            <a:r>
              <a:rPr lang="cs-CZ" sz="1400" dirty="0">
                <a:solidFill>
                  <a:srgbClr val="00B050"/>
                </a:solidFill>
              </a:rPr>
              <a:t> </a:t>
            </a:r>
            <a:r>
              <a:rPr lang="cs-CZ" sz="1400" dirty="0" smtClean="0">
                <a:solidFill>
                  <a:srgbClr val="00B050"/>
                </a:solidFill>
              </a:rPr>
              <a:t>*  </a:t>
            </a:r>
            <a:r>
              <a:rPr lang="cs-CZ" sz="1400" dirty="0">
                <a:solidFill>
                  <a:srgbClr val="00B050"/>
                </a:solidFill>
              </a:rPr>
              <a:t>Osobami se zdravotním postižením jsou fyzické osoby, které jsou orgánem sociálního zabezpečení uznány </a:t>
            </a:r>
            <a:r>
              <a:rPr lang="cs-CZ" sz="1400" dirty="0" smtClean="0">
                <a:solidFill>
                  <a:srgbClr val="00B050"/>
                </a:solidFill>
              </a:rPr>
              <a:t>invalidními:</a:t>
            </a:r>
            <a:endParaRPr lang="cs-CZ" sz="1400" dirty="0">
              <a:solidFill>
                <a:srgbClr val="00B050"/>
              </a:solidFill>
            </a:endParaRPr>
          </a:p>
          <a:p>
            <a:pPr marL="358775"/>
            <a:r>
              <a:rPr lang="cs-CZ" sz="1400" dirty="0">
                <a:solidFill>
                  <a:srgbClr val="00B050"/>
                </a:solidFill>
              </a:rPr>
              <a:t> </a:t>
            </a:r>
            <a:r>
              <a:rPr lang="cs-CZ" sz="1400" dirty="0" smtClean="0">
                <a:solidFill>
                  <a:srgbClr val="00B050"/>
                </a:solidFill>
              </a:rPr>
              <a:t>		a</a:t>
            </a:r>
            <a:r>
              <a:rPr lang="cs-CZ" sz="1400" dirty="0">
                <a:solidFill>
                  <a:srgbClr val="00B050"/>
                </a:solidFill>
              </a:rPr>
              <a:t>) ve třetím </a:t>
            </a:r>
            <a:r>
              <a:rPr lang="cs-CZ" sz="1400" dirty="0" smtClean="0">
                <a:solidFill>
                  <a:srgbClr val="00B050"/>
                </a:solidFill>
              </a:rPr>
              <a:t>stupni (dále </a:t>
            </a:r>
            <a:r>
              <a:rPr lang="cs-CZ" sz="1400" dirty="0">
                <a:solidFill>
                  <a:srgbClr val="00B050"/>
                </a:solidFill>
              </a:rPr>
              <a:t>jen „osoby s těžším zdravotním postižením</a:t>
            </a:r>
            <a:r>
              <a:rPr lang="cs-CZ" sz="1400" dirty="0" smtClean="0">
                <a:solidFill>
                  <a:srgbClr val="00B050"/>
                </a:solidFill>
              </a:rPr>
              <a:t>“)</a:t>
            </a:r>
            <a:endParaRPr lang="cs-CZ" sz="1400" dirty="0">
              <a:solidFill>
                <a:srgbClr val="00B050"/>
              </a:solidFill>
            </a:endParaRPr>
          </a:p>
          <a:p>
            <a:pPr marL="358775"/>
            <a:r>
              <a:rPr lang="cs-CZ" sz="1400" dirty="0" smtClean="0">
                <a:solidFill>
                  <a:srgbClr val="00B050"/>
                </a:solidFill>
              </a:rPr>
              <a:t>		b</a:t>
            </a:r>
            <a:r>
              <a:rPr lang="cs-CZ" sz="1400" dirty="0">
                <a:solidFill>
                  <a:srgbClr val="00B050"/>
                </a:solidFill>
              </a:rPr>
              <a:t>) v prvním nebo druhém </a:t>
            </a:r>
            <a:r>
              <a:rPr lang="cs-CZ" sz="1400" dirty="0" smtClean="0">
                <a:solidFill>
                  <a:srgbClr val="00B050"/>
                </a:solidFill>
              </a:rPr>
              <a:t>stupni</a:t>
            </a:r>
            <a:endParaRPr lang="cs-CZ" sz="1400" dirty="0">
              <a:solidFill>
                <a:srgbClr val="00B050"/>
              </a:solidFill>
            </a:endParaRPr>
          </a:p>
          <a:p>
            <a:pPr marL="358775"/>
            <a:r>
              <a:rPr lang="cs-CZ" sz="1400" dirty="0">
                <a:solidFill>
                  <a:srgbClr val="00B050"/>
                </a:solidFill>
              </a:rPr>
              <a:t> </a:t>
            </a:r>
            <a:r>
              <a:rPr lang="cs-CZ" sz="1400" dirty="0" smtClean="0">
                <a:solidFill>
                  <a:srgbClr val="00B050"/>
                </a:solidFill>
              </a:rPr>
              <a:t>* Skutečnost</a:t>
            </a:r>
            <a:r>
              <a:rPr lang="cs-CZ" sz="1400" dirty="0">
                <a:solidFill>
                  <a:srgbClr val="00B050"/>
                </a:solidFill>
              </a:rPr>
              <a:t>, že je osobou se zdravotním postižením </a:t>
            </a:r>
            <a:r>
              <a:rPr lang="cs-CZ" sz="1400" dirty="0" smtClean="0">
                <a:solidFill>
                  <a:srgbClr val="00B050"/>
                </a:solidFill>
              </a:rPr>
              <a:t> </a:t>
            </a:r>
            <a:r>
              <a:rPr lang="cs-CZ" sz="1400" dirty="0">
                <a:solidFill>
                  <a:srgbClr val="00B050"/>
                </a:solidFill>
              </a:rPr>
              <a:t>dokládá fyzická osoba posudkem nebo potvrzením orgánu sociálního zabezpečení.</a:t>
            </a:r>
          </a:p>
          <a:p>
            <a:pPr marL="358775"/>
            <a:r>
              <a:rPr lang="cs-CZ" sz="1400" dirty="0">
                <a:solidFill>
                  <a:srgbClr val="00B050"/>
                </a:solidFill>
              </a:rPr>
              <a:t> </a:t>
            </a:r>
            <a:r>
              <a:rPr lang="cs-CZ" sz="1400" dirty="0" smtClean="0">
                <a:solidFill>
                  <a:srgbClr val="00B050"/>
                </a:solidFill>
              </a:rPr>
              <a:t>* Za </a:t>
            </a:r>
            <a:r>
              <a:rPr lang="cs-CZ" sz="1400" dirty="0">
                <a:solidFill>
                  <a:srgbClr val="00B050"/>
                </a:solidFill>
              </a:rPr>
              <a:t>osoby se zdravotním postižením </a:t>
            </a:r>
            <a:r>
              <a:rPr lang="cs-CZ" sz="1400" dirty="0" smtClean="0">
                <a:solidFill>
                  <a:srgbClr val="00B050"/>
                </a:solidFill>
              </a:rPr>
              <a:t>se </a:t>
            </a:r>
            <a:r>
              <a:rPr lang="cs-CZ" sz="1400" dirty="0">
                <a:solidFill>
                  <a:srgbClr val="00B050"/>
                </a:solidFill>
              </a:rPr>
              <a:t>považují i fyzické osoby, které byly orgánem sociálního zabezpečení posouzeny, že již nejsou invalidní, a to </a:t>
            </a:r>
            <a:r>
              <a:rPr lang="cs-CZ" sz="1400" dirty="0">
                <a:solidFill>
                  <a:srgbClr val="FF0000"/>
                </a:solidFill>
              </a:rPr>
              <a:t>po dobu 12 měsíců </a:t>
            </a:r>
            <a:r>
              <a:rPr lang="cs-CZ" sz="1400" dirty="0">
                <a:solidFill>
                  <a:srgbClr val="00B050"/>
                </a:solidFill>
              </a:rPr>
              <a:t>ode dne tohoto </a:t>
            </a:r>
            <a:r>
              <a:rPr lang="cs-CZ" sz="1400" dirty="0" smtClean="0">
                <a:solidFill>
                  <a:srgbClr val="00B050"/>
                </a:solidFill>
              </a:rPr>
              <a:t>posouzení</a:t>
            </a:r>
          </a:p>
          <a:p>
            <a:pPr marL="358775"/>
            <a:endParaRPr lang="cs-CZ" sz="1400" dirty="0">
              <a:solidFill>
                <a:srgbClr val="00B050"/>
              </a:solidFill>
            </a:endParaRPr>
          </a:p>
          <a:p>
            <a:pPr marL="358775"/>
            <a:r>
              <a:rPr lang="cs-CZ" sz="1400" dirty="0" smtClean="0">
                <a:solidFill>
                  <a:srgbClr val="C00000"/>
                </a:solidFill>
              </a:rPr>
              <a:t>	Do konce roku 2014 se ještě za OZP považuje občan, kterému ÚP vydal rozhodnutí o uznání osoby zdravotně znevýhodněné (uvažuje se o opětovném zavedení této kategorie)</a:t>
            </a:r>
          </a:p>
        </p:txBody>
      </p:sp>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Aktivní </a:t>
            </a:r>
            <a:r>
              <a:rPr lang="cs-CZ" sz="2400" dirty="0">
                <a:solidFill>
                  <a:srgbClr val="C00000"/>
                </a:solidFill>
              </a:rPr>
              <a:t>politika zaměstnanosti</a:t>
            </a:r>
            <a:endParaRPr lang="cs-CZ" sz="2400" dirty="0"/>
          </a:p>
        </p:txBody>
      </p:sp>
      <p:sp>
        <p:nvSpPr>
          <p:cNvPr id="3" name="Zástupný symbol pro obsah 2"/>
          <p:cNvSpPr>
            <a:spLocks noGrp="1"/>
          </p:cNvSpPr>
          <p:nvPr>
            <p:ph idx="1"/>
          </p:nvPr>
        </p:nvSpPr>
        <p:spPr/>
        <p:txBody>
          <a:bodyPr/>
          <a:lstStyle/>
          <a:p>
            <a:r>
              <a:rPr lang="cs-CZ" sz="2400" b="1" dirty="0" smtClean="0">
                <a:solidFill>
                  <a:srgbClr val="0070C0"/>
                </a:solidFill>
              </a:rPr>
              <a:t>7. Projekty ESF</a:t>
            </a:r>
          </a:p>
          <a:p>
            <a:endParaRPr lang="cs-CZ" sz="2400" b="1" dirty="0">
              <a:solidFill>
                <a:srgbClr val="0070C0"/>
              </a:solidFill>
            </a:endParaRPr>
          </a:p>
          <a:p>
            <a:pPr>
              <a:buFont typeface="Arial" charset="0"/>
              <a:buChar char="•"/>
            </a:pPr>
            <a:r>
              <a:rPr lang="cs-CZ" sz="1400" b="1" dirty="0" smtClean="0">
                <a:solidFill>
                  <a:srgbClr val="7030A0"/>
                </a:solidFill>
              </a:rPr>
              <a:t>V rámci využívání finančních prostředků EU, existuje řada projektů v rámci Operačního programu Lidské zdroje a zaměstnanost – OP LZZ ( od plánovacího období 2014-2017 – Operační projekt Zaměstnanost – OP ZZ)</a:t>
            </a:r>
          </a:p>
          <a:p>
            <a:pPr>
              <a:buFont typeface="Arial" charset="0"/>
              <a:buChar char="•"/>
            </a:pPr>
            <a:r>
              <a:rPr lang="cs-CZ" sz="1400" b="1" dirty="0" smtClean="0">
                <a:solidFill>
                  <a:srgbClr val="7030A0"/>
                </a:solidFill>
              </a:rPr>
              <a:t> Tyto projekty ve většině případů propojují výše uváděné nástroje aktivní politiky zaměstnanosti</a:t>
            </a:r>
          </a:p>
          <a:p>
            <a:pPr>
              <a:buFont typeface="Arial" charset="0"/>
              <a:buChar char="•"/>
            </a:pPr>
            <a:r>
              <a:rPr lang="cs-CZ" sz="1400" b="1" dirty="0" smtClean="0">
                <a:solidFill>
                  <a:srgbClr val="7030A0"/>
                </a:solidFill>
              </a:rPr>
              <a:t>Namátkově uvádím projety:</a:t>
            </a:r>
          </a:p>
          <a:p>
            <a:pPr marL="1225" indent="0"/>
            <a:r>
              <a:rPr lang="cs-CZ" sz="1400" b="1" dirty="0">
                <a:solidFill>
                  <a:srgbClr val="7030A0"/>
                </a:solidFill>
              </a:rPr>
              <a:t>	</a:t>
            </a:r>
            <a:r>
              <a:rPr lang="cs-CZ" sz="1400" b="1" dirty="0" smtClean="0">
                <a:solidFill>
                  <a:srgbClr val="7030A0"/>
                </a:solidFill>
              </a:rPr>
              <a:t>* Vzdělávejte se pro růst – zde je propojena úhrada nákladů zaměstnanecké rekvalifikace s 	    úhradou mzdových náhrad zaměstnanců</a:t>
            </a:r>
          </a:p>
          <a:p>
            <a:pPr marL="1225" indent="0"/>
            <a:r>
              <a:rPr lang="cs-CZ" sz="1400" b="1" dirty="0">
                <a:solidFill>
                  <a:srgbClr val="7030A0"/>
                </a:solidFill>
              </a:rPr>
              <a:t>	</a:t>
            </a:r>
            <a:r>
              <a:rPr lang="cs-CZ" sz="1400" b="1" dirty="0" smtClean="0">
                <a:solidFill>
                  <a:srgbClr val="7030A0"/>
                </a:solidFill>
              </a:rPr>
              <a:t>* Odborná praxe mladých do 30 let věku – zde je propojena úhradu příspěvku na vyhrazené 	    SÚPM s úhradou nákladů na mentora (školitele)</a:t>
            </a:r>
            <a:endParaRPr lang="cs-CZ" sz="1400" b="1" dirty="0">
              <a:solidFill>
                <a:srgbClr val="7030A0"/>
              </a:solidFill>
            </a:endParaRPr>
          </a:p>
        </p:txBody>
      </p:sp>
    </p:spTree>
    <p:extLst>
      <p:ext uri="{BB962C8B-B14F-4D97-AF65-F5344CB8AC3E}">
        <p14:creationId xmlns:p14="http://schemas.microsoft.com/office/powerpoint/2010/main" val="3261919178"/>
      </p:ext>
    </p:extLst>
  </p:cSld>
  <p:clrMapOvr>
    <a:masterClrMapping/>
  </p:clrMapOvr>
  <p:transition spd="med">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Ještě jedna informace</a:t>
            </a:r>
            <a:endParaRPr lang="cs-CZ" sz="2400" dirty="0">
              <a:solidFill>
                <a:srgbClr val="C00000"/>
              </a:solidFill>
            </a:endParaRPr>
          </a:p>
        </p:txBody>
      </p:sp>
      <p:sp>
        <p:nvSpPr>
          <p:cNvPr id="3" name="Zástupný symbol pro obsah 2"/>
          <p:cNvSpPr>
            <a:spLocks noGrp="1"/>
          </p:cNvSpPr>
          <p:nvPr>
            <p:ph idx="1"/>
          </p:nvPr>
        </p:nvSpPr>
        <p:spPr/>
        <p:txBody>
          <a:bodyPr/>
          <a:lstStyle/>
          <a:p>
            <a:r>
              <a:rPr lang="cs-CZ" dirty="0" smtClean="0"/>
              <a:t>* </a:t>
            </a:r>
            <a:r>
              <a:rPr lang="cs-CZ" b="1" dirty="0">
                <a:solidFill>
                  <a:srgbClr val="0070C0"/>
                </a:solidFill>
              </a:rPr>
              <a:t>Sleva na dani</a:t>
            </a:r>
            <a:endParaRPr lang="cs-CZ" dirty="0">
              <a:solidFill>
                <a:srgbClr val="0070C0"/>
              </a:solidFill>
            </a:endParaRPr>
          </a:p>
          <a:p>
            <a:r>
              <a:rPr lang="cs-CZ" b="1" dirty="0" smtClean="0">
                <a:solidFill>
                  <a:srgbClr val="7030A0"/>
                </a:solidFill>
              </a:rPr>
              <a:t>	Pokud </a:t>
            </a:r>
            <a:r>
              <a:rPr lang="cs-CZ" b="1" dirty="0">
                <a:solidFill>
                  <a:srgbClr val="7030A0"/>
                </a:solidFill>
              </a:rPr>
              <a:t>firma zaměstnává osoby se zdravotním postižením, může také uplatnit slevu na dani. V případě každého pracovníka s 1. nebo 2. stupněm invalidity činí sleva na dani 18 tis. Kč, v případě zaměstnance ve 3. stupni invalidity pak 60 tis. Kč ročně. </a:t>
            </a:r>
          </a:p>
          <a:p>
            <a:endParaRPr lang="cs-CZ" dirty="0" smtClean="0"/>
          </a:p>
          <a:p>
            <a:r>
              <a:rPr lang="cs-CZ" sz="1600" dirty="0" smtClean="0"/>
              <a:t>						</a:t>
            </a:r>
            <a:r>
              <a:rPr lang="cs-CZ" sz="1600" dirty="0" smtClean="0">
                <a:solidFill>
                  <a:srgbClr val="C00000"/>
                </a:solidFill>
              </a:rPr>
              <a:t>Bližší informace podá Finanční úřad</a:t>
            </a:r>
            <a:endParaRPr lang="cs-CZ" sz="1600" dirty="0">
              <a:solidFill>
                <a:srgbClr val="C00000"/>
              </a:solidFill>
            </a:endParaRPr>
          </a:p>
        </p:txBody>
      </p:sp>
    </p:spTree>
    <p:extLst>
      <p:ext uri="{BB962C8B-B14F-4D97-AF65-F5344CB8AC3E}">
        <p14:creationId xmlns:p14="http://schemas.microsoft.com/office/powerpoint/2010/main" val="2716496342"/>
      </p:ext>
    </p:extLst>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algn="ctr"/>
            <a:endParaRPr lang="cs-CZ" sz="3200" b="1" dirty="0" smtClean="0">
              <a:solidFill>
                <a:srgbClr val="C00000"/>
              </a:solidFill>
            </a:endParaRPr>
          </a:p>
          <a:p>
            <a:pPr algn="ctr"/>
            <a:endParaRPr lang="cs-CZ" sz="3200" b="1" dirty="0">
              <a:solidFill>
                <a:srgbClr val="C00000"/>
              </a:solidFill>
            </a:endParaRPr>
          </a:p>
          <a:p>
            <a:pPr algn="ctr"/>
            <a:r>
              <a:rPr lang="cs-CZ" sz="3200" b="1" dirty="0" smtClean="0">
                <a:solidFill>
                  <a:srgbClr val="C00000"/>
                </a:solidFill>
              </a:rPr>
              <a:t>Děkuji za pozornost</a:t>
            </a:r>
          </a:p>
          <a:p>
            <a:pPr algn="ctr"/>
            <a:r>
              <a:rPr lang="cs-CZ" b="1" dirty="0" smtClean="0">
                <a:solidFill>
                  <a:srgbClr val="0070C0"/>
                </a:solidFill>
              </a:rPr>
              <a:t>Bc. Jiří David</a:t>
            </a:r>
          </a:p>
          <a:p>
            <a:pPr algn="ctr"/>
            <a:r>
              <a:rPr lang="cs-CZ" sz="1800" b="1" dirty="0">
                <a:solidFill>
                  <a:srgbClr val="0070C0"/>
                </a:solidFill>
              </a:rPr>
              <a:t>ř</a:t>
            </a:r>
            <a:r>
              <a:rPr lang="cs-CZ" sz="1800" b="1" dirty="0" smtClean="0">
                <a:solidFill>
                  <a:srgbClr val="0070C0"/>
                </a:solidFill>
              </a:rPr>
              <a:t>editel kontaktního pracoviště ÚP v Kladně</a:t>
            </a:r>
            <a:endParaRPr lang="cs-CZ" sz="1800" b="1" dirty="0">
              <a:solidFill>
                <a:srgbClr val="0070C0"/>
              </a:solidFill>
            </a:endParaRPr>
          </a:p>
          <a:p>
            <a:endParaRPr lang="cs-CZ" dirty="0" smtClean="0"/>
          </a:p>
          <a:p>
            <a:r>
              <a:rPr lang="cs-CZ" sz="1400" dirty="0" smtClean="0">
                <a:solidFill>
                  <a:srgbClr val="C00000"/>
                </a:solidFill>
              </a:rPr>
              <a:t>Tel.: 950 127 300</a:t>
            </a:r>
          </a:p>
          <a:p>
            <a:r>
              <a:rPr lang="cs-CZ" sz="1400" dirty="0" smtClean="0">
                <a:solidFill>
                  <a:srgbClr val="C00000"/>
                </a:solidFill>
              </a:rPr>
              <a:t>E-mail: jiri.david@kl.mpsv.cz</a:t>
            </a:r>
            <a:endParaRPr lang="cs-CZ" sz="1400" dirty="0">
              <a:solidFill>
                <a:srgbClr val="C00000"/>
              </a:solidFill>
            </a:endParaRPr>
          </a:p>
        </p:txBody>
      </p:sp>
    </p:spTree>
    <p:extLst>
      <p:ext uri="{BB962C8B-B14F-4D97-AF65-F5344CB8AC3E}">
        <p14:creationId xmlns:p14="http://schemas.microsoft.com/office/powerpoint/2010/main" val="1603197560"/>
      </p:ext>
    </p:extLst>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smtClean="0">
                <a:solidFill>
                  <a:srgbClr val="C00000"/>
                </a:solidFill>
              </a:rPr>
              <a:t/>
            </a:r>
            <a:br>
              <a:rPr lang="cs-CZ" sz="2800" dirty="0" smtClean="0">
                <a:solidFill>
                  <a:srgbClr val="C00000"/>
                </a:solidFill>
              </a:rPr>
            </a:br>
            <a:r>
              <a:rPr lang="cs-CZ" sz="2800" dirty="0" smtClean="0">
                <a:solidFill>
                  <a:srgbClr val="C00000"/>
                </a:solidFill>
              </a:rPr>
              <a:t>Pro </a:t>
            </a:r>
            <a:r>
              <a:rPr lang="cs-CZ" sz="2800" dirty="0">
                <a:solidFill>
                  <a:srgbClr val="C00000"/>
                </a:solidFill>
              </a:rPr>
              <a:t>osoby zdravotně postižené</a:t>
            </a:r>
            <a:br>
              <a:rPr lang="cs-CZ" sz="2800" dirty="0">
                <a:solidFill>
                  <a:srgbClr val="C00000"/>
                </a:solidFill>
              </a:rPr>
            </a:br>
            <a:r>
              <a:rPr lang="cs-CZ" sz="2800" dirty="0">
                <a:solidFill>
                  <a:srgbClr val="C00000"/>
                </a:solidFill>
              </a:rPr>
              <a:t>(OZP)</a:t>
            </a:r>
            <a:endParaRPr lang="cs-CZ" sz="2800" dirty="0"/>
          </a:p>
        </p:txBody>
      </p:sp>
      <p:sp>
        <p:nvSpPr>
          <p:cNvPr id="3" name="Zástupný symbol pro obsah 2"/>
          <p:cNvSpPr>
            <a:spLocks noGrp="1"/>
          </p:cNvSpPr>
          <p:nvPr>
            <p:ph idx="1"/>
          </p:nvPr>
        </p:nvSpPr>
        <p:spPr/>
        <p:txBody>
          <a:bodyPr/>
          <a:lstStyle/>
          <a:p>
            <a:r>
              <a:rPr lang="cs-CZ" dirty="0" smtClean="0">
                <a:solidFill>
                  <a:srgbClr val="00B0F0"/>
                </a:solidFill>
              </a:rPr>
              <a:t>Povinnost zaměstnávat OZP</a:t>
            </a:r>
          </a:p>
          <a:p>
            <a:r>
              <a:rPr lang="cs-CZ" sz="1400" dirty="0" smtClean="0">
                <a:solidFill>
                  <a:srgbClr val="00B0F0"/>
                </a:solidFill>
              </a:rPr>
              <a:t>	</a:t>
            </a:r>
            <a:r>
              <a:rPr lang="cs-CZ" sz="1400" dirty="0" smtClean="0">
                <a:solidFill>
                  <a:srgbClr val="7030A0"/>
                </a:solidFill>
              </a:rPr>
              <a:t>Zaměstnavatelé </a:t>
            </a:r>
            <a:r>
              <a:rPr lang="cs-CZ" sz="1400" dirty="0">
                <a:solidFill>
                  <a:srgbClr val="7030A0"/>
                </a:solidFill>
              </a:rPr>
              <a:t>s více než 25 zaměstnanci v pracovním poměru jsou povinni zaměstnávat osoby se zdravotním postižením ve výši povinného podílu těchto </a:t>
            </a:r>
            <a:r>
              <a:rPr lang="cs-CZ" sz="1400" dirty="0" smtClean="0">
                <a:solidFill>
                  <a:srgbClr val="7030A0"/>
                </a:solidFill>
              </a:rPr>
              <a:t>osob </a:t>
            </a:r>
            <a:r>
              <a:rPr lang="cs-CZ" sz="1400" dirty="0">
                <a:solidFill>
                  <a:srgbClr val="7030A0"/>
                </a:solidFill>
              </a:rPr>
              <a:t>na celkovém počtu </a:t>
            </a:r>
            <a:r>
              <a:rPr lang="cs-CZ" sz="1400" dirty="0" smtClean="0">
                <a:solidFill>
                  <a:srgbClr val="7030A0"/>
                </a:solidFill>
              </a:rPr>
              <a:t>zaměstnanců </a:t>
            </a:r>
            <a:r>
              <a:rPr lang="cs-CZ" sz="1400" dirty="0">
                <a:solidFill>
                  <a:srgbClr val="7030A0"/>
                </a:solidFill>
              </a:rPr>
              <a:t>zaměstnavatele. Povinný podíl činí 4 </a:t>
            </a:r>
            <a:r>
              <a:rPr lang="cs-CZ" sz="1400" dirty="0" smtClean="0">
                <a:solidFill>
                  <a:srgbClr val="7030A0"/>
                </a:solidFill>
              </a:rPr>
              <a:t>%.</a:t>
            </a:r>
          </a:p>
          <a:p>
            <a:r>
              <a:rPr lang="cs-CZ" sz="1400" dirty="0" smtClean="0">
                <a:solidFill>
                  <a:srgbClr val="7030A0"/>
                </a:solidFill>
              </a:rPr>
              <a:t>	Tuto povinnost zaměstnavatelé plní:</a:t>
            </a:r>
            <a:endParaRPr lang="cs-CZ" sz="1400" dirty="0">
              <a:solidFill>
                <a:srgbClr val="7030A0"/>
              </a:solidFill>
            </a:endParaRPr>
          </a:p>
          <a:p>
            <a:r>
              <a:rPr lang="cs-CZ" sz="1400" dirty="0">
                <a:solidFill>
                  <a:srgbClr val="7030A0"/>
                </a:solidFill>
              </a:rPr>
              <a:t> </a:t>
            </a:r>
            <a:r>
              <a:rPr lang="cs-CZ" sz="1400" dirty="0" smtClean="0">
                <a:solidFill>
                  <a:srgbClr val="7030A0"/>
                </a:solidFill>
              </a:rPr>
              <a:t>	a</a:t>
            </a:r>
            <a:r>
              <a:rPr lang="cs-CZ" sz="1400" dirty="0">
                <a:solidFill>
                  <a:srgbClr val="7030A0"/>
                </a:solidFill>
              </a:rPr>
              <a:t>) zaměstnáváním </a:t>
            </a:r>
            <a:r>
              <a:rPr lang="cs-CZ" sz="1400" dirty="0" smtClean="0">
                <a:solidFill>
                  <a:srgbClr val="7030A0"/>
                </a:solidFill>
              </a:rPr>
              <a:t>OZP v </a:t>
            </a:r>
            <a:r>
              <a:rPr lang="cs-CZ" sz="1400" dirty="0">
                <a:solidFill>
                  <a:srgbClr val="7030A0"/>
                </a:solidFill>
              </a:rPr>
              <a:t>pracovním poměru,</a:t>
            </a:r>
          </a:p>
          <a:p>
            <a:r>
              <a:rPr lang="cs-CZ" sz="1400" dirty="0">
                <a:solidFill>
                  <a:srgbClr val="7030A0"/>
                </a:solidFill>
              </a:rPr>
              <a:t> </a:t>
            </a:r>
            <a:r>
              <a:rPr lang="cs-CZ" sz="1400" dirty="0" smtClean="0">
                <a:solidFill>
                  <a:srgbClr val="7030A0"/>
                </a:solidFill>
              </a:rPr>
              <a:t>	b</a:t>
            </a:r>
            <a:r>
              <a:rPr lang="cs-CZ" sz="1400" dirty="0">
                <a:solidFill>
                  <a:srgbClr val="7030A0"/>
                </a:solidFill>
              </a:rPr>
              <a:t>) odebíráním výrobků nebo služeb od zaměstnavatelů zaměstnávajících více než 50 % zaměstnanců, kteří jsou osobami se zdravotním postižením, nebo zadáváním zakázek těmto zaměstnavatelům nebo odebíráním výrobků nebo služeb od osob se zdravotním postižením, které jsou osobami samostatně výdělečně činnými a nezaměstnávají žádné zaměstnance, nebo zadáváním zakázek těmto osobám, </a:t>
            </a:r>
          </a:p>
          <a:p>
            <a:r>
              <a:rPr lang="cs-CZ" sz="1400" dirty="0">
                <a:solidFill>
                  <a:srgbClr val="7030A0"/>
                </a:solidFill>
              </a:rPr>
              <a:t> </a:t>
            </a:r>
            <a:r>
              <a:rPr lang="cs-CZ" sz="1400" dirty="0" smtClean="0">
                <a:solidFill>
                  <a:srgbClr val="7030A0"/>
                </a:solidFill>
              </a:rPr>
              <a:t>	c</a:t>
            </a:r>
            <a:r>
              <a:rPr lang="cs-CZ" sz="1400" dirty="0">
                <a:solidFill>
                  <a:srgbClr val="7030A0"/>
                </a:solidFill>
              </a:rPr>
              <a:t>) odvodem do státního </a:t>
            </a:r>
            <a:r>
              <a:rPr lang="cs-CZ" sz="1400" dirty="0" smtClean="0">
                <a:solidFill>
                  <a:srgbClr val="7030A0"/>
                </a:solidFill>
              </a:rPr>
              <a:t>rozpočtu </a:t>
            </a:r>
            <a:r>
              <a:rPr lang="cs-CZ" sz="1400" dirty="0">
                <a:solidFill>
                  <a:srgbClr val="7030A0"/>
                </a:solidFill>
              </a:rPr>
              <a:t>( odvod činí 2,5násobek průměrné měsíční mzdy v národním hospodářství </a:t>
            </a:r>
            <a:r>
              <a:rPr lang="cs-CZ" sz="1400" dirty="0" smtClean="0">
                <a:solidFill>
                  <a:srgbClr val="7030A0"/>
                </a:solidFill>
              </a:rPr>
              <a:t> - pro rok 2013 to bylo : 2,5 x 24622</a:t>
            </a:r>
            <a:r>
              <a:rPr lang="cs-CZ" sz="1400" dirty="0" smtClean="0">
                <a:solidFill>
                  <a:srgbClr val="002060"/>
                </a:solidFill>
              </a:rPr>
              <a:t>= </a:t>
            </a:r>
            <a:r>
              <a:rPr lang="cs-CZ" sz="1400" dirty="0" smtClean="0">
                <a:solidFill>
                  <a:srgbClr val="FF0000"/>
                </a:solidFill>
              </a:rPr>
              <a:t>61 555,-- Kč</a:t>
            </a:r>
            <a:r>
              <a:rPr lang="cs-CZ" sz="1400" dirty="0" smtClean="0">
                <a:solidFill>
                  <a:srgbClr val="002060"/>
                </a:solidFill>
              </a:rPr>
              <a:t>)</a:t>
            </a:r>
            <a:endParaRPr lang="cs-CZ" sz="1400" dirty="0">
              <a:solidFill>
                <a:srgbClr val="002060"/>
              </a:solidFill>
            </a:endParaRPr>
          </a:p>
          <a:p>
            <a:r>
              <a:rPr lang="cs-CZ" sz="1400" dirty="0">
                <a:solidFill>
                  <a:srgbClr val="002060"/>
                </a:solidFill>
              </a:rPr>
              <a:t>	</a:t>
            </a:r>
            <a:r>
              <a:rPr lang="cs-CZ" sz="1400" dirty="0">
                <a:solidFill>
                  <a:srgbClr val="7030A0"/>
                </a:solidFill>
              </a:rPr>
              <a:t>nebo vzájemnou kombinací způsobů uvedených v písmenech a) až c</a:t>
            </a:r>
            <a:r>
              <a:rPr lang="cs-CZ" sz="1400" dirty="0" smtClean="0">
                <a:solidFill>
                  <a:srgbClr val="7030A0"/>
                </a:solidFill>
              </a:rPr>
              <a:t>).</a:t>
            </a:r>
          </a:p>
          <a:p>
            <a:r>
              <a:rPr lang="cs-CZ" sz="1400" dirty="0" smtClean="0">
                <a:solidFill>
                  <a:srgbClr val="C00000"/>
                </a:solidFill>
              </a:rPr>
              <a:t>Bližší podrobnosti stanoví prováděcí vyhláška  č.518/2004 Sb.,§§ 17-20</a:t>
            </a:r>
            <a:endParaRPr lang="cs-CZ" sz="1400" dirty="0">
              <a:solidFill>
                <a:srgbClr val="C00000"/>
              </a:solidFill>
            </a:endParaRPr>
          </a:p>
        </p:txBody>
      </p:sp>
    </p:spTree>
    <p:extLst>
      <p:ext uri="{BB962C8B-B14F-4D97-AF65-F5344CB8AC3E}">
        <p14:creationId xmlns:p14="http://schemas.microsoft.com/office/powerpoint/2010/main" val="2914806208"/>
      </p:ext>
    </p:extLst>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smtClean="0">
                <a:solidFill>
                  <a:srgbClr val="C00000"/>
                </a:solidFill>
              </a:rPr>
              <a:t/>
            </a:r>
            <a:br>
              <a:rPr lang="cs-CZ" sz="2800" dirty="0" smtClean="0">
                <a:solidFill>
                  <a:srgbClr val="C00000"/>
                </a:solidFill>
              </a:rPr>
            </a:br>
            <a:r>
              <a:rPr lang="cs-CZ" sz="2800" dirty="0" smtClean="0">
                <a:solidFill>
                  <a:srgbClr val="C00000"/>
                </a:solidFill>
              </a:rPr>
              <a:t>Pro </a:t>
            </a:r>
            <a:r>
              <a:rPr lang="cs-CZ" sz="2800" dirty="0">
                <a:solidFill>
                  <a:srgbClr val="C00000"/>
                </a:solidFill>
              </a:rPr>
              <a:t>osoby zdravotně postižené</a:t>
            </a:r>
            <a:br>
              <a:rPr lang="cs-CZ" sz="2800" dirty="0">
                <a:solidFill>
                  <a:srgbClr val="C00000"/>
                </a:solidFill>
              </a:rPr>
            </a:br>
            <a:r>
              <a:rPr lang="cs-CZ" sz="2800" dirty="0">
                <a:solidFill>
                  <a:srgbClr val="C00000"/>
                </a:solidFill>
              </a:rPr>
              <a:t>(OZP)</a:t>
            </a:r>
            <a:endParaRPr lang="cs-CZ" sz="2800" dirty="0"/>
          </a:p>
        </p:txBody>
      </p:sp>
      <p:sp>
        <p:nvSpPr>
          <p:cNvPr id="3" name="Zástupný symbol pro obsah 2"/>
          <p:cNvSpPr>
            <a:spLocks noGrp="1"/>
          </p:cNvSpPr>
          <p:nvPr>
            <p:ph idx="1"/>
          </p:nvPr>
        </p:nvSpPr>
        <p:spPr/>
        <p:txBody>
          <a:bodyPr/>
          <a:lstStyle/>
          <a:p>
            <a:pPr marL="458425" indent="-457200">
              <a:buAutoNum type="arabicPeriod"/>
            </a:pPr>
            <a:r>
              <a:rPr lang="cs-CZ" sz="2400" b="1" dirty="0" smtClean="0">
                <a:solidFill>
                  <a:srgbClr val="0070C0"/>
                </a:solidFill>
              </a:rPr>
              <a:t>Zřízení nebo vymezení „Chráněného pracovního místa“</a:t>
            </a:r>
          </a:p>
          <a:p>
            <a:pPr marL="1225" indent="0"/>
            <a:r>
              <a:rPr lang="cs-CZ" sz="2400" b="1" dirty="0">
                <a:solidFill>
                  <a:srgbClr val="0070C0"/>
                </a:solidFill>
              </a:rPr>
              <a:t>	</a:t>
            </a:r>
            <a:r>
              <a:rPr lang="cs-CZ" sz="1800" b="1" dirty="0" smtClean="0">
                <a:solidFill>
                  <a:srgbClr val="0070C0"/>
                </a:solidFill>
              </a:rPr>
              <a:t>1.1 Zřízení </a:t>
            </a:r>
          </a:p>
          <a:p>
            <a:pPr marL="286975" indent="-285750">
              <a:buFont typeface="Arial" charset="0"/>
              <a:buChar char="•"/>
            </a:pPr>
            <a:r>
              <a:rPr lang="cs-CZ" sz="1400" b="1" dirty="0" smtClean="0">
                <a:solidFill>
                  <a:srgbClr val="7030A0"/>
                </a:solidFill>
              </a:rPr>
              <a:t>Chráněné </a:t>
            </a:r>
            <a:r>
              <a:rPr lang="cs-CZ" sz="1400" b="1" dirty="0">
                <a:solidFill>
                  <a:srgbClr val="7030A0"/>
                </a:solidFill>
              </a:rPr>
              <a:t>pracovní místo je pracovní místo zřízené zaměstnavatelem pro osobu se zdravotním postižením na základě písemné dohody s Úřadem práce. Na zřízení chráněného pracovního místa poskytuje Úřad práce zaměstnavateli příspěvek. Chráněné pracovní místo musí být obsazeno po </a:t>
            </a:r>
            <a:r>
              <a:rPr lang="cs-CZ" sz="1400" b="1" dirty="0" smtClean="0">
                <a:solidFill>
                  <a:srgbClr val="7030A0"/>
                </a:solidFill>
              </a:rPr>
              <a:t>dobu min. </a:t>
            </a:r>
            <a:r>
              <a:rPr lang="cs-CZ" sz="1400" b="1" dirty="0">
                <a:solidFill>
                  <a:srgbClr val="7030A0"/>
                </a:solidFill>
              </a:rPr>
              <a:t>3 let</a:t>
            </a:r>
            <a:r>
              <a:rPr lang="cs-CZ" sz="1400" b="1" dirty="0" smtClean="0">
                <a:solidFill>
                  <a:srgbClr val="7030A0"/>
                </a:solidFill>
              </a:rPr>
              <a:t>.</a:t>
            </a:r>
          </a:p>
          <a:p>
            <a:pPr marL="286975" indent="-285750">
              <a:buFont typeface="Arial" charset="0"/>
              <a:buChar char="•"/>
            </a:pPr>
            <a:r>
              <a:rPr lang="cs-CZ" sz="1400" b="1" dirty="0" smtClean="0">
                <a:solidFill>
                  <a:srgbClr val="7030A0"/>
                </a:solidFill>
              </a:rPr>
              <a:t>příspěvek </a:t>
            </a:r>
            <a:r>
              <a:rPr lang="cs-CZ" sz="1400" b="1" dirty="0">
                <a:solidFill>
                  <a:srgbClr val="7030A0"/>
                </a:solidFill>
              </a:rPr>
              <a:t>na zřízení chráněného pracovního místa pro osobu se zdravotním postižením může činit maximálně osminásobek a pro osobu s těžším zdravotním postižením maximálně dvanáctinásobek průměrné mzdy v národním hospodářství za první až třetí čtvrtletí předchozího kalendářního </a:t>
            </a:r>
            <a:r>
              <a:rPr lang="cs-CZ" sz="1400" b="1" dirty="0" smtClean="0">
                <a:solidFill>
                  <a:srgbClr val="7030A0"/>
                </a:solidFill>
              </a:rPr>
              <a:t>roku. </a:t>
            </a:r>
            <a:r>
              <a:rPr lang="cs-CZ" sz="1400" b="1" dirty="0">
                <a:solidFill>
                  <a:srgbClr val="7030A0"/>
                </a:solidFill>
              </a:rPr>
              <a:t>Zřizuje-li zaměstnavatel na základě jedné dohody s Úřadem práce 10 a více chráněných pracovních míst, může příspěvek na zřízení jednoho chráněného pracovního místa pro osobu se zdravotním postižením činit maximálně desetinásobek a pro osobu s těžším zdravotním postižením maximálně čtrnáctinásobek výše uvedené průměrné mzdy</a:t>
            </a:r>
            <a:r>
              <a:rPr lang="cs-CZ" sz="1400" b="1" dirty="0" smtClean="0">
                <a:solidFill>
                  <a:srgbClr val="7030A0"/>
                </a:solidFill>
              </a:rPr>
              <a:t>.</a:t>
            </a:r>
          </a:p>
          <a:p>
            <a:pPr marL="286975" indent="-285750">
              <a:buFont typeface="Arial" charset="0"/>
              <a:buChar char="•"/>
            </a:pPr>
            <a:r>
              <a:rPr lang="cs-CZ" sz="1400" b="1" dirty="0">
                <a:solidFill>
                  <a:srgbClr val="7030A0"/>
                </a:solidFill>
              </a:rPr>
              <a:t>Úřad práce může uzavřít dohodu o zřízení chráněného pracovního místa i s osobou se zdravotním postižením, která se rozhodne vykonávat samostatnou výdělečnou činnost</a:t>
            </a:r>
            <a:r>
              <a:rPr lang="cs-CZ" sz="1400" b="1" dirty="0" smtClean="0">
                <a:solidFill>
                  <a:srgbClr val="7030A0"/>
                </a:solidFill>
              </a:rPr>
              <a:t>.</a:t>
            </a:r>
            <a:endParaRPr lang="cs-CZ" sz="1400" b="1" dirty="0">
              <a:solidFill>
                <a:srgbClr val="7030A0"/>
              </a:solidFill>
            </a:endParaRPr>
          </a:p>
          <a:p>
            <a:pPr marL="1225" indent="0"/>
            <a:r>
              <a:rPr lang="cs-CZ" sz="1400" dirty="0">
                <a:solidFill>
                  <a:srgbClr val="C00000"/>
                </a:solidFill>
              </a:rPr>
              <a:t>Bližší podrobnosti  </a:t>
            </a:r>
            <a:r>
              <a:rPr lang="cs-CZ" sz="1400" dirty="0" smtClean="0">
                <a:solidFill>
                  <a:srgbClr val="C00000"/>
                </a:solidFill>
              </a:rPr>
              <a:t>najdete v §§ 75-77 zákona o zaměstnanosti a </a:t>
            </a:r>
            <a:r>
              <a:rPr lang="cs-CZ" sz="1400" dirty="0">
                <a:solidFill>
                  <a:srgbClr val="C00000"/>
                </a:solidFill>
              </a:rPr>
              <a:t>prováděcí </a:t>
            </a:r>
            <a:r>
              <a:rPr lang="cs-CZ" sz="1400" dirty="0" smtClean="0">
                <a:solidFill>
                  <a:srgbClr val="C00000"/>
                </a:solidFill>
              </a:rPr>
              <a:t>vyhlášce </a:t>
            </a:r>
            <a:r>
              <a:rPr lang="cs-CZ" sz="1400" dirty="0">
                <a:solidFill>
                  <a:srgbClr val="C00000"/>
                </a:solidFill>
              </a:rPr>
              <a:t>č.518/2004 Sb.,</a:t>
            </a:r>
            <a:endParaRPr lang="cs-CZ" sz="1400" b="1" dirty="0">
              <a:solidFill>
                <a:srgbClr val="7030A0"/>
              </a:solidFill>
            </a:endParaRPr>
          </a:p>
        </p:txBody>
      </p:sp>
    </p:spTree>
    <p:extLst>
      <p:ext uri="{BB962C8B-B14F-4D97-AF65-F5344CB8AC3E}">
        <p14:creationId xmlns:p14="http://schemas.microsoft.com/office/powerpoint/2010/main" val="2528636474"/>
      </p:ext>
    </p:extLst>
  </p:cSld>
  <p:clrMapOvr>
    <a:masterClrMapping/>
  </p:clrMapOvr>
  <p:transition spd="med">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smtClean="0">
                <a:solidFill>
                  <a:srgbClr val="C00000"/>
                </a:solidFill>
              </a:rPr>
              <a:t/>
            </a:r>
            <a:br>
              <a:rPr lang="cs-CZ" sz="2800" dirty="0" smtClean="0">
                <a:solidFill>
                  <a:srgbClr val="C00000"/>
                </a:solidFill>
              </a:rPr>
            </a:br>
            <a:r>
              <a:rPr lang="cs-CZ" sz="2800" dirty="0" smtClean="0">
                <a:solidFill>
                  <a:srgbClr val="C00000"/>
                </a:solidFill>
              </a:rPr>
              <a:t>Pro </a:t>
            </a:r>
            <a:r>
              <a:rPr lang="cs-CZ" sz="2800" dirty="0">
                <a:solidFill>
                  <a:srgbClr val="C00000"/>
                </a:solidFill>
              </a:rPr>
              <a:t>osoby zdravotně postižené</a:t>
            </a:r>
            <a:br>
              <a:rPr lang="cs-CZ" sz="2800" dirty="0">
                <a:solidFill>
                  <a:srgbClr val="C00000"/>
                </a:solidFill>
              </a:rPr>
            </a:br>
            <a:r>
              <a:rPr lang="cs-CZ" sz="2800" dirty="0">
                <a:solidFill>
                  <a:srgbClr val="C00000"/>
                </a:solidFill>
              </a:rPr>
              <a:t>(OZP)</a:t>
            </a:r>
            <a:endParaRPr lang="cs-CZ" sz="2800" dirty="0"/>
          </a:p>
        </p:txBody>
      </p:sp>
      <p:sp>
        <p:nvSpPr>
          <p:cNvPr id="3" name="Zástupný symbol pro obsah 2"/>
          <p:cNvSpPr>
            <a:spLocks noGrp="1"/>
          </p:cNvSpPr>
          <p:nvPr>
            <p:ph idx="1"/>
          </p:nvPr>
        </p:nvSpPr>
        <p:spPr/>
        <p:txBody>
          <a:bodyPr/>
          <a:lstStyle/>
          <a:p>
            <a:r>
              <a:rPr lang="cs-CZ" dirty="0" smtClean="0"/>
              <a:t>	</a:t>
            </a:r>
            <a:r>
              <a:rPr lang="cs-CZ" sz="1800" b="1" dirty="0" smtClean="0">
                <a:solidFill>
                  <a:srgbClr val="0070C0"/>
                </a:solidFill>
              </a:rPr>
              <a:t>1.2. Vymezení</a:t>
            </a:r>
          </a:p>
          <a:p>
            <a:pPr>
              <a:buFont typeface="Arial" charset="0"/>
              <a:buChar char="•"/>
            </a:pPr>
            <a:r>
              <a:rPr lang="cs-CZ" sz="1400" b="1" dirty="0" smtClean="0">
                <a:solidFill>
                  <a:srgbClr val="7030A0"/>
                </a:solidFill>
              </a:rPr>
              <a:t>Chráněným </a:t>
            </a:r>
            <a:r>
              <a:rPr lang="cs-CZ" sz="1400" b="1" dirty="0">
                <a:solidFill>
                  <a:srgbClr val="7030A0"/>
                </a:solidFill>
              </a:rPr>
              <a:t>pracovním místem může být i pracovní místo, které je obsazeno osobou se zdravotním postižením, pokud je vymezeno v písemné dohodě mezi zaměstnavatelem a Úřadem práce. Dohoda se uzavírá na dobu 3 let</a:t>
            </a:r>
            <a:r>
              <a:rPr lang="cs-CZ" sz="1400" b="1" dirty="0" smtClean="0">
                <a:solidFill>
                  <a:srgbClr val="7030A0"/>
                </a:solidFill>
              </a:rPr>
              <a:t>.</a:t>
            </a:r>
          </a:p>
          <a:p>
            <a:pPr>
              <a:buFont typeface="Arial" charset="0"/>
              <a:buChar char="•"/>
            </a:pPr>
            <a:r>
              <a:rPr lang="cs-CZ" sz="1400" b="1" dirty="0">
                <a:solidFill>
                  <a:srgbClr val="7030A0"/>
                </a:solidFill>
              </a:rPr>
              <a:t>Dohodu o vymezení chráněného pracovního místa může Úřad práce uzavřít se zaměstnavatelem nebo s osobou se zdravotním postižením, která vykonává samostatnou výdělečnou činnost. </a:t>
            </a:r>
            <a:endParaRPr lang="cs-CZ" sz="1400" b="1" dirty="0" smtClean="0">
              <a:solidFill>
                <a:srgbClr val="7030A0"/>
              </a:solidFill>
            </a:endParaRPr>
          </a:p>
          <a:p>
            <a:pPr marL="1225" indent="0"/>
            <a:r>
              <a:rPr lang="cs-CZ" sz="1400" b="1" dirty="0" smtClean="0">
                <a:solidFill>
                  <a:srgbClr val="7030A0"/>
                </a:solidFill>
              </a:rPr>
              <a:t>	</a:t>
            </a:r>
          </a:p>
          <a:p>
            <a:pPr marL="1225" indent="0"/>
            <a:r>
              <a:rPr lang="cs-CZ" sz="1600" b="1" dirty="0" smtClean="0">
                <a:solidFill>
                  <a:srgbClr val="FF0000"/>
                </a:solidFill>
              </a:rPr>
              <a:t>	Zřízení nebo vymezení chráněného pracovního místa je podmínkou pro získání 	příspěvku na podporu zaměstnávání OZP  (viz níže)</a:t>
            </a:r>
          </a:p>
          <a:p>
            <a:pPr marL="1225" indent="0"/>
            <a:endParaRPr lang="cs-CZ" sz="1600" b="1" dirty="0">
              <a:solidFill>
                <a:srgbClr val="FF0000"/>
              </a:solidFill>
            </a:endParaRPr>
          </a:p>
          <a:p>
            <a:pPr marL="1225" indent="0"/>
            <a:endParaRPr lang="cs-CZ" sz="1600" b="1" dirty="0" smtClean="0">
              <a:solidFill>
                <a:srgbClr val="FF0000"/>
              </a:solidFill>
            </a:endParaRPr>
          </a:p>
          <a:p>
            <a:pPr marL="1225" indent="0"/>
            <a:endParaRPr lang="cs-CZ" sz="1600" b="1" dirty="0">
              <a:solidFill>
                <a:srgbClr val="FF0000"/>
              </a:solidFill>
            </a:endParaRPr>
          </a:p>
          <a:p>
            <a:pPr marL="1225" indent="0"/>
            <a:r>
              <a:rPr lang="cs-CZ" sz="1400" dirty="0">
                <a:solidFill>
                  <a:srgbClr val="C00000"/>
                </a:solidFill>
              </a:rPr>
              <a:t>Bližší podrobnosti  najdete v §§ 75-77 zákona o zaměstnanosti a prováděcí vyhlášce č.518/2004 Sb.,</a:t>
            </a:r>
            <a:endParaRPr lang="cs-CZ" sz="1400" b="1" dirty="0">
              <a:solidFill>
                <a:srgbClr val="7030A0"/>
              </a:solidFill>
            </a:endParaRPr>
          </a:p>
          <a:p>
            <a:pPr marL="1225" indent="0"/>
            <a:endParaRPr lang="cs-CZ" sz="1600" b="1" dirty="0">
              <a:solidFill>
                <a:srgbClr val="FF0000"/>
              </a:solidFill>
            </a:endParaRPr>
          </a:p>
          <a:p>
            <a:pPr marL="1225" indent="0"/>
            <a:r>
              <a:rPr lang="cs-CZ" sz="1400" b="1" dirty="0" smtClean="0">
                <a:solidFill>
                  <a:srgbClr val="7030A0"/>
                </a:solidFill>
              </a:rPr>
              <a:t>	</a:t>
            </a:r>
          </a:p>
          <a:p>
            <a:pPr>
              <a:buFont typeface="Arial" charset="0"/>
              <a:buChar char="•"/>
            </a:pPr>
            <a:endParaRPr lang="cs-CZ" sz="1400" b="1" dirty="0">
              <a:solidFill>
                <a:srgbClr val="7030A0"/>
              </a:solidFill>
            </a:endParaRPr>
          </a:p>
        </p:txBody>
      </p:sp>
    </p:spTree>
    <p:extLst>
      <p:ext uri="{BB962C8B-B14F-4D97-AF65-F5344CB8AC3E}">
        <p14:creationId xmlns:p14="http://schemas.microsoft.com/office/powerpoint/2010/main" val="1918914419"/>
      </p:ext>
    </p:extLst>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smtClean="0">
                <a:solidFill>
                  <a:srgbClr val="C00000"/>
                </a:solidFill>
              </a:rPr>
              <a:t/>
            </a:r>
            <a:br>
              <a:rPr lang="cs-CZ" sz="2800" dirty="0" smtClean="0">
                <a:solidFill>
                  <a:srgbClr val="C00000"/>
                </a:solidFill>
              </a:rPr>
            </a:br>
            <a:r>
              <a:rPr lang="cs-CZ" sz="2800" dirty="0" smtClean="0">
                <a:solidFill>
                  <a:srgbClr val="C00000"/>
                </a:solidFill>
              </a:rPr>
              <a:t>Pro </a:t>
            </a:r>
            <a:r>
              <a:rPr lang="cs-CZ" sz="2800" dirty="0">
                <a:solidFill>
                  <a:srgbClr val="C00000"/>
                </a:solidFill>
              </a:rPr>
              <a:t>osoby zdravotně postižené</a:t>
            </a:r>
            <a:br>
              <a:rPr lang="cs-CZ" sz="2800" dirty="0">
                <a:solidFill>
                  <a:srgbClr val="C00000"/>
                </a:solidFill>
              </a:rPr>
            </a:br>
            <a:r>
              <a:rPr lang="cs-CZ" sz="2800" dirty="0">
                <a:solidFill>
                  <a:srgbClr val="C00000"/>
                </a:solidFill>
              </a:rPr>
              <a:t>(OZP)</a:t>
            </a:r>
            <a:endParaRPr lang="cs-CZ" sz="2800" dirty="0"/>
          </a:p>
        </p:txBody>
      </p:sp>
      <p:sp>
        <p:nvSpPr>
          <p:cNvPr id="3" name="Zástupný symbol pro obsah 2"/>
          <p:cNvSpPr>
            <a:spLocks noGrp="1"/>
          </p:cNvSpPr>
          <p:nvPr>
            <p:ph idx="1"/>
          </p:nvPr>
        </p:nvSpPr>
        <p:spPr>
          <a:xfrm>
            <a:off x="683568" y="1628800"/>
            <a:ext cx="8135937" cy="4425950"/>
          </a:xfrm>
        </p:spPr>
        <p:txBody>
          <a:bodyPr/>
          <a:lstStyle/>
          <a:p>
            <a:r>
              <a:rPr lang="cs-CZ" sz="2400" b="1" dirty="0" smtClean="0">
                <a:solidFill>
                  <a:srgbClr val="0070C0"/>
                </a:solidFill>
              </a:rPr>
              <a:t>2. Příspěvek na částečnou úhradu provozních nákladů</a:t>
            </a:r>
          </a:p>
          <a:p>
            <a:pPr>
              <a:buFont typeface="Arial" charset="0"/>
              <a:buChar char="•"/>
            </a:pPr>
            <a:r>
              <a:rPr lang="cs-CZ" sz="1400" b="1" dirty="0" smtClean="0">
                <a:solidFill>
                  <a:srgbClr val="7030A0"/>
                </a:solidFill>
              </a:rPr>
              <a:t>Úřad </a:t>
            </a:r>
            <a:r>
              <a:rPr lang="cs-CZ" sz="1400" b="1" dirty="0">
                <a:solidFill>
                  <a:srgbClr val="7030A0"/>
                </a:solidFill>
              </a:rPr>
              <a:t>práce může na zřízené nebo vymezené chráněné pracovní místo poskytnout na základě dohody se zaměstnavatelem nebo osobou samostatně výdělečně činnou, která je osobou se zdravotním postižením, i příspěvek na částečnou úhradu provozních nákladů chráněného pracovního místa. Dohodu je možno uzavřít nejdříve po uplynutí 12 měsíců ode dne obsazení zřízeného chráněného pracovního místa nebo ode dne vymezení chráněného </a:t>
            </a:r>
            <a:r>
              <a:rPr lang="cs-CZ" sz="1400" b="1" dirty="0" smtClean="0">
                <a:solidFill>
                  <a:srgbClr val="7030A0"/>
                </a:solidFill>
              </a:rPr>
              <a:t>pracovního </a:t>
            </a:r>
            <a:r>
              <a:rPr lang="cs-CZ" sz="1400" b="1" dirty="0">
                <a:solidFill>
                  <a:srgbClr val="7030A0"/>
                </a:solidFill>
              </a:rPr>
              <a:t>místa</a:t>
            </a:r>
            <a:r>
              <a:rPr lang="cs-CZ" sz="1400" b="1" dirty="0" smtClean="0">
                <a:solidFill>
                  <a:srgbClr val="7030A0"/>
                </a:solidFill>
              </a:rPr>
              <a:t>.</a:t>
            </a:r>
          </a:p>
          <a:p>
            <a:pPr>
              <a:buFont typeface="Arial" charset="0"/>
              <a:buChar char="•"/>
            </a:pPr>
            <a:r>
              <a:rPr lang="cs-CZ" sz="1400" b="1" dirty="0">
                <a:solidFill>
                  <a:srgbClr val="7030A0"/>
                </a:solidFill>
              </a:rPr>
              <a:t>Roční výše příspěvku může činit nejvíce 48 000 Kč. </a:t>
            </a:r>
            <a:endParaRPr lang="cs-CZ" sz="1400" b="1" dirty="0" smtClean="0">
              <a:solidFill>
                <a:srgbClr val="7030A0"/>
              </a:solidFill>
            </a:endParaRPr>
          </a:p>
          <a:p>
            <a:pPr>
              <a:buFont typeface="Arial" charset="0"/>
              <a:buChar char="•"/>
            </a:pPr>
            <a:endParaRPr lang="cs-CZ" sz="1400" b="1" dirty="0">
              <a:solidFill>
                <a:srgbClr val="7030A0"/>
              </a:solidFill>
            </a:endParaRPr>
          </a:p>
          <a:p>
            <a:pPr>
              <a:buFont typeface="Arial" charset="0"/>
              <a:buChar char="•"/>
            </a:pPr>
            <a:endParaRPr lang="cs-CZ" sz="1400" b="1" dirty="0" smtClean="0">
              <a:solidFill>
                <a:srgbClr val="7030A0"/>
              </a:solidFill>
            </a:endParaRPr>
          </a:p>
          <a:p>
            <a:pPr>
              <a:buFont typeface="Arial" charset="0"/>
              <a:buChar char="•"/>
            </a:pPr>
            <a:endParaRPr lang="cs-CZ" sz="1400" b="1" dirty="0">
              <a:solidFill>
                <a:srgbClr val="7030A0"/>
              </a:solidFill>
            </a:endParaRPr>
          </a:p>
          <a:p>
            <a:pPr>
              <a:buFont typeface="Arial" charset="0"/>
              <a:buChar char="•"/>
            </a:pPr>
            <a:endParaRPr lang="cs-CZ" sz="1400" b="1" dirty="0" smtClean="0">
              <a:solidFill>
                <a:srgbClr val="7030A0"/>
              </a:solidFill>
            </a:endParaRPr>
          </a:p>
          <a:p>
            <a:pPr>
              <a:buFont typeface="Arial" charset="0"/>
              <a:buChar char="•"/>
            </a:pPr>
            <a:endParaRPr lang="cs-CZ" sz="1400" b="1" dirty="0">
              <a:solidFill>
                <a:srgbClr val="7030A0"/>
              </a:solidFill>
            </a:endParaRPr>
          </a:p>
          <a:p>
            <a:pPr marL="1225" indent="0"/>
            <a:r>
              <a:rPr lang="cs-CZ" sz="1400" dirty="0">
                <a:solidFill>
                  <a:srgbClr val="C00000"/>
                </a:solidFill>
              </a:rPr>
              <a:t>Bližší podrobnosti  najdete v §§ 75-77 zákona o zaměstnanosti a prováděcí vyhlášce č.518/2004 Sb.,</a:t>
            </a:r>
            <a:endParaRPr lang="cs-CZ" sz="1400" b="1" dirty="0">
              <a:solidFill>
                <a:srgbClr val="7030A0"/>
              </a:solidFill>
            </a:endParaRPr>
          </a:p>
          <a:p>
            <a:pPr marL="1225" indent="0"/>
            <a:endParaRPr lang="cs-CZ" sz="1400" b="1" dirty="0" smtClean="0">
              <a:solidFill>
                <a:srgbClr val="7030A0"/>
              </a:solidFill>
            </a:endParaRPr>
          </a:p>
          <a:p>
            <a:pPr>
              <a:buFont typeface="Arial" charset="0"/>
              <a:buChar char="•"/>
            </a:pPr>
            <a:endParaRPr lang="cs-CZ" sz="1400" b="1" dirty="0">
              <a:solidFill>
                <a:srgbClr val="7030A0"/>
              </a:solidFill>
            </a:endParaRPr>
          </a:p>
        </p:txBody>
      </p:sp>
    </p:spTree>
    <p:extLst>
      <p:ext uri="{BB962C8B-B14F-4D97-AF65-F5344CB8AC3E}">
        <p14:creationId xmlns:p14="http://schemas.microsoft.com/office/powerpoint/2010/main" val="2606808880"/>
      </p:ext>
    </p:extLst>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smtClean="0">
                <a:solidFill>
                  <a:srgbClr val="C00000"/>
                </a:solidFill>
              </a:rPr>
              <a:t/>
            </a:r>
            <a:br>
              <a:rPr lang="cs-CZ" sz="2800" dirty="0" smtClean="0">
                <a:solidFill>
                  <a:srgbClr val="C00000"/>
                </a:solidFill>
              </a:rPr>
            </a:br>
            <a:r>
              <a:rPr lang="cs-CZ" sz="2800" dirty="0" smtClean="0">
                <a:solidFill>
                  <a:srgbClr val="C00000"/>
                </a:solidFill>
              </a:rPr>
              <a:t>Pro </a:t>
            </a:r>
            <a:r>
              <a:rPr lang="cs-CZ" sz="2800" dirty="0">
                <a:solidFill>
                  <a:srgbClr val="C00000"/>
                </a:solidFill>
              </a:rPr>
              <a:t>osoby zdravotně postižené</a:t>
            </a:r>
            <a:br>
              <a:rPr lang="cs-CZ" sz="2800" dirty="0">
                <a:solidFill>
                  <a:srgbClr val="C00000"/>
                </a:solidFill>
              </a:rPr>
            </a:br>
            <a:r>
              <a:rPr lang="cs-CZ" sz="2800" dirty="0">
                <a:solidFill>
                  <a:srgbClr val="C00000"/>
                </a:solidFill>
              </a:rPr>
              <a:t>(OZP)</a:t>
            </a:r>
            <a:endParaRPr lang="cs-CZ" sz="2800" dirty="0"/>
          </a:p>
        </p:txBody>
      </p:sp>
      <p:sp>
        <p:nvSpPr>
          <p:cNvPr id="3" name="Zástupný symbol pro obsah 2"/>
          <p:cNvSpPr>
            <a:spLocks noGrp="1"/>
          </p:cNvSpPr>
          <p:nvPr>
            <p:ph idx="1"/>
          </p:nvPr>
        </p:nvSpPr>
        <p:spPr/>
        <p:txBody>
          <a:bodyPr/>
          <a:lstStyle/>
          <a:p>
            <a:r>
              <a:rPr lang="cs-CZ" sz="2400" b="1" dirty="0">
                <a:solidFill>
                  <a:srgbClr val="0070C0"/>
                </a:solidFill>
              </a:rPr>
              <a:t>3. Příspěvek na podporu zaměstnávání osob se zdravotním postižením na chráněném pracovním </a:t>
            </a:r>
            <a:r>
              <a:rPr lang="cs-CZ" sz="2400" b="1" dirty="0" smtClean="0">
                <a:solidFill>
                  <a:srgbClr val="0070C0"/>
                </a:solidFill>
              </a:rPr>
              <a:t>místě</a:t>
            </a:r>
          </a:p>
          <a:p>
            <a:pPr>
              <a:buFont typeface="Arial" charset="0"/>
              <a:buChar char="•"/>
            </a:pPr>
            <a:r>
              <a:rPr lang="cs-CZ" sz="1400" b="1" dirty="0" smtClean="0">
                <a:solidFill>
                  <a:srgbClr val="7030A0"/>
                </a:solidFill>
              </a:rPr>
              <a:t>Zaměstnavateli </a:t>
            </a:r>
            <a:r>
              <a:rPr lang="cs-CZ" sz="1400" b="1" dirty="0">
                <a:solidFill>
                  <a:srgbClr val="7030A0"/>
                </a:solidFill>
              </a:rPr>
              <a:t>zaměstnávajícímu </a:t>
            </a:r>
            <a:r>
              <a:rPr lang="cs-CZ" sz="1400" b="1" dirty="0">
                <a:solidFill>
                  <a:srgbClr val="FF0000"/>
                </a:solidFill>
              </a:rPr>
              <a:t>na chráněných pracovních místech</a:t>
            </a:r>
            <a:r>
              <a:rPr lang="cs-CZ" sz="1400" b="1" dirty="0">
                <a:solidFill>
                  <a:srgbClr val="7030A0"/>
                </a:solidFill>
              </a:rPr>
              <a:t> </a:t>
            </a:r>
            <a:r>
              <a:rPr lang="cs-CZ" sz="1400" b="1" dirty="0" smtClean="0">
                <a:solidFill>
                  <a:srgbClr val="7030A0"/>
                </a:solidFill>
              </a:rPr>
              <a:t>více </a:t>
            </a:r>
            <a:r>
              <a:rPr lang="cs-CZ" sz="1400" b="1" dirty="0">
                <a:solidFill>
                  <a:srgbClr val="7030A0"/>
                </a:solidFill>
              </a:rPr>
              <a:t>než 50 % osob se zdravotním postižením z celkového počtu svých zaměstnanců se poskytuje příspěvek na podporu zaměstnávání těchto osob formou částečné úhrady vynaložených prostředků na mzdy nebo platy a dalších </a:t>
            </a:r>
            <a:r>
              <a:rPr lang="cs-CZ" sz="1400" b="1" dirty="0" smtClean="0">
                <a:solidFill>
                  <a:srgbClr val="7030A0"/>
                </a:solidFill>
              </a:rPr>
              <a:t>nákladů</a:t>
            </a:r>
          </a:p>
          <a:p>
            <a:pPr>
              <a:buFont typeface="Arial" charset="0"/>
              <a:buChar char="•"/>
            </a:pPr>
            <a:r>
              <a:rPr lang="cs-CZ" sz="1400" b="1" dirty="0">
                <a:solidFill>
                  <a:srgbClr val="7030A0"/>
                </a:solidFill>
              </a:rPr>
              <a:t>Příspěvkem jsou nahrazovány skutečně vynaložené prostředky na mzdy nebo platy v měsíční výši 75 % skutečně vynaložených prostředků na mzdy nebo platy na zaměstnance v pracovním poměru, který je osobou se zdravotním postižením, včetně pojistného na sociální zabezpečení a příspěvku na státní politiku zaměstnanosti a pojistného na veřejné zdravotní pojištění, které zaměstnavatel za sebe odvedl z vyměřovacího základu tohoto zaměstnance, nejvýše však 8 000 Kč</a:t>
            </a:r>
            <a:r>
              <a:rPr lang="cs-CZ" sz="1400" b="1" dirty="0" smtClean="0">
                <a:solidFill>
                  <a:srgbClr val="7030A0"/>
                </a:solidFill>
              </a:rPr>
              <a:t>.</a:t>
            </a:r>
          </a:p>
          <a:p>
            <a:pPr>
              <a:buFont typeface="Arial" charset="0"/>
              <a:buChar char="•"/>
            </a:pPr>
            <a:r>
              <a:rPr lang="cs-CZ" sz="1400" b="1" dirty="0">
                <a:solidFill>
                  <a:srgbClr val="7030A0"/>
                </a:solidFill>
              </a:rPr>
              <a:t>Po uplynutí 12 kalendářních měsíců ode dne obsazení zřízeného chráněného pracovního místa nebo ode dne vymezení chráněného pracovního místa může zaměstnavatel v žádosti o příspěvek za následující kalendářní čtvrtletí uplatnit nárok na zvýšení příspěvku o částku odpovídající prokázaným dalším nákladům vynaloženým zaměstnavatelem na zaměstnávání osob se zdravotním postižením v kalendářním čtvrtletí, za které o příspěvek žádá, nejvýše však o 2 000 Kč měsíčně na jednoho zaměstnance, který je osobou se zdravotním postižením. Zvýšení příspěvku podle věty první nelze uplatnit pro chráněné pracovní místo zřízené nebo vymezené mimo pracoviště zaměstnavatele.</a:t>
            </a:r>
          </a:p>
        </p:txBody>
      </p:sp>
    </p:spTree>
    <p:extLst>
      <p:ext uri="{BB962C8B-B14F-4D97-AF65-F5344CB8AC3E}">
        <p14:creationId xmlns:p14="http://schemas.microsoft.com/office/powerpoint/2010/main" val="3964850240"/>
      </p:ext>
    </p:extLst>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smtClean="0">
                <a:solidFill>
                  <a:srgbClr val="C00000"/>
                </a:solidFill>
              </a:rPr>
              <a:t/>
            </a:r>
            <a:br>
              <a:rPr lang="cs-CZ" sz="2400" dirty="0" smtClean="0">
                <a:solidFill>
                  <a:srgbClr val="C00000"/>
                </a:solidFill>
              </a:rPr>
            </a:br>
            <a:r>
              <a:rPr lang="cs-CZ" sz="2400" dirty="0" smtClean="0">
                <a:solidFill>
                  <a:srgbClr val="C00000"/>
                </a:solidFill>
              </a:rPr>
              <a:t>Pro </a:t>
            </a:r>
            <a:r>
              <a:rPr lang="cs-CZ" sz="2400" dirty="0">
                <a:solidFill>
                  <a:srgbClr val="C00000"/>
                </a:solidFill>
              </a:rPr>
              <a:t>osoby zdravotně postižené</a:t>
            </a:r>
            <a:br>
              <a:rPr lang="cs-CZ" sz="2400" dirty="0">
                <a:solidFill>
                  <a:srgbClr val="C00000"/>
                </a:solidFill>
              </a:rPr>
            </a:br>
            <a:r>
              <a:rPr lang="cs-CZ" sz="2400" dirty="0">
                <a:solidFill>
                  <a:srgbClr val="C00000"/>
                </a:solidFill>
              </a:rPr>
              <a:t>(OZP)</a:t>
            </a:r>
            <a:endParaRPr lang="cs-CZ" sz="2400" dirty="0"/>
          </a:p>
        </p:txBody>
      </p:sp>
      <p:sp>
        <p:nvSpPr>
          <p:cNvPr id="3" name="Zástupný symbol pro obsah 2"/>
          <p:cNvSpPr>
            <a:spLocks noGrp="1"/>
          </p:cNvSpPr>
          <p:nvPr>
            <p:ph idx="1"/>
          </p:nvPr>
        </p:nvSpPr>
        <p:spPr/>
        <p:txBody>
          <a:bodyPr/>
          <a:lstStyle/>
          <a:p>
            <a:pPr>
              <a:buFont typeface="Arial" charset="0"/>
              <a:buChar char="•"/>
            </a:pPr>
            <a:r>
              <a:rPr lang="cs-CZ" sz="1400" b="1" dirty="0" smtClean="0">
                <a:solidFill>
                  <a:srgbClr val="7030A0"/>
                </a:solidFill>
              </a:rPr>
              <a:t>Příspěvek </a:t>
            </a:r>
            <a:r>
              <a:rPr lang="cs-CZ" sz="1400" b="1" dirty="0">
                <a:solidFill>
                  <a:srgbClr val="7030A0"/>
                </a:solidFill>
              </a:rPr>
              <a:t>se poskytuje čtvrtletně zpětně na základě písemné žádosti zaměstnavatele, která musí být krajské pobočce Úřadu práce doručena nejpozději do konce kalendářního měsíce následujícího po uplynutí příslušného kalendářního čtvrtletí. Příspěvek se poskytuje za podmínky, že k poslednímu dni příslušného kalendářního čtvrtletí zaměstnavatel nemá v evidenci daní zachyceny daňové nedoplatky vedené příslušným finančním nebo celním úřadem, nemá nedoplatek na pojistném a na penále na sociální zabezpečení a příspěvku na státní politiku zaměstnanosti a na pojistném a na penále na veřejné zdravotní </a:t>
            </a:r>
            <a:r>
              <a:rPr lang="cs-CZ" sz="1400" b="1" dirty="0" smtClean="0">
                <a:solidFill>
                  <a:srgbClr val="7030A0"/>
                </a:solidFill>
              </a:rPr>
              <a:t>pojištění</a:t>
            </a:r>
            <a:endParaRPr lang="cs-CZ" sz="1400" b="1" dirty="0">
              <a:solidFill>
                <a:srgbClr val="7030A0"/>
              </a:solidFill>
            </a:endParaRPr>
          </a:p>
          <a:p>
            <a:pPr>
              <a:buFont typeface="Arial" charset="0"/>
              <a:buChar char="•"/>
            </a:pPr>
            <a:r>
              <a:rPr lang="cs-CZ" sz="1400" b="1" dirty="0">
                <a:solidFill>
                  <a:srgbClr val="7030A0"/>
                </a:solidFill>
              </a:rPr>
              <a:t>Požádá-li o příspěvek </a:t>
            </a:r>
            <a:r>
              <a:rPr lang="cs-CZ" sz="1400" b="1" dirty="0" smtClean="0">
                <a:solidFill>
                  <a:srgbClr val="7030A0"/>
                </a:solidFill>
              </a:rPr>
              <a:t>na stejného zaměstnance více </a:t>
            </a:r>
            <a:r>
              <a:rPr lang="cs-CZ" sz="1400" b="1" dirty="0">
                <a:solidFill>
                  <a:srgbClr val="7030A0"/>
                </a:solidFill>
              </a:rPr>
              <a:t>zaměstnavatelů, příspěvek se poskytne tomu zaměstnavateli, u něhož vznikl zaměstnanci, který je osobou se zdravotním postižením, pracovní poměr nejdříve. Vznikne-li zaměstnanci, který je osobou se zdravotním postižením, ve stejný den pracovní poměr u více zaměstnavatelů, kteří o příspěvek žádají, příspěvek na tohoto zaměstnance nelze poskytnout žádnému z </a:t>
            </a:r>
            <a:r>
              <a:rPr lang="cs-CZ" sz="1400" b="1" dirty="0" smtClean="0">
                <a:solidFill>
                  <a:srgbClr val="7030A0"/>
                </a:solidFill>
              </a:rPr>
              <a:t>nich</a:t>
            </a:r>
            <a:endParaRPr lang="cs-CZ" sz="1400" dirty="0" smtClean="0">
              <a:solidFill>
                <a:srgbClr val="7030A0"/>
              </a:solidFill>
            </a:endParaRPr>
          </a:p>
          <a:p>
            <a:pPr>
              <a:buFont typeface="Arial" charset="0"/>
              <a:buChar char="•"/>
            </a:pPr>
            <a:r>
              <a:rPr lang="cs-CZ" sz="1400" b="1" dirty="0" smtClean="0">
                <a:solidFill>
                  <a:srgbClr val="7030A0"/>
                </a:solidFill>
              </a:rPr>
              <a:t>Příspěvek nelze poskytnout za </a:t>
            </a:r>
            <a:r>
              <a:rPr lang="cs-CZ" sz="1400" b="1" dirty="0">
                <a:solidFill>
                  <a:srgbClr val="7030A0"/>
                </a:solidFill>
              </a:rPr>
              <a:t>čtvrtletí, ve kterém byl zaměstnanec zaměstnán na chráněném pracovním místě, na které je poskytován příspěvek na částečnou úhradu provozních nákladů chráněného pracovního místa,</a:t>
            </a:r>
            <a:endParaRPr lang="cs-CZ" sz="1400" b="1" dirty="0" smtClean="0">
              <a:solidFill>
                <a:srgbClr val="7030A0"/>
              </a:solidFill>
            </a:endParaRPr>
          </a:p>
          <a:p>
            <a:pPr marL="1225" indent="0"/>
            <a:endParaRPr lang="cs-CZ" sz="1400" b="1" dirty="0">
              <a:solidFill>
                <a:srgbClr val="7030A0"/>
              </a:solidFill>
            </a:endParaRPr>
          </a:p>
          <a:p>
            <a:pPr marL="1225" indent="0"/>
            <a:r>
              <a:rPr lang="cs-CZ" sz="1400" dirty="0">
                <a:solidFill>
                  <a:srgbClr val="C00000"/>
                </a:solidFill>
              </a:rPr>
              <a:t>Bližší podrobnosti  najdete v </a:t>
            </a:r>
            <a:r>
              <a:rPr lang="cs-CZ" sz="1400" dirty="0" smtClean="0">
                <a:solidFill>
                  <a:srgbClr val="C00000"/>
                </a:solidFill>
              </a:rPr>
              <a:t>§ 78 </a:t>
            </a:r>
            <a:r>
              <a:rPr lang="cs-CZ" sz="1400" dirty="0">
                <a:solidFill>
                  <a:srgbClr val="C00000"/>
                </a:solidFill>
              </a:rPr>
              <a:t>zákona o zaměstnanosti a prováděcí vyhlášce č.518/2004 Sb.,</a:t>
            </a:r>
            <a:endParaRPr lang="cs-CZ" sz="1400" b="1" dirty="0">
              <a:solidFill>
                <a:srgbClr val="7030A0"/>
              </a:solidFill>
            </a:endParaRPr>
          </a:p>
          <a:p>
            <a:pPr marL="1225" indent="0"/>
            <a:endParaRPr lang="cs-CZ" sz="1400" b="1" dirty="0" smtClean="0">
              <a:solidFill>
                <a:srgbClr val="7030A0"/>
              </a:solidFill>
            </a:endParaRPr>
          </a:p>
          <a:p>
            <a:pPr marL="1225" indent="0"/>
            <a:endParaRPr lang="cs-CZ" sz="1400" b="1" dirty="0">
              <a:solidFill>
                <a:srgbClr val="7030A0"/>
              </a:solidFill>
            </a:endParaRPr>
          </a:p>
          <a:p>
            <a:pPr marL="1225" indent="0"/>
            <a:r>
              <a:rPr lang="cs-CZ" sz="1400" dirty="0">
                <a:solidFill>
                  <a:srgbClr val="C00000"/>
                </a:solidFill>
              </a:rPr>
              <a:t>Bližší podrobnosti  najdete v </a:t>
            </a:r>
            <a:r>
              <a:rPr lang="cs-CZ" sz="1400" dirty="0" smtClean="0">
                <a:solidFill>
                  <a:srgbClr val="C00000"/>
                </a:solidFill>
              </a:rPr>
              <a:t>§ 78 </a:t>
            </a:r>
            <a:r>
              <a:rPr lang="cs-CZ" sz="1400" dirty="0">
                <a:solidFill>
                  <a:srgbClr val="C00000"/>
                </a:solidFill>
              </a:rPr>
              <a:t>zákona o zaměstnanosti a prováděcí vyhlášce č.518/2004 Sb.,</a:t>
            </a:r>
            <a:endParaRPr lang="cs-CZ" sz="1400" b="1" dirty="0">
              <a:solidFill>
                <a:srgbClr val="7030A0"/>
              </a:solidFill>
            </a:endParaRPr>
          </a:p>
          <a:p>
            <a:pPr marL="1225" indent="0"/>
            <a:endParaRPr lang="cs-CZ" sz="1400" b="1" dirty="0">
              <a:solidFill>
                <a:srgbClr val="7030A0"/>
              </a:solidFill>
            </a:endParaRPr>
          </a:p>
        </p:txBody>
      </p:sp>
    </p:spTree>
    <p:extLst>
      <p:ext uri="{BB962C8B-B14F-4D97-AF65-F5344CB8AC3E}">
        <p14:creationId xmlns:p14="http://schemas.microsoft.com/office/powerpoint/2010/main" val="4476851"/>
      </p:ext>
    </p:extLst>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smtClean="0">
                <a:solidFill>
                  <a:srgbClr val="C00000"/>
                </a:solidFill>
              </a:rPr>
              <a:t/>
            </a:r>
            <a:br>
              <a:rPr lang="cs-CZ" sz="2800" dirty="0" smtClean="0">
                <a:solidFill>
                  <a:srgbClr val="C00000"/>
                </a:solidFill>
              </a:rPr>
            </a:br>
            <a:r>
              <a:rPr lang="cs-CZ" sz="2800" dirty="0" smtClean="0">
                <a:solidFill>
                  <a:srgbClr val="C00000"/>
                </a:solidFill>
              </a:rPr>
              <a:t>Pro </a:t>
            </a:r>
            <a:r>
              <a:rPr lang="cs-CZ" sz="2800" dirty="0">
                <a:solidFill>
                  <a:srgbClr val="C00000"/>
                </a:solidFill>
              </a:rPr>
              <a:t>osoby zdravotně postižené</a:t>
            </a:r>
            <a:br>
              <a:rPr lang="cs-CZ" sz="2800" dirty="0">
                <a:solidFill>
                  <a:srgbClr val="C00000"/>
                </a:solidFill>
              </a:rPr>
            </a:br>
            <a:r>
              <a:rPr lang="cs-CZ" sz="2800" dirty="0">
                <a:solidFill>
                  <a:srgbClr val="C00000"/>
                </a:solidFill>
              </a:rPr>
              <a:t>(OZP)</a:t>
            </a:r>
            <a:endParaRPr lang="cs-CZ" sz="2800" dirty="0"/>
          </a:p>
        </p:txBody>
      </p:sp>
      <p:sp>
        <p:nvSpPr>
          <p:cNvPr id="3" name="Zástupný symbol pro obsah 2"/>
          <p:cNvSpPr>
            <a:spLocks noGrp="1"/>
          </p:cNvSpPr>
          <p:nvPr>
            <p:ph idx="1"/>
          </p:nvPr>
        </p:nvSpPr>
        <p:spPr/>
        <p:txBody>
          <a:bodyPr/>
          <a:lstStyle/>
          <a:p>
            <a:r>
              <a:rPr lang="cs-CZ" sz="2400" b="1" dirty="0" smtClean="0">
                <a:solidFill>
                  <a:srgbClr val="0070C0"/>
                </a:solidFill>
              </a:rPr>
              <a:t>4. Pracovní rehabilitace</a:t>
            </a:r>
          </a:p>
          <a:p>
            <a:pPr>
              <a:buFont typeface="Arial" charset="0"/>
              <a:buChar char="•"/>
            </a:pPr>
            <a:r>
              <a:rPr lang="cs-CZ" sz="1400" b="1" dirty="0" smtClean="0">
                <a:solidFill>
                  <a:srgbClr val="7030A0"/>
                </a:solidFill>
              </a:rPr>
              <a:t>Pracovní </a:t>
            </a:r>
            <a:r>
              <a:rPr lang="cs-CZ" sz="1400" b="1" dirty="0">
                <a:solidFill>
                  <a:srgbClr val="7030A0"/>
                </a:solidFill>
              </a:rPr>
              <a:t>rehabilitace je souvislá činnost zaměřená na </a:t>
            </a:r>
            <a:r>
              <a:rPr lang="cs-CZ" sz="1400" b="1" dirty="0">
                <a:solidFill>
                  <a:srgbClr val="FF0000"/>
                </a:solidFill>
              </a:rPr>
              <a:t>získání a udržení vhodného zaměstnání </a:t>
            </a:r>
            <a:r>
              <a:rPr lang="cs-CZ" sz="1400" b="1" dirty="0">
                <a:solidFill>
                  <a:srgbClr val="7030A0"/>
                </a:solidFill>
              </a:rPr>
              <a:t>osoby se zdravotním postižením, kterou na základě její žádosti </a:t>
            </a:r>
            <a:r>
              <a:rPr lang="cs-CZ" sz="1400" b="1" dirty="0" smtClean="0">
                <a:solidFill>
                  <a:srgbClr val="7030A0"/>
                </a:solidFill>
              </a:rPr>
              <a:t>zabezpečuje Úřad </a:t>
            </a:r>
            <a:r>
              <a:rPr lang="cs-CZ" sz="1400" b="1" dirty="0">
                <a:solidFill>
                  <a:srgbClr val="7030A0"/>
                </a:solidFill>
              </a:rPr>
              <a:t>práce a hradí náklady s ní spojené. </a:t>
            </a:r>
            <a:endParaRPr lang="cs-CZ" sz="1400" b="1" dirty="0" smtClean="0">
              <a:solidFill>
                <a:srgbClr val="7030A0"/>
              </a:solidFill>
            </a:endParaRPr>
          </a:p>
          <a:p>
            <a:pPr>
              <a:buFont typeface="Arial" charset="0"/>
              <a:buChar char="•"/>
            </a:pPr>
            <a:r>
              <a:rPr lang="cs-CZ" sz="1400" b="1" dirty="0" smtClean="0">
                <a:solidFill>
                  <a:srgbClr val="7030A0"/>
                </a:solidFill>
              </a:rPr>
              <a:t>Pracovní </a:t>
            </a:r>
            <a:r>
              <a:rPr lang="cs-CZ" sz="1400" b="1" dirty="0">
                <a:solidFill>
                  <a:srgbClr val="7030A0"/>
                </a:solidFill>
              </a:rPr>
              <a:t>rehabilitace zahrnuje zejména poradenskou činnost zaměřenou na volbu povolání, volbu zaměstnání nebo jiné výdělečné činnosti, teoretickou a praktickou přípravu pro zaměstnání nebo jinou výdělečnou činnost, zprostředkování, udržení a změnu zaměstnání, změnu povolání a vytváření vhodných podmínek pro výkon zaměstnání nebo jiné výdělečné </a:t>
            </a:r>
            <a:r>
              <a:rPr lang="cs-CZ" sz="1400" b="1" dirty="0" smtClean="0">
                <a:solidFill>
                  <a:srgbClr val="7030A0"/>
                </a:solidFill>
              </a:rPr>
              <a:t>činnosti</a:t>
            </a:r>
          </a:p>
          <a:p>
            <a:pPr>
              <a:buFont typeface="Arial" charset="0"/>
              <a:buChar char="•"/>
            </a:pPr>
            <a:r>
              <a:rPr lang="cs-CZ" sz="1400" b="1" dirty="0" smtClean="0">
                <a:solidFill>
                  <a:srgbClr val="7030A0"/>
                </a:solidFill>
              </a:rPr>
              <a:t>Krajská </a:t>
            </a:r>
            <a:r>
              <a:rPr lang="cs-CZ" sz="1400" b="1" dirty="0">
                <a:solidFill>
                  <a:srgbClr val="7030A0"/>
                </a:solidFill>
              </a:rPr>
              <a:t>pobočka Úřadu práce v součinnosti s osobou se zdravotním postižením sestaví individuální plán pracovní rehabilitace s ohledem na její zdravotní způsobilost, schopnost vykonávat </a:t>
            </a:r>
            <a:r>
              <a:rPr lang="cs-CZ" sz="1400" b="1" dirty="0">
                <a:solidFill>
                  <a:srgbClr val="FF0000"/>
                </a:solidFill>
              </a:rPr>
              <a:t>soustavné</a:t>
            </a:r>
            <a:r>
              <a:rPr lang="cs-CZ" sz="1400" b="1" dirty="0">
                <a:solidFill>
                  <a:srgbClr val="7030A0"/>
                </a:solidFill>
              </a:rPr>
              <a:t> zaměstnání nebo jinou výdělečnou činnost a kvalifikaci a s ohledem na situaci na trhu </a:t>
            </a:r>
            <a:r>
              <a:rPr lang="cs-CZ" sz="1400" b="1" dirty="0" smtClean="0">
                <a:solidFill>
                  <a:srgbClr val="7030A0"/>
                </a:solidFill>
              </a:rPr>
              <a:t>práce</a:t>
            </a:r>
          </a:p>
          <a:p>
            <a:pPr marL="1225" indent="0"/>
            <a:endParaRPr lang="cs-CZ" sz="1400" b="1" dirty="0">
              <a:solidFill>
                <a:srgbClr val="7030A0"/>
              </a:solidFill>
            </a:endParaRPr>
          </a:p>
          <a:p>
            <a:pPr marL="1225" indent="0"/>
            <a:endParaRPr lang="cs-CZ" sz="1400" b="1" dirty="0" smtClean="0">
              <a:solidFill>
                <a:srgbClr val="7030A0"/>
              </a:solidFill>
            </a:endParaRPr>
          </a:p>
          <a:p>
            <a:pPr marL="1225" indent="0"/>
            <a:r>
              <a:rPr lang="cs-CZ" sz="1400" dirty="0">
                <a:solidFill>
                  <a:srgbClr val="C00000"/>
                </a:solidFill>
              </a:rPr>
              <a:t>Bližší podrobnosti  najdete v §§ </a:t>
            </a:r>
            <a:r>
              <a:rPr lang="cs-CZ" sz="1400" dirty="0" smtClean="0">
                <a:solidFill>
                  <a:srgbClr val="C00000"/>
                </a:solidFill>
              </a:rPr>
              <a:t>69-74 </a:t>
            </a:r>
            <a:r>
              <a:rPr lang="cs-CZ" sz="1400" dirty="0">
                <a:solidFill>
                  <a:srgbClr val="C00000"/>
                </a:solidFill>
              </a:rPr>
              <a:t>zákona o zaměstnanosti a prováděcí vyhlášce č.518/2004 Sb.,</a:t>
            </a:r>
            <a:endParaRPr lang="cs-CZ" sz="1400" b="1" dirty="0">
              <a:solidFill>
                <a:srgbClr val="7030A0"/>
              </a:solidFill>
            </a:endParaRPr>
          </a:p>
          <a:p>
            <a:pPr marL="1225" indent="0"/>
            <a:endParaRPr lang="cs-CZ" sz="1400" b="1" dirty="0">
              <a:solidFill>
                <a:srgbClr val="7030A0"/>
              </a:solidFill>
            </a:endParaRPr>
          </a:p>
        </p:txBody>
      </p:sp>
    </p:spTree>
    <p:extLst>
      <p:ext uri="{BB962C8B-B14F-4D97-AF65-F5344CB8AC3E}">
        <p14:creationId xmlns:p14="http://schemas.microsoft.com/office/powerpoint/2010/main" val="4001580175"/>
      </p:ext>
    </p:extLst>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PPT sablona_UP (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 sablona_UP (1)</Template>
  <TotalTime>440</TotalTime>
  <Words>1511</Words>
  <Application>Microsoft Office PowerPoint</Application>
  <PresentationFormat>Předvádění na obrazovce (4:3)</PresentationFormat>
  <Paragraphs>159</Paragraphs>
  <Slides>22</Slides>
  <Notes>0</Notes>
  <HiddenSlides>0</HiddenSlides>
  <MMClips>0</MMClips>
  <ScaleCrop>false</ScaleCrop>
  <HeadingPairs>
    <vt:vector size="4" baseType="variant">
      <vt:variant>
        <vt:lpstr>Motiv</vt:lpstr>
      </vt:variant>
      <vt:variant>
        <vt:i4>1</vt:i4>
      </vt:variant>
      <vt:variant>
        <vt:lpstr>Nadpisy snímků</vt:lpstr>
      </vt:variant>
      <vt:variant>
        <vt:i4>22</vt:i4>
      </vt:variant>
    </vt:vector>
  </HeadingPairs>
  <TitlesOfParts>
    <vt:vector size="23" baseType="lpstr">
      <vt:lpstr>PPT sablona_UP (1)</vt:lpstr>
      <vt:lpstr>Úřad práce a sociální podnikání </vt:lpstr>
      <vt:lpstr> Pro osoby zdravotně postižené (OZP)</vt:lpstr>
      <vt:lpstr> Pro osoby zdravotně postižené (OZP)</vt:lpstr>
      <vt:lpstr> Pro osoby zdravotně postižené (OZP)</vt:lpstr>
      <vt:lpstr> Pro osoby zdravotně postižené (OZP)</vt:lpstr>
      <vt:lpstr> Pro osoby zdravotně postižené (OZP)</vt:lpstr>
      <vt:lpstr> Pro osoby zdravotně postižené (OZP)</vt:lpstr>
      <vt:lpstr> Pro osoby zdravotně postižené (OZP)</vt:lpstr>
      <vt:lpstr> Pro osoby zdravotně postižené (OZP)</vt:lpstr>
      <vt:lpstr> Aktivní politika zaměstnanosti</vt:lpstr>
      <vt:lpstr> Aktivní politika zaměstnanosti</vt:lpstr>
      <vt:lpstr> Aktivní politika zaměstnanosti</vt:lpstr>
      <vt:lpstr> Aktivní politika zaměstnanosti</vt:lpstr>
      <vt:lpstr> Aktivní politika zaměstnanosti</vt:lpstr>
      <vt:lpstr> Aktivní politika zaměstnanosti</vt:lpstr>
      <vt:lpstr> Aktivní politika zaměstnanosti</vt:lpstr>
      <vt:lpstr> Aktivní politika zaměstnanosti</vt:lpstr>
      <vt:lpstr> Aktivní politika zaměstnanosti</vt:lpstr>
      <vt:lpstr> Aktivní politika zaměstnanosti</vt:lpstr>
      <vt:lpstr> Aktivní politika zaměstnanosti</vt:lpstr>
      <vt:lpstr> Ještě jedna informace</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Nadpis prezentace</dc:title>
  <dc:creator>jirka reichl</dc:creator>
  <cp:lastModifiedBy>David Jiří Bc. (KL)</cp:lastModifiedBy>
  <cp:revision>48</cp:revision>
  <dcterms:created xsi:type="dcterms:W3CDTF">2013-03-26T10:26:50Z</dcterms:created>
  <dcterms:modified xsi:type="dcterms:W3CDTF">2014-05-22T12:18:22Z</dcterms:modified>
</cp:coreProperties>
</file>