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80" r:id="rId6"/>
    <p:sldId id="283" r:id="rId7"/>
    <p:sldId id="284" r:id="rId8"/>
    <p:sldId id="282" r:id="rId9"/>
    <p:sldId id="286" r:id="rId10"/>
    <p:sldId id="287" r:id="rId11"/>
    <p:sldId id="289" r:id="rId12"/>
    <p:sldId id="294" r:id="rId13"/>
    <p:sldId id="288" r:id="rId14"/>
    <p:sldId id="295" r:id="rId15"/>
    <p:sldId id="290" r:id="rId16"/>
    <p:sldId id="263" r:id="rId17"/>
    <p:sldId id="296" r:id="rId18"/>
    <p:sldId id="297" r:id="rId19"/>
    <p:sldId id="279" r:id="rId20"/>
    <p:sldId id="291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70A557-AE29-4323-8026-A031EBCC3FE2}" type="datetimeFigureOut">
              <a:rPr lang="cs-CZ"/>
              <a:pPr>
                <a:defRPr/>
              </a:pPr>
              <a:t>27.3.2014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93108-437B-4929-9D91-5ECE3728CD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69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981E1-BC95-4B2C-A0CD-2DE10B7B0418}" type="slidenum">
              <a:rPr lang="en-GB"/>
              <a:pPr/>
              <a:t>5</a:t>
            </a:fld>
            <a:endParaRPr lang="en-GB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25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A5BFC7-9208-45EB-AD20-5DDF19CEFB98}" type="slidenum">
              <a:rPr lang="en-GB"/>
              <a:pPr/>
              <a:t>14</a:t>
            </a:fld>
            <a:endParaRPr lang="en-GB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88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260350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551813-B236-40FC-9AA3-760C6210D177}" type="slidenum">
              <a:rPr lang="en-GB"/>
              <a:pPr/>
              <a:t>15</a:t>
            </a:fld>
            <a:endParaRPr lang="en-GB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012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260350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BCE92A-4F1B-4DE4-AD99-17E871B01485}" type="slidenum">
              <a:rPr lang="en-GB"/>
              <a:pPr/>
              <a:t>19</a:t>
            </a:fld>
            <a:endParaRPr lang="en-GB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08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ln/>
        </p:spPr>
        <p:txBody>
          <a:bodyPr wrap="none" anchor="ctr"/>
          <a:lstStyle/>
          <a:p>
            <a:pPr eaLnBrk="1" hangingPunct="1">
              <a:lnSpc>
                <a:spcPct val="38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endParaRPr lang="cs-CZ" sz="1800" smtClean="0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B55BD-2FD6-4742-A625-13E2414007E8}" type="slidenum">
              <a:rPr lang="en-GB"/>
              <a:pPr/>
              <a:t>20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FFFF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Proto je třeba zaměstnat mnohem více zaměstnanců a zaměstnance na jejich vedení.</a:t>
            </a: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FFFF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Vzrůstají mzdové náklady</a:t>
            </a: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0CBEF-7161-4A95-B76F-BA95B7500D6F}" type="slidenum">
              <a:rPr lang="en-GB"/>
              <a:pPr/>
              <a:t>6</a:t>
            </a:fld>
            <a:endParaRPr lang="en-GB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8307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590884-74CD-4AFC-8082-CAAEADB20171}" type="slidenum">
              <a:rPr lang="en-GB"/>
              <a:pPr/>
              <a:t>7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8547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C01CB8-7456-4971-848D-E228E5C1CC4C}" type="slidenum">
              <a:rPr lang="en-GB"/>
              <a:pPr/>
              <a:t>8</a:t>
            </a:fld>
            <a:endParaRPr lang="en-GB"/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035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3A398A-5E51-4AAF-95D1-B82060765790}" type="slidenum">
              <a:rPr lang="en-GB"/>
              <a:pPr/>
              <a:t>9</a:t>
            </a:fld>
            <a:endParaRPr lang="en-GB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011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D28282-FF12-4026-B319-2239EC824890}" type="slidenum">
              <a:rPr lang="en-GB"/>
              <a:pPr/>
              <a:t>10</a:t>
            </a:fld>
            <a:endParaRPr lang="en-GB"/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D7694-EB33-420F-85FF-B3FC6A817C00}" type="slidenum">
              <a:rPr lang="en-GB"/>
              <a:pPr/>
              <a:t>11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Přepočtené úvazky 60%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E0816D-1B14-4654-99D9-3755D35F124C}" type="slidenum">
              <a:rPr lang="en-GB"/>
              <a:pPr/>
              <a:t>12</a:t>
            </a:fld>
            <a:endParaRPr lang="en-GB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40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260350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48E66D-8EFB-48CD-9C3E-18960BC2E016}" type="slidenum">
              <a:rPr lang="en-GB"/>
              <a:pPr/>
              <a:t>13</a:t>
            </a:fld>
            <a:endParaRPr lang="en-GB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0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ea typeface="Lucida Sans Unicode" pitchFamily="34" charset="0"/>
                <a:cs typeface="Lucida Sans Unicode" pitchFamily="34" charset="0"/>
              </a:rPr>
              <a:t>Banketym rauty, apod.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30D8-57CF-463F-AF42-A8755368E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74BF-8999-45BE-BB93-865344F92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95D0-F5CE-4431-A9B9-07743BBD0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D54F-F566-4C63-A1CE-AAF3469F97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6FA028-D9A2-463F-9192-CEDA10F076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0781-BEAA-4423-BF4D-00E7B5B85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A5B-9691-44CF-AA6B-6FDFDB2E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7A27-E45B-4451-8EFC-95F3355B9F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F399-0FE3-45AC-A4B4-A9C91817FA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7573-4D7A-4E36-9540-79BCA3661A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25C8-FEA7-4E62-9DC6-439A86B63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7A23-5ACA-4F7F-9836-4CDB9B89CE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5CA9-04CF-4F81-8C1A-1A5CB9A60C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BE49D4-2D96-4EF7-8A0B-FE449A35C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nifirmy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uv.statek@fokus-praha.cz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mailto:estaurace@fokus-praha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44016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cs-CZ" sz="3600" b="1" dirty="0" smtClean="0">
                <a:solidFill>
                  <a:srgbClr val="003399"/>
                </a:solidFill>
                <a:latin typeface="Arial" charset="0"/>
              </a:rPr>
              <a:t>Sociální firmy v praxi</a:t>
            </a:r>
            <a:br>
              <a:rPr lang="cs-CZ" sz="3600" b="1" dirty="0" smtClean="0">
                <a:solidFill>
                  <a:srgbClr val="003399"/>
                </a:solidFill>
                <a:latin typeface="Arial" charset="0"/>
              </a:rPr>
            </a:br>
            <a: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	</a:t>
            </a:r>
            <a:r>
              <a:rPr lang="en-GB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- </a:t>
            </a:r>
            <a:r>
              <a:rPr lang="en-GB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sociální firm</a:t>
            </a:r>
            <a: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 „</a:t>
            </a:r>
            <a:r>
              <a:rPr lang="cs-CZ" sz="3200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Jůnův</a:t>
            </a:r>
            <a: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statek“</a:t>
            </a:r>
            <a:b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(vedoucí Tomáš </a:t>
            </a:r>
            <a:r>
              <a:rPr lang="cs-CZ" sz="2400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Tahavský</a:t>
            </a:r>
            <a:r>
              <a:rPr lang="cs-CZ" sz="24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)</a:t>
            </a:r>
            <a: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cs-CZ" sz="3200" dirty="0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endParaRPr lang="cs-CZ" sz="3200" b="1" dirty="0" smtClean="0">
              <a:solidFill>
                <a:srgbClr val="14407E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7377113" cy="1944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z="4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58825"/>
            <a:ext cx="1368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head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564904"/>
            <a:ext cx="6697216" cy="3240360"/>
          </a:xfrm>
          <a:prstGeom prst="rect">
            <a:avLst/>
          </a:prstGeom>
          <a:noFill/>
        </p:spPr>
      </p:pic>
      <p:pic>
        <p:nvPicPr>
          <p:cNvPr id="6" name="Picture 11" descr="junuv_statek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849313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908720"/>
            <a:ext cx="4362400" cy="1910651"/>
          </a:xfrm>
          <a:noFill/>
          <a:ln/>
        </p:spPr>
        <p:txBody>
          <a:bodyPr wrap="square" lIns="0" tIns="0" rIns="0" bIns="0">
            <a:spAutoFit/>
          </a:bodyPr>
          <a:lstStyle/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>
                <a:solidFill>
                  <a:srgbClr val="280099"/>
                </a:solidFill>
                <a:cs typeface="Arial" charset="0"/>
              </a:rPr>
              <a:t>internetová kavárna</a:t>
            </a:r>
            <a:endParaRPr lang="cs-CZ" sz="2400" dirty="0">
              <a:solidFill>
                <a:srgbClr val="280099"/>
              </a:solidFill>
            </a:endParaRPr>
          </a:p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prodejna výrobků CHD</a:t>
            </a:r>
            <a:endParaRPr lang="cs-CZ" sz="2800" dirty="0">
              <a:solidFill>
                <a:srgbClr val="280099"/>
              </a:solidFill>
            </a:endParaRPr>
          </a:p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>
                <a:solidFill>
                  <a:srgbClr val="280099"/>
                </a:solidFill>
              </a:rPr>
              <a:t>údržbářská dílna</a:t>
            </a:r>
            <a:r>
              <a:rPr lang="cs-CZ" sz="2800" dirty="0">
                <a:solidFill>
                  <a:srgbClr val="280099"/>
                </a:solidFill>
              </a:rPr>
              <a:t> </a:t>
            </a:r>
          </a:p>
          <a:p>
            <a:pPr marL="320675" indent="-320675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GB" sz="2800" dirty="0">
              <a:solidFill>
                <a:srgbClr val="280099"/>
              </a:solidFill>
            </a:endParaRPr>
          </a:p>
        </p:txBody>
      </p:sp>
      <p:pic>
        <p:nvPicPr>
          <p:cNvPr id="87047" name="Picture 7" descr="pa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143250" cy="4191000"/>
          </a:xfrm>
          <a:prstGeom prst="rect">
            <a:avLst/>
          </a:prstGeom>
          <a:noFill/>
        </p:spPr>
      </p:pic>
      <p:pic>
        <p:nvPicPr>
          <p:cNvPr id="87050" name="Picture 10" descr="PA250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08275"/>
            <a:ext cx="3455988" cy="293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5294"/>
            <a:ext cx="8229600" cy="541687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333399"/>
                </a:solidFill>
              </a:rPr>
              <a:t>Zaměstn</a:t>
            </a:r>
            <a:r>
              <a:rPr lang="cs-CZ" sz="3200" b="1" dirty="0" err="1">
                <a:solidFill>
                  <a:srgbClr val="333399"/>
                </a:solidFill>
              </a:rPr>
              <a:t>anci</a:t>
            </a:r>
            <a:r>
              <a:rPr lang="cs-CZ" sz="3200" b="1" dirty="0">
                <a:solidFill>
                  <a:srgbClr val="333399"/>
                </a:solidFill>
              </a:rPr>
              <a:t> </a:t>
            </a:r>
            <a:r>
              <a:rPr lang="cs-CZ" sz="3200" b="1" dirty="0" smtClean="0">
                <a:solidFill>
                  <a:srgbClr val="333399"/>
                </a:solidFill>
              </a:rPr>
              <a:t>SF po rekonstrukci 2008</a:t>
            </a:r>
            <a:endParaRPr lang="en-GB" sz="3200" b="1" dirty="0">
              <a:solidFill>
                <a:srgbClr val="333399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343400" cy="4527393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000" dirty="0">
                <a:solidFill>
                  <a:srgbClr val="000080"/>
                </a:solidFill>
                <a:cs typeface="Arial" charset="0"/>
              </a:rPr>
              <a:t>Celkem </a:t>
            </a:r>
            <a:r>
              <a:rPr lang="cs-CZ" sz="2000" b="1" dirty="0">
                <a:solidFill>
                  <a:srgbClr val="000080"/>
                </a:solidFill>
                <a:cs typeface="Arial" charset="0"/>
              </a:rPr>
              <a:t>57</a:t>
            </a:r>
            <a:r>
              <a:rPr lang="cs-CZ" sz="2000" dirty="0">
                <a:solidFill>
                  <a:srgbClr val="000080"/>
                </a:solidFill>
                <a:cs typeface="Arial" charset="0"/>
              </a:rPr>
              <a:t> zaměstnanců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000" dirty="0">
                <a:solidFill>
                  <a:srgbClr val="000080"/>
                </a:solidFill>
                <a:cs typeface="Arial" charset="0"/>
              </a:rPr>
              <a:t>38 s duševním onemocněním, 11 s jiným znevýhodněním, </a:t>
            </a:r>
            <a:r>
              <a:rPr lang="cs-CZ" sz="2000" dirty="0">
                <a:solidFill>
                  <a:srgbClr val="000080"/>
                </a:solidFill>
              </a:rPr>
              <a:t>8</a:t>
            </a:r>
            <a:r>
              <a:rPr lang="cs-CZ" sz="2000" dirty="0">
                <a:solidFill>
                  <a:srgbClr val="000080"/>
                </a:solidFill>
                <a:cs typeface="Arial" charset="0"/>
              </a:rPr>
              <a:t> bez </a:t>
            </a:r>
            <a:r>
              <a:rPr lang="cs-CZ" sz="2000" dirty="0" smtClean="0">
                <a:solidFill>
                  <a:srgbClr val="000080"/>
                </a:solidFill>
                <a:cs typeface="Arial" charset="0"/>
              </a:rPr>
              <a:t>znevýhodnění</a:t>
            </a:r>
            <a:r>
              <a:rPr lang="en-GB" sz="2000" dirty="0" smtClean="0">
                <a:solidFill>
                  <a:srgbClr val="000080"/>
                </a:solidFill>
                <a:cs typeface="Arial" charset="0"/>
              </a:rPr>
              <a:t> </a:t>
            </a:r>
            <a:endParaRPr lang="cs-CZ" sz="2000" dirty="0">
              <a:solidFill>
                <a:srgbClr val="000080"/>
              </a:solidFill>
              <a:cs typeface="Arial" charset="0"/>
            </a:endParaRP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000080"/>
                </a:solidFill>
                <a:cs typeface="Arial" charset="0"/>
              </a:rPr>
              <a:t>cílovou skupinou znevýhodněných jsou</a:t>
            </a:r>
            <a:r>
              <a:rPr lang="en-GB" sz="2000" b="1" dirty="0">
                <a:solidFill>
                  <a:srgbClr val="000080"/>
                </a:solidFill>
                <a:cs typeface="Arial" charset="0"/>
              </a:rPr>
              <a:t> lidé se zkušeností s duševní nemocí</a:t>
            </a:r>
            <a:r>
              <a:rPr lang="cs-CZ" sz="2000" b="1" dirty="0">
                <a:solidFill>
                  <a:srgbClr val="000080"/>
                </a:solidFill>
                <a:cs typeface="Arial" charset="0"/>
              </a:rPr>
              <a:t> </a:t>
            </a:r>
            <a:r>
              <a:rPr lang="cs-CZ" sz="2000" dirty="0">
                <a:solidFill>
                  <a:srgbClr val="000080"/>
                </a:solidFill>
                <a:cs typeface="Arial" charset="0"/>
              </a:rPr>
              <a:t>(cca. 90% </a:t>
            </a:r>
            <a:r>
              <a:rPr lang="cs-CZ" sz="2000" dirty="0" err="1">
                <a:solidFill>
                  <a:srgbClr val="000080"/>
                </a:solidFill>
                <a:cs typeface="Arial" charset="0"/>
              </a:rPr>
              <a:t>znev</a:t>
            </a:r>
            <a:r>
              <a:rPr lang="cs-CZ" sz="2000" dirty="0">
                <a:solidFill>
                  <a:srgbClr val="000080"/>
                </a:solidFill>
                <a:cs typeface="Arial" charset="0"/>
              </a:rPr>
              <a:t>.)</a:t>
            </a:r>
            <a:endParaRPr lang="en-GB" sz="2000" dirty="0">
              <a:solidFill>
                <a:srgbClr val="000080"/>
              </a:solidFill>
              <a:cs typeface="Arial" charset="0"/>
            </a:endParaRP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000080"/>
                </a:solidFill>
                <a:cs typeface="Arial" charset="0"/>
              </a:rPr>
              <a:t>pracovní pozice:	</a:t>
            </a:r>
            <a:r>
              <a:rPr lang="en-GB" sz="2000" dirty="0">
                <a:solidFill>
                  <a:srgbClr val="333399"/>
                </a:solidFill>
                <a:cs typeface="Arial" charset="0"/>
              </a:rPr>
              <a:t>vedoucí sociální firmy, </a:t>
            </a:r>
            <a:r>
              <a:rPr lang="en-GB" sz="2000" i="1" u="sng" dirty="0">
                <a:solidFill>
                  <a:srgbClr val="333399"/>
                </a:solidFill>
                <a:cs typeface="Arial" charset="0"/>
              </a:rPr>
              <a:t>provozní restaurace</a:t>
            </a:r>
            <a:r>
              <a:rPr lang="en-GB" sz="2000" u="sng" dirty="0">
                <a:solidFill>
                  <a:srgbClr val="333399"/>
                </a:solidFill>
                <a:cs typeface="Arial" charset="0"/>
              </a:rPr>
              <a:t>, </a:t>
            </a:r>
            <a:r>
              <a:rPr lang="en-GB" sz="2000" i="1" u="sng" dirty="0">
                <a:solidFill>
                  <a:srgbClr val="333399"/>
                </a:solidFill>
                <a:cs typeface="Arial" charset="0"/>
              </a:rPr>
              <a:t>vedoucí penzionu</a:t>
            </a:r>
            <a:r>
              <a:rPr lang="en-GB" sz="2000" dirty="0">
                <a:solidFill>
                  <a:srgbClr val="333399"/>
                </a:solidFill>
                <a:cs typeface="Arial" charset="0"/>
              </a:rPr>
              <a:t>,</a:t>
            </a:r>
            <a:r>
              <a:rPr lang="en-GB" sz="2000" dirty="0">
                <a:solidFill>
                  <a:srgbClr val="000080"/>
                </a:solidFill>
                <a:cs typeface="Arial" charset="0"/>
              </a:rPr>
              <a:t> vedoucí údržby, </a:t>
            </a:r>
            <a:r>
              <a:rPr lang="en-GB" sz="2000" i="1" u="sng" dirty="0">
                <a:solidFill>
                  <a:srgbClr val="000080"/>
                </a:solidFill>
                <a:cs typeface="Arial" charset="0"/>
              </a:rPr>
              <a:t>vedoucí recepce</a:t>
            </a:r>
            <a:r>
              <a:rPr lang="en-GB" sz="2000" dirty="0">
                <a:solidFill>
                  <a:srgbClr val="000080"/>
                </a:solidFill>
                <a:cs typeface="Arial" charset="0"/>
              </a:rPr>
              <a:t>, </a:t>
            </a:r>
            <a:r>
              <a:rPr lang="en-GB" sz="2000" i="1" u="sng" dirty="0">
                <a:solidFill>
                  <a:srgbClr val="000080"/>
                </a:solidFill>
                <a:cs typeface="Arial" charset="0"/>
              </a:rPr>
              <a:t>vrchní číšník</a:t>
            </a:r>
            <a:r>
              <a:rPr lang="en-GB" sz="2000" i="1" dirty="0">
                <a:solidFill>
                  <a:srgbClr val="000080"/>
                </a:solidFill>
                <a:cs typeface="Arial" charset="0"/>
              </a:rPr>
              <a:t>,</a:t>
            </a:r>
            <a:r>
              <a:rPr lang="en-GB" sz="2000" dirty="0">
                <a:solidFill>
                  <a:srgbClr val="000080"/>
                </a:solidFill>
                <a:cs typeface="Arial" charset="0"/>
              </a:rPr>
              <a:t> šéfkuchař,</a:t>
            </a:r>
            <a:r>
              <a:rPr lang="cs-CZ" sz="2000" i="1" u="sng" dirty="0">
                <a:solidFill>
                  <a:srgbClr val="000080"/>
                </a:solidFill>
                <a:cs typeface="Arial" charset="0"/>
              </a:rPr>
              <a:t>kuchař, </a:t>
            </a:r>
            <a:r>
              <a:rPr lang="en-GB" sz="2000" dirty="0">
                <a:solidFill>
                  <a:srgbClr val="000080"/>
                </a:solidFill>
                <a:cs typeface="Arial" charset="0"/>
              </a:rPr>
              <a:t> </a:t>
            </a:r>
            <a:r>
              <a:rPr lang="en-GB" sz="2000" i="1" u="sng" dirty="0">
                <a:solidFill>
                  <a:srgbClr val="000080"/>
                </a:solidFill>
                <a:cs typeface="Arial" charset="0"/>
              </a:rPr>
              <a:t>recepční, pomocný číšník, pomocný kuchař, pokojská, údržba, úklid</a:t>
            </a:r>
            <a:r>
              <a:rPr lang="cs-CZ" sz="2000" i="1" u="sng" dirty="0">
                <a:solidFill>
                  <a:srgbClr val="000080"/>
                </a:solidFill>
              </a:rPr>
              <a:t>, prodavačka, pradlena</a:t>
            </a:r>
            <a:r>
              <a:rPr lang="en-GB" sz="2000" dirty="0">
                <a:solidFill>
                  <a:srgbClr val="000080"/>
                </a:solidFill>
                <a:cs typeface="Arial" charset="0"/>
              </a:rPr>
              <a:t> </a:t>
            </a:r>
          </a:p>
        </p:txBody>
      </p:sp>
      <p:pic>
        <p:nvPicPr>
          <p:cNvPr id="6152" name="Picture 8" descr="PIC00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73238"/>
            <a:ext cx="3810000" cy="3168650"/>
          </a:xfrm>
          <a:prstGeom prst="rect">
            <a:avLst/>
          </a:prstGeom>
          <a:noFill/>
        </p:spPr>
      </p:pic>
      <p:pic>
        <p:nvPicPr>
          <p:cNvPr id="6154" name="Picture 10" descr="junuv_state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125538"/>
            <a:ext cx="849312" cy="1098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8640"/>
            <a:ext cx="8001000" cy="5867184"/>
          </a:xfrm>
        </p:spPr>
        <p:txBody>
          <a:bodyPr lIns="0" tIns="0" rIns="0" bIns="0">
            <a:spAutoFit/>
          </a:bodyPr>
          <a:lstStyle/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800" b="1" dirty="0" smtClean="0">
                <a:solidFill>
                  <a:srgbClr val="F32621"/>
                </a:solidFill>
              </a:rPr>
              <a:t>			      2009 – Příchod první krize</a:t>
            </a:r>
            <a:r>
              <a:rPr lang="cs-CZ" sz="2400" dirty="0" smtClean="0">
                <a:solidFill>
                  <a:srgbClr val="280099"/>
                </a:solidFill>
              </a:rPr>
              <a:t>    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  Zdražení hypoték a úvěrů = pokles výstavby	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  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  Minusy:  pokles obratu, snížení počtu </a:t>
            </a:r>
            <a:r>
              <a:rPr lang="cs-CZ" sz="2400" dirty="0" err="1" smtClean="0">
                <a:solidFill>
                  <a:srgbClr val="280099"/>
                </a:solidFill>
              </a:rPr>
              <a:t>zam</a:t>
            </a:r>
            <a:r>
              <a:rPr lang="cs-CZ" sz="2400" dirty="0" smtClean="0">
                <a:solidFill>
                  <a:srgbClr val="280099"/>
                </a:solidFill>
              </a:rPr>
              <a:t>.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  Plusy:   </a:t>
            </a:r>
            <a:r>
              <a:rPr lang="cs-CZ" sz="2400" b="1" u="sng" dirty="0" smtClean="0">
                <a:solidFill>
                  <a:srgbClr val="280099"/>
                </a:solidFill>
              </a:rPr>
              <a:t>příležitost najmout profesionály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sz="2400" b="1" u="sng" dirty="0" smtClean="0">
              <a:solidFill>
                <a:srgbClr val="280099"/>
              </a:solidFill>
            </a:endParaRP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   Opatření: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		- přijali jsme „</a:t>
            </a:r>
            <a:r>
              <a:rPr lang="cs-CZ" sz="2400" dirty="0" err="1" smtClean="0">
                <a:solidFill>
                  <a:srgbClr val="280099"/>
                </a:solidFill>
              </a:rPr>
              <a:t>profíky</a:t>
            </a:r>
            <a:r>
              <a:rPr lang="cs-CZ" sz="2400" dirty="0" smtClean="0">
                <a:solidFill>
                  <a:srgbClr val="280099"/>
                </a:solidFill>
              </a:rPr>
              <a:t>“ z oboru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		- změnili jsme strategii zaměření provozu restaurace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		- nové kulturní a gastronomické akce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		- více inzerujeme</a:t>
            </a:r>
          </a:p>
          <a:p>
            <a:pPr marL="320675" indent="-320675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		- jsme více otevření směrem ven „Nic není problém“ </a:t>
            </a:r>
          </a:p>
          <a:p>
            <a:pPr marL="320675" indent="-320675" algn="ctr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sz="2000" b="1" u="sng" dirty="0" smtClean="0">
              <a:solidFill>
                <a:srgbClr val="280099"/>
              </a:solidFill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1986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60350"/>
            <a:ext cx="7239000" cy="2334742"/>
          </a:xfrm>
          <a:noFill/>
          <a:ln/>
        </p:spPr>
        <p:txBody>
          <a:bodyPr lIns="0" tIns="0" rIns="0" bIns="0">
            <a:spAutoFit/>
          </a:bodyPr>
          <a:lstStyle/>
          <a:p>
            <a:pPr marL="320675" indent="-320675" algn="ctr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800" b="1" dirty="0">
                <a:solidFill>
                  <a:srgbClr val="280099"/>
                </a:solidFill>
              </a:rPr>
              <a:t>2009 - 2010</a:t>
            </a:r>
          </a:p>
          <a:p>
            <a:pPr marL="320675" indent="-320675" algn="ctr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>
                <a:solidFill>
                  <a:srgbClr val="280099"/>
                </a:solidFill>
              </a:rPr>
              <a:t>  komerční provoz prádelny</a:t>
            </a:r>
          </a:p>
          <a:p>
            <a:pPr marL="320675" indent="-320675" algn="ctr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>
                <a:solidFill>
                  <a:srgbClr val="280099"/>
                </a:solidFill>
              </a:rPr>
              <a:t> </a:t>
            </a:r>
            <a:r>
              <a:rPr lang="cs-CZ" sz="2000" dirty="0" smtClean="0">
                <a:solidFill>
                  <a:srgbClr val="280099"/>
                </a:solidFill>
              </a:rPr>
              <a:t>rozšíření nabídky </a:t>
            </a:r>
            <a:r>
              <a:rPr lang="cs-CZ" sz="2000" dirty="0">
                <a:solidFill>
                  <a:srgbClr val="280099"/>
                </a:solidFill>
              </a:rPr>
              <a:t>krámku </a:t>
            </a:r>
            <a:r>
              <a:rPr lang="cs-CZ" sz="2000" dirty="0" smtClean="0">
                <a:solidFill>
                  <a:srgbClr val="280099"/>
                </a:solidFill>
              </a:rPr>
              <a:t>o lahůdky</a:t>
            </a:r>
            <a:endParaRPr lang="cs-CZ" sz="2000" dirty="0">
              <a:solidFill>
                <a:srgbClr val="280099"/>
              </a:solidFill>
            </a:endParaRPr>
          </a:p>
          <a:p>
            <a:pPr marL="320675" indent="-320675" algn="ctr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>
                <a:solidFill>
                  <a:srgbClr val="280099"/>
                </a:solidFill>
              </a:rPr>
              <a:t>kulturní a gastronomické </a:t>
            </a:r>
            <a:r>
              <a:rPr lang="cs-CZ" sz="2000" dirty="0" smtClean="0">
                <a:solidFill>
                  <a:srgbClr val="280099"/>
                </a:solidFill>
              </a:rPr>
              <a:t>akce</a:t>
            </a:r>
          </a:p>
          <a:p>
            <a:pPr marL="320675" indent="-320675" algn="ctr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 smtClean="0">
                <a:solidFill>
                  <a:srgbClr val="280099"/>
                </a:solidFill>
              </a:rPr>
              <a:t>catering pro cca. 50 osob</a:t>
            </a:r>
            <a:endParaRPr lang="cs-CZ" sz="2000" dirty="0">
              <a:solidFill>
                <a:srgbClr val="280099"/>
              </a:solidFill>
            </a:endParaRPr>
          </a:p>
          <a:p>
            <a:pPr marL="320675" indent="-320675" algn="ctr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GB" sz="2000" dirty="0">
              <a:solidFill>
                <a:srgbClr val="280099"/>
              </a:solidFill>
            </a:endParaRPr>
          </a:p>
        </p:txBody>
      </p:sp>
      <p:pic>
        <p:nvPicPr>
          <p:cNvPr id="101381" name="Picture 5" descr="DSC00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779962" cy="3584575"/>
          </a:xfrm>
          <a:prstGeom prst="rect">
            <a:avLst/>
          </a:prstGeom>
          <a:noFill/>
        </p:spPr>
      </p:pic>
      <p:pic>
        <p:nvPicPr>
          <p:cNvPr id="101383" name="Picture 7" descr="PICT0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754312" cy="3671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88913"/>
            <a:ext cx="7814890" cy="448136"/>
          </a:xfrm>
          <a:noFill/>
        </p:spPr>
        <p:txBody>
          <a:bodyPr wrap="square" lIns="0" tIns="0" rIns="0" bIns="0">
            <a:spAutoFit/>
          </a:bodyPr>
          <a:lstStyle/>
          <a:p>
            <a:pPr marL="320675" indent="-320675" algn="ctr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800" b="1" dirty="0" smtClean="0">
                <a:solidFill>
                  <a:srgbClr val="280099"/>
                </a:solidFill>
              </a:rPr>
              <a:t>2010 – demolice </a:t>
            </a:r>
            <a:r>
              <a:rPr lang="cs-CZ" sz="2800" b="1" dirty="0" err="1" smtClean="0">
                <a:solidFill>
                  <a:srgbClr val="280099"/>
                </a:solidFill>
              </a:rPr>
              <a:t>výzkumáku</a:t>
            </a:r>
            <a:r>
              <a:rPr lang="cs-CZ" sz="2800" b="1" dirty="0" smtClean="0">
                <a:solidFill>
                  <a:srgbClr val="280099"/>
                </a:solidFill>
              </a:rPr>
              <a:t> a okolních budov</a:t>
            </a:r>
          </a:p>
        </p:txBody>
      </p:sp>
      <p:pic>
        <p:nvPicPr>
          <p:cNvPr id="18435" name="Picture 5" descr="P8180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30241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P8230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25538"/>
            <a:ext cx="381635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82402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73463"/>
            <a:ext cx="30241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8240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346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88913"/>
            <a:ext cx="7239000" cy="2484334"/>
          </a:xfrm>
          <a:noFill/>
        </p:spPr>
        <p:txBody>
          <a:bodyPr lIns="0" tIns="0" rIns="0" bIns="0">
            <a:spAutoFit/>
          </a:bodyPr>
          <a:lstStyle/>
          <a:p>
            <a:pPr marL="320675" indent="-320675" algn="ctr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3600" b="1" dirty="0" smtClean="0">
                <a:solidFill>
                  <a:srgbClr val="280099"/>
                </a:solidFill>
              </a:rPr>
              <a:t>2011</a:t>
            </a:r>
          </a:p>
          <a:p>
            <a:pPr marL="320675" indent="-320675" algn="ctr" defTabSz="449263" eaLnBrk="1" hangingPunct="1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800" b="1" dirty="0" smtClean="0">
                <a:solidFill>
                  <a:srgbClr val="280099"/>
                </a:solidFill>
              </a:rPr>
              <a:t> </a:t>
            </a:r>
            <a:r>
              <a:rPr lang="cs-CZ" sz="2400" b="1" dirty="0" smtClean="0">
                <a:solidFill>
                  <a:srgbClr val="280099"/>
                </a:solidFill>
              </a:rPr>
              <a:t>– Rekonstrukce vodárny </a:t>
            </a:r>
          </a:p>
          <a:p>
            <a:pPr marL="320675" indent="-320675" algn="ctr" defTabSz="449263" eaLnBrk="1" hangingPunct="1">
              <a:lnSpc>
                <a:spcPct val="104000"/>
              </a:lnSpc>
              <a:buFontTx/>
              <a:buChar char="-"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Výstavba tanečního parketu a podia</a:t>
            </a:r>
          </a:p>
          <a:p>
            <a:pPr marL="320675" indent="-320675" algn="ctr" defTabSz="449263" eaLnBrk="1" hangingPunct="1">
              <a:lnSpc>
                <a:spcPct val="104000"/>
              </a:lnSpc>
              <a:buFontTx/>
              <a:buChar char="-"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Taneční zábavy, vánoční trhy</a:t>
            </a:r>
          </a:p>
          <a:p>
            <a:pPr marL="320675" indent="-320675" algn="ctr" defTabSz="449263" eaLnBrk="1" hangingPunct="1">
              <a:lnSpc>
                <a:spcPct val="104000"/>
              </a:lnSpc>
              <a:buFontTx/>
              <a:buChar char="-"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Vlastní značka - logo</a:t>
            </a:r>
          </a:p>
        </p:txBody>
      </p:sp>
      <p:pic>
        <p:nvPicPr>
          <p:cNvPr id="19459" name="Picture 7" descr="P709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24175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Posvícení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997200"/>
            <a:ext cx="30972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junuv_statek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12875"/>
            <a:ext cx="10318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2012 - Příchod druhé krize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48471"/>
          </a:xfrm>
        </p:spPr>
        <p:txBody>
          <a:bodyPr/>
          <a:lstStyle/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Změna zákona o zaměstnanosti:</a:t>
            </a:r>
          </a:p>
          <a:p>
            <a:r>
              <a:rPr lang="cs-CZ" sz="2200" dirty="0" smtClean="0">
                <a:solidFill>
                  <a:srgbClr val="002060"/>
                </a:solidFill>
              </a:rPr>
              <a:t>zrušení §. 76 (provozní náklady, část mezd mistrů)</a:t>
            </a:r>
          </a:p>
          <a:p>
            <a:r>
              <a:rPr lang="cs-CZ" sz="2200" dirty="0" smtClean="0">
                <a:solidFill>
                  <a:srgbClr val="002060"/>
                </a:solidFill>
              </a:rPr>
              <a:t>od 1/2012 konec vyplácení ve středočeském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     (Praha až do 6/2012)</a:t>
            </a:r>
          </a:p>
          <a:p>
            <a:r>
              <a:rPr lang="cs-CZ" sz="2200" dirty="0" smtClean="0">
                <a:solidFill>
                  <a:srgbClr val="002060"/>
                </a:solidFill>
              </a:rPr>
              <a:t>finanční ztráta cca. 800.000,- Kč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Změna DPH:</a:t>
            </a:r>
          </a:p>
          <a:p>
            <a:r>
              <a:rPr lang="cs-CZ" sz="2200" dirty="0" smtClean="0">
                <a:solidFill>
                  <a:srgbClr val="002060"/>
                </a:solidFill>
              </a:rPr>
              <a:t>z 5% na 10% potraviny, suroviny = zdražení pro domácnosti = lidé šetří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Prohibice:</a:t>
            </a:r>
          </a:p>
          <a:p>
            <a:r>
              <a:rPr lang="cs-CZ" sz="2200" dirty="0" smtClean="0">
                <a:solidFill>
                  <a:srgbClr val="002060"/>
                </a:solidFill>
              </a:rPr>
              <a:t>9/2012 </a:t>
            </a:r>
            <a:r>
              <a:rPr lang="cs-CZ" sz="2200" dirty="0" err="1" smtClean="0">
                <a:solidFill>
                  <a:srgbClr val="002060"/>
                </a:solidFill>
              </a:rPr>
              <a:t>ofic</a:t>
            </a:r>
            <a:r>
              <a:rPr lang="cs-CZ" sz="2200" dirty="0" smtClean="0">
                <a:solidFill>
                  <a:srgbClr val="002060"/>
                </a:solidFill>
              </a:rPr>
              <a:t>. měsíc, prakticky do 2/2013 (snížení tržeb)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Zvýšení minimální mzdy 1/2012 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Ztráta možnosti nabízet „Náhradní plnění“</a:t>
            </a:r>
          </a:p>
          <a:p>
            <a:pPr>
              <a:buNone/>
            </a:pPr>
            <a:r>
              <a:rPr lang="cs-CZ" sz="2200" dirty="0" smtClean="0">
                <a:solidFill>
                  <a:srgbClr val="002060"/>
                </a:solidFill>
              </a:rPr>
              <a:t> </a:t>
            </a:r>
          </a:p>
          <a:p>
            <a:endParaRPr lang="cs-CZ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Opatření :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Snížení nákladů: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personálních (propouštění, zastavení vyplácení odměn     		     týmovým zaměstnancům)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nákup surovin (skladový program </a:t>
            </a:r>
            <a:r>
              <a:rPr lang="cs-CZ" sz="2400" dirty="0" err="1" smtClean="0">
                <a:solidFill>
                  <a:srgbClr val="002060"/>
                </a:solidFill>
              </a:rPr>
              <a:t>Harsys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energie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Zefektivnění pracovní činnosti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Sestěhování SF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Pronájem volných prostor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Větší spolupráce s obcí</a:t>
            </a:r>
          </a:p>
          <a:p>
            <a:pPr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" name="Picture 11" descr="junuv_state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849313" cy="1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Současný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b="1" dirty="0" smtClean="0">
                <a:solidFill>
                  <a:srgbClr val="002060"/>
                </a:solidFill>
              </a:rPr>
              <a:t>stav zaměstnanců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Celkový počet </a:t>
            </a:r>
            <a:r>
              <a:rPr lang="cs-CZ" dirty="0" smtClean="0">
                <a:solidFill>
                  <a:srgbClr val="002060"/>
                </a:solidFill>
              </a:rPr>
              <a:t>53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zaměstnanců.</a:t>
            </a:r>
          </a:p>
          <a:p>
            <a:pPr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40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s duševním onemocněním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>
                <a:solidFill>
                  <a:srgbClr val="002060"/>
                </a:solidFill>
              </a:rPr>
              <a:t>8 </a:t>
            </a:r>
            <a:r>
              <a:rPr lang="cs-CZ" sz="2800" dirty="0" smtClean="0">
                <a:solidFill>
                  <a:srgbClr val="002060"/>
                </a:solidFill>
              </a:rPr>
              <a:t>s jiným typem znevýhodnění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  5 bez znevýhodnění (</a:t>
            </a:r>
            <a:r>
              <a:rPr lang="cs-CZ" sz="2800" dirty="0" err="1" smtClean="0">
                <a:solidFill>
                  <a:srgbClr val="002060"/>
                </a:solidFill>
              </a:rPr>
              <a:t>zatím</a:t>
            </a:r>
            <a:r>
              <a:rPr lang="cs-CZ" sz="2800" dirty="0" smtClean="0">
                <a:solidFill>
                  <a:srgbClr val="002060"/>
                </a:solidFill>
                <a:sym typeface="Wingdings" pitchFamily="2" charset="2"/>
              </a:rPr>
              <a:t>)</a:t>
            </a:r>
            <a:r>
              <a:rPr lang="cs-CZ" sz="2800" dirty="0" smtClean="0">
                <a:solidFill>
                  <a:srgbClr val="002060"/>
                </a:solidFill>
              </a:rPr>
              <a:t>  </a:t>
            </a: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4" name="Picture 9" descr="junuv_state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0318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92200"/>
            <a:ext cx="8386763" cy="511175"/>
          </a:xfr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>
                <a:solidFill>
                  <a:srgbClr val="000080"/>
                </a:solidFill>
              </a:rPr>
              <a:t>Udržitelnost a zdroje financování</a:t>
            </a:r>
            <a:endParaRPr lang="en-GB" sz="3600" b="1" dirty="0" smtClean="0">
              <a:solidFill>
                <a:srgbClr val="00008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2208682"/>
          </a:xfr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1. </a:t>
            </a:r>
            <a:r>
              <a:rPr lang="cs-CZ" sz="2400" dirty="0" smtClean="0">
                <a:solidFill>
                  <a:srgbClr val="000099"/>
                </a:solidFill>
              </a:rPr>
              <a:t>Vlastní činnost  (cca 50%)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solidFill>
                  <a:srgbClr val="000099"/>
                </a:solidFill>
              </a:rPr>
              <a:t>2. Úřad práce (cca 50%) – zákon o zam.§78 o zaměstnávání znevýhodněných osob	</a:t>
            </a:r>
          </a:p>
          <a:p>
            <a:pPr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	- 75% nárokovatelných + příspěvek na provoz chráněného pracoviště (</a:t>
            </a:r>
            <a:r>
              <a:rPr lang="cs-CZ" sz="2400" dirty="0" err="1" smtClean="0">
                <a:solidFill>
                  <a:srgbClr val="000099"/>
                </a:solidFill>
                <a:cs typeface="Arial" charset="0"/>
              </a:rPr>
              <a:t>nenárok</a:t>
            </a: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.) až do 2.000,-/</a:t>
            </a:r>
            <a:r>
              <a:rPr lang="cs-CZ" sz="2400" dirty="0" err="1" smtClean="0">
                <a:solidFill>
                  <a:srgbClr val="000099"/>
                </a:solidFill>
                <a:cs typeface="Arial" charset="0"/>
              </a:rPr>
              <a:t>měs</a:t>
            </a: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./os., SF </a:t>
            </a:r>
            <a:r>
              <a:rPr lang="cs-CZ" sz="2400" dirty="0" err="1" smtClean="0">
                <a:solidFill>
                  <a:srgbClr val="000099"/>
                </a:solidFill>
                <a:cs typeface="Arial" charset="0"/>
              </a:rPr>
              <a:t>Jůnův</a:t>
            </a: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 statek </a:t>
            </a:r>
            <a:r>
              <a:rPr lang="cs-CZ" sz="2400" dirty="0" err="1" smtClean="0">
                <a:solidFill>
                  <a:srgbClr val="000099"/>
                </a:solidFill>
                <a:cs typeface="Arial" charset="0"/>
              </a:rPr>
              <a:t>prům</a:t>
            </a: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. 940,-/</a:t>
            </a:r>
            <a:r>
              <a:rPr lang="cs-CZ" sz="2400" dirty="0" err="1" smtClean="0">
                <a:solidFill>
                  <a:srgbClr val="000099"/>
                </a:solidFill>
                <a:cs typeface="Arial" charset="0"/>
              </a:rPr>
              <a:t>měs</a:t>
            </a: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./os.    </a:t>
            </a:r>
          </a:p>
        </p:txBody>
      </p:sp>
      <p:pic>
        <p:nvPicPr>
          <p:cNvPr id="23556" name="Picture 7" descr="BS020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65104"/>
            <a:ext cx="17208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6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27075" lvl="1" indent="-269875" algn="l">
              <a:lnSpc>
                <a:spcPct val="100000"/>
              </a:lnSpc>
              <a:spcBef>
                <a:spcPct val="20000"/>
              </a:spcBef>
              <a:buClr>
                <a:srgbClr val="00507D"/>
              </a:buClr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Definice:</a:t>
            </a:r>
          </a:p>
          <a:p>
            <a:pPr marL="727075" lvl="1" indent="-269875" algn="l">
              <a:lnSpc>
                <a:spcPct val="100000"/>
              </a:lnSpc>
              <a:spcBef>
                <a:spcPct val="20000"/>
              </a:spcBef>
              <a:buClr>
                <a:srgbClr val="00507D"/>
              </a:buClr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Soci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á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ln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í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firma je 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k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onkurenceschopný 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podnikatelský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subjekt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p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ů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sob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í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í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na b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ěž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é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m trhu, jeho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ž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ú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č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elem je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vytv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á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řet 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pracovn</a:t>
            </a:r>
            <a:r>
              <a:rPr lang="cs-CZ" sz="2200" b="1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í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p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ř</a:t>
            </a:r>
            <a:r>
              <a:rPr lang="cs-CZ" sz="2200" b="1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í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le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ž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itosti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pro osoby výrazně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znevýhodn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ě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é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na trhu pr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á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ce a k</a:t>
            </a:r>
            <a:r>
              <a:rPr lang="cs-CZ" sz="2200" dirty="0">
                <a:solidFill>
                  <a:srgbClr val="003399"/>
                </a:solidFill>
                <a:latin typeface="Tahoma"/>
                <a:cs typeface="Times New Roman" pitchFamily="18" charset="0"/>
                <a:sym typeface="Symbol" pitchFamily="18" charset="2"/>
              </a:rPr>
              <a:t> 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tomu jim poskytovat</a:t>
            </a: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přiměřenou pracovní a psychosociální 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podporu.</a:t>
            </a:r>
            <a:r>
              <a:rPr lang="cs-CZ" sz="2200" dirty="0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 </a:t>
            </a:r>
            <a:endParaRPr lang="cs-CZ" sz="2200" dirty="0">
              <a:solidFill>
                <a:srgbClr val="003399"/>
              </a:solidFill>
              <a:latin typeface="Arial" charset="0"/>
              <a:sym typeface="Symbol" pitchFamily="18" charset="2"/>
            </a:endParaRPr>
          </a:p>
          <a:p>
            <a:pPr marL="327025" indent="-327025" algn="l">
              <a:lnSpc>
                <a:spcPct val="100000"/>
              </a:lnSpc>
              <a:spcBef>
                <a:spcPct val="20000"/>
              </a:spcBef>
              <a:buClr>
                <a:srgbClr val="00507D"/>
              </a:buClr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  </a:t>
            </a:r>
            <a:r>
              <a:rPr lang="cs-CZ" sz="20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   </a:t>
            </a:r>
          </a:p>
          <a:p>
            <a:pPr marL="327025" indent="-327025" algn="l">
              <a:lnSpc>
                <a:spcPct val="100000"/>
              </a:lnSpc>
              <a:spcBef>
                <a:spcPct val="20000"/>
              </a:spcBef>
              <a:buClr>
                <a:srgbClr val="00507D"/>
              </a:buClr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	Definice vytvořená v rámci projektu Rozvoj sociální firmy 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.             Více </a:t>
            </a:r>
            <a:r>
              <a:rPr lang="cs-CZ" sz="2000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o projektu na </a:t>
            </a:r>
            <a:r>
              <a:rPr lang="cs-CZ" sz="2000" b="1" dirty="0">
                <a:solidFill>
                  <a:srgbClr val="003399"/>
                </a:solidFill>
                <a:latin typeface="Arial" charset="0"/>
                <a:sym typeface="Symbol" pitchFamily="18" charset="2"/>
                <a:hlinkClick r:id="rId2"/>
              </a:rPr>
              <a:t>www.</a:t>
            </a:r>
            <a:r>
              <a:rPr lang="cs-CZ" sz="2000" b="1" dirty="0" err="1">
                <a:solidFill>
                  <a:srgbClr val="003399"/>
                </a:solidFill>
                <a:latin typeface="Arial" charset="0"/>
                <a:sym typeface="Symbol" pitchFamily="18" charset="2"/>
                <a:hlinkClick r:id="rId2"/>
              </a:rPr>
              <a:t>socialnifirmy.cz</a:t>
            </a:r>
            <a:r>
              <a:rPr lang="cs-CZ" sz="2200" b="1" dirty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marL="727075" lvl="1" indent="-269875" algn="l">
              <a:lnSpc>
                <a:spcPct val="100000"/>
              </a:lnSpc>
              <a:spcBef>
                <a:spcPct val="20000"/>
              </a:spcBef>
              <a:buClr>
                <a:srgbClr val="00507D"/>
              </a:buClr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200" b="1" dirty="0">
              <a:solidFill>
                <a:srgbClr val="003399"/>
              </a:solidFill>
              <a:latin typeface="Arial" charset="0"/>
              <a:sym typeface="Symbol" pitchFamily="18" charset="2"/>
            </a:endParaRPr>
          </a:p>
          <a:p>
            <a:pPr marL="327025" indent="-327025">
              <a:lnSpc>
                <a:spcPct val="93000"/>
              </a:lnSpc>
              <a:spcBef>
                <a:spcPct val="200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solidFill>
                <a:srgbClr val="808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7000"/>
              </a:lnSpc>
              <a:buFont typeface="Tahoma" pitchFamily="34" charset="0"/>
              <a:buNone/>
            </a:pPr>
            <a:r>
              <a:rPr lang="cs-CZ" sz="3200" b="1" dirty="0">
                <a:solidFill>
                  <a:srgbClr val="003399"/>
                </a:solidFill>
                <a:latin typeface="Arial" charset="0"/>
              </a:rPr>
              <a:t>Co je sociální firma</a:t>
            </a:r>
            <a:endParaRPr lang="en-GB" sz="32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029200"/>
            <a:ext cx="8686800" cy="881063"/>
          </a:xfrm>
          <a:ln/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cs-CZ" sz="2600">
                <a:solidFill>
                  <a:srgbClr val="000099"/>
                </a:solidFill>
              </a:rPr>
              <a:t>	</a:t>
            </a:r>
            <a:r>
              <a:rPr lang="en-GB" sz="1800">
                <a:solidFill>
                  <a:srgbClr val="000099"/>
                </a:solidFill>
              </a:rPr>
              <a:t>Sociální firma Jůnův statek</a:t>
            </a:r>
            <a:r>
              <a:rPr lang="cs-CZ" sz="1800">
                <a:solidFill>
                  <a:srgbClr val="000099"/>
                </a:solidFill>
              </a:rPr>
              <a:t>, S</a:t>
            </a:r>
            <a:r>
              <a:rPr lang="en-GB" sz="1800">
                <a:solidFill>
                  <a:srgbClr val="000099"/>
                </a:solidFill>
              </a:rPr>
              <a:t>edlec 9</a:t>
            </a:r>
            <a:r>
              <a:rPr lang="cs-CZ" sz="1800">
                <a:solidFill>
                  <a:srgbClr val="000099"/>
                </a:solidFill>
              </a:rPr>
              <a:t> L</a:t>
            </a:r>
            <a:r>
              <a:rPr lang="en-GB" sz="1800">
                <a:solidFill>
                  <a:srgbClr val="000099"/>
                </a:solidFill>
              </a:rPr>
              <a:t>íbeznice</a:t>
            </a:r>
            <a:br>
              <a:rPr lang="en-GB" sz="1800">
                <a:solidFill>
                  <a:srgbClr val="000099"/>
                </a:solidFill>
              </a:rPr>
            </a:br>
            <a:r>
              <a:rPr lang="en-GB" sz="1800">
                <a:solidFill>
                  <a:srgbClr val="000099"/>
                </a:solidFill>
              </a:rPr>
              <a:t>tel: 28489</a:t>
            </a:r>
            <a:r>
              <a:rPr lang="cs-CZ" sz="1800">
                <a:solidFill>
                  <a:srgbClr val="000099"/>
                </a:solidFill>
              </a:rPr>
              <a:t>1328, 603 522 528</a:t>
            </a:r>
            <a:r>
              <a:rPr lang="en-GB" sz="1800">
                <a:solidFill>
                  <a:srgbClr val="000099"/>
                </a:solidFill>
              </a:rPr>
              <a:t/>
            </a:r>
            <a:br>
              <a:rPr lang="en-GB" sz="1800">
                <a:solidFill>
                  <a:srgbClr val="000099"/>
                </a:solidFill>
              </a:rPr>
            </a:br>
            <a:r>
              <a:rPr lang="en-GB" sz="1800">
                <a:solidFill>
                  <a:srgbClr val="000099"/>
                </a:solidFill>
              </a:rPr>
              <a:t>e-mail:</a:t>
            </a:r>
            <a:r>
              <a:rPr lang="cs-CZ" sz="1800">
                <a:solidFill>
                  <a:srgbClr val="000099"/>
                </a:solidFill>
              </a:rPr>
              <a:t>Ju</a:t>
            </a:r>
            <a:r>
              <a:rPr lang="en-GB" sz="1800">
                <a:solidFill>
                  <a:srgbClr val="000099"/>
                </a:solidFill>
                <a:hlinkClick r:id="rId3"/>
              </a:rPr>
              <a:t>nuv.statek@fokus-praha.cz</a:t>
            </a:r>
            <a:r>
              <a:rPr lang="cs-CZ" sz="1800">
                <a:solidFill>
                  <a:srgbClr val="000099"/>
                </a:solidFill>
              </a:rPr>
              <a:t> R</a:t>
            </a:r>
            <a:r>
              <a:rPr lang="en-GB" sz="1800">
                <a:solidFill>
                  <a:srgbClr val="000099"/>
                </a:solidFill>
                <a:hlinkClick r:id="rId4"/>
              </a:rPr>
              <a:t>estaurace@fokus-praha.cz</a:t>
            </a:r>
            <a:r>
              <a:rPr lang="cs-CZ" sz="1800">
                <a:solidFill>
                  <a:srgbClr val="000099"/>
                </a:solidFill>
              </a:rPr>
              <a:t> </a:t>
            </a:r>
            <a:endParaRPr lang="en-GB" sz="1800">
              <a:solidFill>
                <a:srgbClr val="000099"/>
              </a:solidFill>
            </a:endParaRPr>
          </a:p>
        </p:txBody>
      </p:sp>
      <p:pic>
        <p:nvPicPr>
          <p:cNvPr id="20488" name="Picture 8" descr="screenshoter?width=901&amp;height=507&amp;url=http%3A%2F%2Fw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692150"/>
            <a:ext cx="7451725" cy="4192588"/>
          </a:xfrm>
          <a:prstGeom prst="rect">
            <a:avLst/>
          </a:prstGeom>
          <a:noFill/>
        </p:spPr>
      </p:pic>
      <p:pic>
        <p:nvPicPr>
          <p:cNvPr id="20489" name="Picture 9" descr="junuv_statek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908050"/>
            <a:ext cx="390525" cy="504825"/>
          </a:xfrm>
          <a:prstGeom prst="rect">
            <a:avLst/>
          </a:prstGeom>
          <a:noFill/>
        </p:spPr>
      </p:pic>
      <p:pic>
        <p:nvPicPr>
          <p:cNvPr id="20490" name="Picture 10" descr="junuv_statek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437063"/>
            <a:ext cx="849312" cy="1098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810"/>
            <a:ext cx="8229600" cy="768159"/>
          </a:xfrm>
          <a:ln/>
        </p:spPr>
        <p:txBody>
          <a:bodyPr wrap="square" lIns="0" tIns="0" rIns="0" bIns="0">
            <a:spAutoFit/>
          </a:bodyPr>
          <a:lstStyle/>
          <a:p>
            <a:pPr marL="320675" indent="-320675" algn="ctr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u="sng" dirty="0">
                <a:solidFill>
                  <a:srgbClr val="003399"/>
                </a:solidFill>
              </a:rPr>
              <a:t>Vznik SF </a:t>
            </a:r>
            <a:r>
              <a:rPr lang="cs-CZ" sz="2400" b="1" u="sng" dirty="0" err="1">
                <a:solidFill>
                  <a:srgbClr val="003399"/>
                </a:solidFill>
              </a:rPr>
              <a:t>Jůnův</a:t>
            </a:r>
            <a:r>
              <a:rPr lang="cs-CZ" sz="2400" b="1" u="sng" dirty="0">
                <a:solidFill>
                  <a:srgbClr val="003399"/>
                </a:solidFill>
              </a:rPr>
              <a:t> statek</a:t>
            </a:r>
          </a:p>
          <a:p>
            <a:pPr marL="320675" indent="-320675" algn="ctr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err="1">
                <a:solidFill>
                  <a:srgbClr val="003399"/>
                </a:solidFill>
              </a:rPr>
              <a:t>Jůnův</a:t>
            </a:r>
            <a:r>
              <a:rPr lang="cs-CZ" sz="2400" dirty="0">
                <a:solidFill>
                  <a:srgbClr val="003399"/>
                </a:solidFill>
              </a:rPr>
              <a:t> statek – původně zemědělská usedlost</a:t>
            </a:r>
          </a:p>
        </p:txBody>
      </p:sp>
      <p:pic>
        <p:nvPicPr>
          <p:cNvPr id="5" name="Picture 6" descr="Kopie - dve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1106424" cy="1993392"/>
          </a:xfrm>
          <a:prstGeom prst="rect">
            <a:avLst/>
          </a:prstGeom>
          <a:noFill/>
        </p:spPr>
      </p:pic>
      <p:pic>
        <p:nvPicPr>
          <p:cNvPr id="6" name="Picture 3" descr="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2859088" cy="1847850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2988" y="3429001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3399"/>
                </a:solidFill>
                <a:latin typeface="Arial" charset="0"/>
              </a:rPr>
              <a:t>1) 1995 : Objekt darován o.s. Fokus Praha</a:t>
            </a:r>
          </a:p>
        </p:txBody>
      </p:sp>
      <p:pic>
        <p:nvPicPr>
          <p:cNvPr id="8" name="Picture 8" descr="P4100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024336" cy="2016224"/>
          </a:xfrm>
          <a:prstGeom prst="rect">
            <a:avLst/>
          </a:prstGeom>
          <a:noFill/>
        </p:spPr>
      </p:pic>
      <p:pic>
        <p:nvPicPr>
          <p:cNvPr id="9" name="Picture 6" descr="PIC00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0" y="99898"/>
            <a:ext cx="8435280" cy="1446358"/>
          </a:xfrm>
          <a:ln/>
        </p:spPr>
        <p:txBody>
          <a:bodyPr wrap="square" lIns="0" tIns="0" rIns="0" bIns="0">
            <a:spAutoFit/>
          </a:bodyPr>
          <a:lstStyle/>
          <a:p>
            <a:pPr marL="320675" indent="-320675" algn="l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První rekonstrukce 1997 – 2001 proběhla ve dvou etapách</a:t>
            </a:r>
            <a:r>
              <a:rPr lang="cs-CZ" sz="2400" dirty="0" smtClean="0">
                <a:solidFill>
                  <a:srgbClr val="280099"/>
                </a:solidFill>
              </a:rPr>
              <a:t> </a:t>
            </a:r>
            <a:r>
              <a:rPr lang="cs-CZ" sz="2200" dirty="0" smtClean="0">
                <a:solidFill>
                  <a:srgbClr val="280099"/>
                </a:solidFill>
              </a:rPr>
              <a:t>EU Projekt </a:t>
            </a:r>
            <a:r>
              <a:rPr lang="cs-CZ" sz="2200" dirty="0" err="1" smtClean="0">
                <a:solidFill>
                  <a:srgbClr val="280099"/>
                </a:solidFill>
              </a:rPr>
              <a:t>Phare</a:t>
            </a:r>
            <a:r>
              <a:rPr lang="cs-CZ" sz="2200" dirty="0" smtClean="0">
                <a:solidFill>
                  <a:srgbClr val="280099"/>
                </a:solidFill>
              </a:rPr>
              <a:t> </a:t>
            </a:r>
            <a:r>
              <a:rPr lang="cs-CZ" sz="2200" dirty="0" err="1" smtClean="0">
                <a:solidFill>
                  <a:srgbClr val="280099"/>
                </a:solidFill>
              </a:rPr>
              <a:t>Lien</a:t>
            </a:r>
            <a:r>
              <a:rPr lang="cs-CZ" sz="2200" dirty="0" smtClean="0">
                <a:solidFill>
                  <a:srgbClr val="280099"/>
                </a:solidFill>
              </a:rPr>
              <a:t> (ověření vzniku SF v rámci legislativy ČR)</a:t>
            </a:r>
            <a:br>
              <a:rPr lang="cs-CZ" sz="2200" dirty="0" smtClean="0">
                <a:solidFill>
                  <a:srgbClr val="280099"/>
                </a:solidFill>
              </a:rPr>
            </a:br>
            <a:r>
              <a:rPr lang="cs-CZ" sz="2200" dirty="0" smtClean="0">
                <a:solidFill>
                  <a:srgbClr val="280099"/>
                </a:solidFill>
              </a:rPr>
              <a:t> </a:t>
            </a:r>
            <a:r>
              <a:rPr lang="cs-CZ" sz="2400" dirty="0" smtClean="0">
                <a:solidFill>
                  <a:srgbClr val="280099"/>
                </a:solidFill>
              </a:rPr>
              <a:t/>
            </a:r>
            <a:br>
              <a:rPr lang="cs-CZ" sz="2400" dirty="0" smtClean="0">
                <a:solidFill>
                  <a:srgbClr val="280099"/>
                </a:solidFill>
              </a:rPr>
            </a:br>
            <a:r>
              <a:rPr lang="cs-CZ" sz="2400" b="1" dirty="0" smtClean="0">
                <a:solidFill>
                  <a:srgbClr val="280099"/>
                </a:solidFill>
              </a:rPr>
              <a:t>1997 </a:t>
            </a:r>
            <a:r>
              <a:rPr lang="cs-CZ" sz="2400" b="1" dirty="0">
                <a:solidFill>
                  <a:srgbClr val="280099"/>
                </a:solidFill>
              </a:rPr>
              <a:t>– </a:t>
            </a:r>
            <a:r>
              <a:rPr lang="cs-CZ" sz="2400" b="1" dirty="0" smtClean="0">
                <a:solidFill>
                  <a:srgbClr val="280099"/>
                </a:solidFill>
              </a:rPr>
              <a:t>1999</a:t>
            </a:r>
            <a:r>
              <a:rPr lang="cs-CZ" sz="2400" dirty="0" smtClean="0">
                <a:solidFill>
                  <a:srgbClr val="280099"/>
                </a:solidFill>
              </a:rPr>
              <a:t>: první etapa, </a:t>
            </a:r>
            <a:r>
              <a:rPr lang="cs-CZ" sz="2400" dirty="0">
                <a:solidFill>
                  <a:srgbClr val="280099"/>
                </a:solidFill>
              </a:rPr>
              <a:t>výstavba penzionu </a:t>
            </a:r>
            <a:r>
              <a:rPr lang="cs-CZ" sz="2400" dirty="0" smtClean="0">
                <a:solidFill>
                  <a:srgbClr val="280099"/>
                </a:solidFill>
              </a:rPr>
              <a:t>a  učebny</a:t>
            </a:r>
            <a:endParaRPr lang="cs-CZ" sz="2200" dirty="0">
              <a:solidFill>
                <a:srgbClr val="280099"/>
              </a:solidFill>
            </a:endParaRPr>
          </a:p>
        </p:txBody>
      </p:sp>
      <p:pic>
        <p:nvPicPr>
          <p:cNvPr id="6" name="Picture 1028" descr="PIC00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384376" cy="2304256"/>
          </a:xfrm>
          <a:prstGeom prst="rect">
            <a:avLst/>
          </a:prstGeom>
          <a:noFill/>
        </p:spPr>
      </p:pic>
      <p:pic>
        <p:nvPicPr>
          <p:cNvPr id="9" name="Picture 1027" descr="PIC0042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528392" cy="2304256"/>
          </a:xfrm>
          <a:prstGeom prst="rect">
            <a:avLst/>
          </a:prstGeom>
          <a:noFill/>
        </p:spPr>
      </p:pic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395288" y="4149080"/>
            <a:ext cx="8289925" cy="2068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20675" indent="-320675" algn="l">
              <a:lnSpc>
                <a:spcPct val="104000"/>
              </a:lnSpc>
              <a:spcBef>
                <a:spcPct val="20000"/>
              </a:spcBef>
              <a:buClrTx/>
              <a:buSzTx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D50303"/>
                </a:solidFill>
                <a:latin typeface="Arial" charset="0"/>
              </a:rPr>
              <a:t>  1999</a:t>
            </a:r>
            <a:r>
              <a:rPr lang="cs-CZ" sz="2400" dirty="0" smtClean="0">
                <a:solidFill>
                  <a:srgbClr val="280099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280099"/>
                </a:solidFill>
                <a:latin typeface="Arial" charset="0"/>
              </a:rPr>
              <a:t>zahájení provozu v nových prostorech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cs-CZ" sz="2400" b="1" dirty="0" smtClean="0">
                <a:solidFill>
                  <a:srgbClr val="D50303"/>
                </a:solidFill>
                <a:latin typeface="Arial" charset="0"/>
              </a:rPr>
              <a:t>1</a:t>
            </a:r>
            <a:r>
              <a:rPr lang="cs-CZ" sz="2400" b="1" dirty="0">
                <a:solidFill>
                  <a:srgbClr val="D50303"/>
                </a:solidFill>
                <a:latin typeface="Arial" charset="0"/>
              </a:rPr>
              <a:t>. sociální firma v </a:t>
            </a:r>
            <a:r>
              <a:rPr lang="cs-CZ" sz="2400" b="1" dirty="0" smtClean="0">
                <a:solidFill>
                  <a:srgbClr val="D50303"/>
                </a:solidFill>
                <a:latin typeface="Arial" charset="0"/>
              </a:rPr>
              <a:t>ČR</a:t>
            </a:r>
            <a:r>
              <a:rPr lang="cs-CZ" sz="2400" dirty="0" smtClean="0">
                <a:solidFill>
                  <a:srgbClr val="280099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280099"/>
                </a:solidFill>
                <a:latin typeface="Arial" charset="0"/>
              </a:rPr>
              <a:t>+ </a:t>
            </a:r>
            <a:r>
              <a:rPr lang="cs-CZ" sz="2400" dirty="0" smtClean="0">
                <a:solidFill>
                  <a:srgbClr val="280099"/>
                </a:solidFill>
              </a:rPr>
              <a:t>druhá etapa</a:t>
            </a:r>
            <a:r>
              <a:rPr lang="cs-CZ" sz="2400" dirty="0" smtClean="0">
                <a:solidFill>
                  <a:srgbClr val="280099"/>
                </a:solidFill>
                <a:latin typeface="Arial" charset="0"/>
              </a:rPr>
              <a:t> rekonstrukce 1999 - 2001     (</a:t>
            </a:r>
            <a:r>
              <a:rPr lang="cs-CZ" sz="2400" dirty="0">
                <a:solidFill>
                  <a:srgbClr val="280099"/>
                </a:solidFill>
                <a:latin typeface="Arial" charset="0"/>
              </a:rPr>
              <a:t>další 4 pokoje, </a:t>
            </a:r>
            <a:r>
              <a:rPr lang="cs-CZ" sz="2400" dirty="0" smtClean="0">
                <a:solidFill>
                  <a:srgbClr val="280099"/>
                </a:solidFill>
                <a:latin typeface="Arial" charset="0"/>
              </a:rPr>
              <a:t>restaurace a kuchyně</a:t>
            </a:r>
            <a:r>
              <a:rPr lang="cs-CZ" sz="2400" dirty="0">
                <a:solidFill>
                  <a:srgbClr val="280099"/>
                </a:solidFill>
                <a:latin typeface="Arial" charset="0"/>
              </a:rPr>
              <a:t>)</a:t>
            </a:r>
          </a:p>
          <a:p>
            <a:pPr marL="320675" indent="-320675" algn="l">
              <a:lnSpc>
                <a:spcPct val="104000"/>
              </a:lnSpc>
              <a:spcBef>
                <a:spcPct val="20000"/>
              </a:spcBef>
              <a:buClrTx/>
              <a:buSzTx/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>
                <a:solidFill>
                  <a:srgbClr val="280099"/>
                </a:solidFill>
                <a:latin typeface="Arial" charset="0"/>
              </a:rPr>
              <a:t>			zaměstnáno : 	11 	znevýhodněných</a:t>
            </a:r>
          </a:p>
          <a:p>
            <a:pPr marL="320675" indent="-320675" algn="l">
              <a:lnSpc>
                <a:spcPct val="104000"/>
              </a:lnSpc>
              <a:spcBef>
                <a:spcPct val="20000"/>
              </a:spcBef>
              <a:buClrTx/>
              <a:buSzTx/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>
                <a:solidFill>
                  <a:srgbClr val="280099"/>
                </a:solidFill>
                <a:latin typeface="Arial" charset="0"/>
              </a:rPr>
              <a:t>								2 	bez znevýhodnění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457200"/>
            <a:ext cx="8001000" cy="1299971"/>
          </a:xfrm>
          <a:ln/>
        </p:spPr>
        <p:txBody>
          <a:bodyPr lIns="0" tIns="0" rIns="0" bIns="0">
            <a:spAutoFit/>
          </a:bodyPr>
          <a:lstStyle/>
          <a:p>
            <a:pPr marL="320675" indent="-320675" algn="ctr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2001 </a:t>
            </a:r>
            <a:r>
              <a:rPr lang="cs-CZ" sz="2400" b="1" dirty="0">
                <a:solidFill>
                  <a:srgbClr val="280099"/>
                </a:solidFill>
              </a:rPr>
              <a:t>– 2007</a:t>
            </a:r>
            <a:r>
              <a:rPr lang="cs-CZ" sz="2400" dirty="0">
                <a:solidFill>
                  <a:srgbClr val="280099"/>
                </a:solidFill>
              </a:rPr>
              <a:t>: provoz restaurace, </a:t>
            </a:r>
            <a:r>
              <a:rPr lang="cs-CZ" sz="2400" dirty="0" smtClean="0">
                <a:solidFill>
                  <a:srgbClr val="280099"/>
                </a:solidFill>
              </a:rPr>
              <a:t>penzion a učebna   </a:t>
            </a:r>
            <a:endParaRPr lang="cs-CZ" sz="2400" dirty="0">
              <a:solidFill>
                <a:srgbClr val="280099"/>
              </a:solidFill>
            </a:endParaRPr>
          </a:p>
          <a:p>
            <a:pPr lvl="2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dirty="0" smtClean="0">
                <a:solidFill>
                  <a:srgbClr val="280099"/>
                </a:solidFill>
              </a:rPr>
              <a:t>    Zaměstnáno </a:t>
            </a:r>
            <a:r>
              <a:rPr lang="cs-CZ" dirty="0">
                <a:solidFill>
                  <a:srgbClr val="280099"/>
                </a:solidFill>
              </a:rPr>
              <a:t>:	25	znevýhodněných</a:t>
            </a:r>
          </a:p>
          <a:p>
            <a:pPr lvl="2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dirty="0">
                <a:solidFill>
                  <a:srgbClr val="280099"/>
                </a:solidFill>
              </a:rPr>
              <a:t>						</a:t>
            </a:r>
            <a:r>
              <a:rPr lang="cs-CZ" dirty="0" smtClean="0">
                <a:solidFill>
                  <a:srgbClr val="280099"/>
                </a:solidFill>
              </a:rPr>
              <a:t>  8  bez </a:t>
            </a:r>
            <a:r>
              <a:rPr lang="cs-CZ" dirty="0">
                <a:solidFill>
                  <a:srgbClr val="280099"/>
                </a:solidFill>
              </a:rPr>
              <a:t>znevýhodnění</a:t>
            </a:r>
          </a:p>
        </p:txBody>
      </p:sp>
      <p:pic>
        <p:nvPicPr>
          <p:cNvPr id="95235" name="Picture 3" descr="Kopie - PIC00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2628900" cy="3505200"/>
          </a:xfrm>
          <a:prstGeom prst="rect">
            <a:avLst/>
          </a:prstGeom>
          <a:noFill/>
        </p:spPr>
      </p:pic>
      <p:pic>
        <p:nvPicPr>
          <p:cNvPr id="95236" name="Picture 4" descr="PIC00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60648"/>
            <a:ext cx="8001000" cy="2427716"/>
          </a:xfrm>
          <a:ln/>
        </p:spPr>
        <p:txBody>
          <a:bodyPr wrap="square" lIns="0" tIns="0" rIns="0" bIns="0">
            <a:spAutoFit/>
          </a:bodyPr>
          <a:lstStyle/>
          <a:p>
            <a:pPr marL="320675" indent="-320675" defTabSz="449263">
              <a:lnSpc>
                <a:spcPct val="104000"/>
              </a:lnSpc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 smtClean="0">
                <a:solidFill>
                  <a:srgbClr val="280099"/>
                </a:solidFill>
              </a:rPr>
              <a:t>2007 </a:t>
            </a:r>
            <a:r>
              <a:rPr lang="cs-CZ" sz="2400" b="1" dirty="0">
                <a:solidFill>
                  <a:srgbClr val="280099"/>
                </a:solidFill>
              </a:rPr>
              <a:t>– 2008</a:t>
            </a:r>
            <a:r>
              <a:rPr lang="cs-CZ" sz="2400" dirty="0">
                <a:solidFill>
                  <a:srgbClr val="280099"/>
                </a:solidFill>
              </a:rPr>
              <a:t>: </a:t>
            </a:r>
            <a:r>
              <a:rPr lang="cs-CZ" sz="2400" b="1" dirty="0" smtClean="0">
                <a:solidFill>
                  <a:srgbClr val="280099"/>
                </a:solidFill>
              </a:rPr>
              <a:t>Rekonstrukce </a:t>
            </a:r>
            <a:r>
              <a:rPr lang="cs-CZ" sz="2400" b="1" dirty="0">
                <a:solidFill>
                  <a:srgbClr val="280099"/>
                </a:solidFill>
              </a:rPr>
              <a:t>budovy </a:t>
            </a:r>
            <a:r>
              <a:rPr lang="cs-CZ" sz="2000" dirty="0" smtClean="0">
                <a:solidFill>
                  <a:srgbClr val="280099"/>
                </a:solidFill>
              </a:rPr>
              <a:t>(projekt SROP investiční + SROP měkký projekt na zlepšení pracovních  dovedností osob   se znevýhodněním, vzdělávání )</a:t>
            </a:r>
          </a:p>
          <a:p>
            <a:pPr marL="320675" indent="-320675" defTabSz="449263">
              <a:lnSpc>
                <a:spcPct val="104000"/>
              </a:lnSpc>
              <a:buFontTx/>
              <a:buChar char="-"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 smtClean="0">
                <a:solidFill>
                  <a:srgbClr val="280099"/>
                </a:solidFill>
              </a:rPr>
              <a:t>postaven nový </a:t>
            </a:r>
            <a:r>
              <a:rPr lang="cs-CZ" sz="2000" dirty="0">
                <a:solidFill>
                  <a:srgbClr val="280099"/>
                </a:solidFill>
              </a:rPr>
              <a:t>sál, internetová kavárna, recepce, prodejna, prádelna, </a:t>
            </a:r>
            <a:r>
              <a:rPr lang="cs-CZ" sz="2000" dirty="0" smtClean="0">
                <a:solidFill>
                  <a:srgbClr val="280099"/>
                </a:solidFill>
              </a:rPr>
              <a:t>truhlářská dílna, </a:t>
            </a:r>
            <a:r>
              <a:rPr lang="cs-CZ" sz="2000" dirty="0">
                <a:solidFill>
                  <a:srgbClr val="280099"/>
                </a:solidFill>
              </a:rPr>
              <a:t>kanceláře kom.týmu, chráněné bydlení) </a:t>
            </a:r>
            <a:r>
              <a:rPr lang="cs-CZ" sz="2000" dirty="0" smtClean="0">
                <a:solidFill>
                  <a:srgbClr val="280099"/>
                </a:solidFill>
              </a:rPr>
              <a:t>      </a:t>
            </a:r>
          </a:p>
          <a:p>
            <a:pPr marL="320675" indent="-320675" defTabSz="449263">
              <a:lnSpc>
                <a:spcPct val="104000"/>
              </a:lnSpc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000" dirty="0" smtClean="0">
                <a:solidFill>
                  <a:srgbClr val="280099"/>
                </a:solidFill>
              </a:rPr>
              <a:t>Během rekonstrukce restaurace FUNGUJE! – všichni zaměstnanci SF převeleni na pracoviště restaurace a kuchyně.</a:t>
            </a:r>
            <a:endParaRPr lang="cs-CZ" sz="2000" dirty="0">
              <a:solidFill>
                <a:srgbClr val="280099"/>
              </a:solidFill>
            </a:endParaRPr>
          </a:p>
        </p:txBody>
      </p:sp>
      <p:pic>
        <p:nvPicPr>
          <p:cNvPr id="97283" name="Picture 1027" descr="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744912" cy="2776538"/>
          </a:xfrm>
          <a:prstGeom prst="rect">
            <a:avLst/>
          </a:prstGeom>
          <a:noFill/>
        </p:spPr>
      </p:pic>
      <p:pic>
        <p:nvPicPr>
          <p:cNvPr id="97287" name="Picture 1031" descr="červen07 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600450" cy="273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červen07 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886200" cy="2914650"/>
          </a:xfrm>
          <a:prstGeom prst="rect">
            <a:avLst/>
          </a:prstGeom>
          <a:noFill/>
        </p:spPr>
      </p:pic>
      <p:pic>
        <p:nvPicPr>
          <p:cNvPr id="107527" name="Picture 7" descr="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19600"/>
            <a:ext cx="2057400" cy="1543050"/>
          </a:xfrm>
          <a:prstGeom prst="rect">
            <a:avLst/>
          </a:prstGeom>
          <a:noFill/>
        </p:spPr>
      </p:pic>
      <p:pic>
        <p:nvPicPr>
          <p:cNvPr id="107528" name="Picture 8" descr="prosinec07 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85800"/>
            <a:ext cx="3124200" cy="2343150"/>
          </a:xfrm>
          <a:prstGeom prst="rect">
            <a:avLst/>
          </a:prstGeom>
          <a:noFill/>
        </p:spPr>
      </p:pic>
      <p:pic>
        <p:nvPicPr>
          <p:cNvPr id="107529" name="Picture 9" descr="září07 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05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8001000" cy="358111"/>
          </a:xfrm>
          <a:ln/>
        </p:spPr>
        <p:txBody>
          <a:bodyPr lIns="0" tIns="0" rIns="0" bIns="0">
            <a:spAutoFit/>
          </a:bodyPr>
          <a:lstStyle/>
          <a:p>
            <a:pPr marL="320675" indent="-320675" algn="ctr" defTabSz="449263">
              <a:lnSpc>
                <a:spcPct val="104000"/>
              </a:lnSpc>
              <a:buFontTx/>
              <a:buNone/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 smtClean="0">
                <a:solidFill>
                  <a:srgbClr val="280099"/>
                </a:solidFill>
              </a:rPr>
              <a:t> </a:t>
            </a:r>
            <a:r>
              <a:rPr lang="cs-CZ" sz="2400" b="1" dirty="0">
                <a:solidFill>
                  <a:srgbClr val="280099"/>
                </a:solidFill>
              </a:rPr>
              <a:t>2008</a:t>
            </a:r>
            <a:r>
              <a:rPr lang="cs-CZ" sz="2400" dirty="0">
                <a:solidFill>
                  <a:srgbClr val="280099"/>
                </a:solidFill>
              </a:rPr>
              <a:t>: zahájení provozu v nových prostorech</a:t>
            </a:r>
          </a:p>
        </p:txBody>
      </p:sp>
      <p:pic>
        <p:nvPicPr>
          <p:cNvPr id="99340" name="Picture 12" descr="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017588"/>
            <a:ext cx="3024187" cy="2268537"/>
          </a:xfrm>
          <a:prstGeom prst="rect">
            <a:avLst/>
          </a:prstGeom>
          <a:noFill/>
        </p:spPr>
      </p:pic>
      <p:pic>
        <p:nvPicPr>
          <p:cNvPr id="99341" name="Picture 13" descr="PA25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052513"/>
            <a:ext cx="2978150" cy="2233612"/>
          </a:xfrm>
          <a:prstGeom prst="rect">
            <a:avLst/>
          </a:prstGeom>
          <a:noFill/>
        </p:spPr>
      </p:pic>
      <p:pic>
        <p:nvPicPr>
          <p:cNvPr id="99342" name="Picture 14" descr="prádelna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644900"/>
            <a:ext cx="3024188" cy="2268538"/>
          </a:xfrm>
          <a:prstGeom prst="rect">
            <a:avLst/>
          </a:prstGeom>
          <a:noFill/>
        </p:spPr>
      </p:pic>
      <p:pic>
        <p:nvPicPr>
          <p:cNvPr id="99343" name="Picture 15" descr="Snímek 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429000"/>
            <a:ext cx="1944688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"/>
            <a:ext cx="7239000" cy="2990883"/>
          </a:xfrm>
          <a:ln/>
        </p:spPr>
        <p:txBody>
          <a:bodyPr lIns="0" tIns="0" rIns="0" bIns="0">
            <a:spAutoFit/>
          </a:bodyPr>
          <a:lstStyle/>
          <a:p>
            <a:pPr marL="320675" indent="-320675" defTabSz="449263">
              <a:lnSpc>
                <a:spcPct val="93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800" b="1" dirty="0" smtClean="0">
                <a:solidFill>
                  <a:srgbClr val="280099"/>
                </a:solidFill>
              </a:rPr>
              <a:t>Po rekonstrukci </a:t>
            </a:r>
            <a:r>
              <a:rPr lang="cs-CZ" sz="2800" b="1" dirty="0">
                <a:solidFill>
                  <a:srgbClr val="280099"/>
                </a:solidFill>
              </a:rPr>
              <a:t>p</a:t>
            </a:r>
            <a:r>
              <a:rPr lang="en-GB" sz="2800" b="1" dirty="0">
                <a:solidFill>
                  <a:srgbClr val="280099"/>
                </a:solidFill>
                <a:cs typeface="Arial" charset="0"/>
              </a:rPr>
              <a:t>odniká</a:t>
            </a:r>
            <a:r>
              <a:rPr lang="cs-CZ" sz="2800" b="1" dirty="0" err="1">
                <a:solidFill>
                  <a:srgbClr val="280099"/>
                </a:solidFill>
              </a:rPr>
              <a:t>me</a:t>
            </a:r>
            <a:r>
              <a:rPr lang="en-GB" sz="2800" b="1" dirty="0">
                <a:solidFill>
                  <a:srgbClr val="280099"/>
                </a:solidFill>
                <a:cs typeface="Arial" charset="0"/>
              </a:rPr>
              <a:t> v oblasti: </a:t>
            </a:r>
          </a:p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dirty="0">
                <a:solidFill>
                  <a:srgbClr val="280099"/>
                </a:solidFill>
                <a:cs typeface="Arial" charset="0"/>
              </a:rPr>
              <a:t>ubytovací služby: penzion s kapacitou 4</a:t>
            </a:r>
            <a:r>
              <a:rPr lang="cs-CZ" sz="2400" dirty="0">
                <a:solidFill>
                  <a:srgbClr val="280099"/>
                </a:solidFill>
              </a:rPr>
              <a:t>5</a:t>
            </a:r>
            <a:r>
              <a:rPr lang="en-GB" sz="2400" dirty="0">
                <a:solidFill>
                  <a:srgbClr val="280099"/>
                </a:solidFill>
                <a:cs typeface="Arial" charset="0"/>
              </a:rPr>
              <a:t> lůžek vč. kvalitně vybavené učebny určené	pro konferenční a výukovou </a:t>
            </a:r>
            <a:r>
              <a:rPr lang="en-GB" sz="2400" dirty="0" smtClean="0">
                <a:solidFill>
                  <a:srgbClr val="280099"/>
                </a:solidFill>
                <a:cs typeface="Arial" charset="0"/>
              </a:rPr>
              <a:t>činnost</a:t>
            </a:r>
            <a:endParaRPr lang="cs-CZ" sz="2400" dirty="0">
              <a:solidFill>
                <a:srgbClr val="280099"/>
              </a:solidFill>
              <a:cs typeface="Arial" charset="0"/>
            </a:endParaRPr>
          </a:p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dirty="0">
                <a:solidFill>
                  <a:srgbClr val="280099"/>
                </a:solidFill>
                <a:cs typeface="Arial" charset="0"/>
              </a:rPr>
              <a:t>hostinská činnost: restaurace se </a:t>
            </a:r>
            <a:r>
              <a:rPr lang="cs-CZ" sz="2400" dirty="0">
                <a:solidFill>
                  <a:srgbClr val="280099"/>
                </a:solidFill>
              </a:rPr>
              <a:t>2 sály (</a:t>
            </a:r>
            <a:r>
              <a:rPr lang="en-GB" sz="2400" dirty="0">
                <a:solidFill>
                  <a:srgbClr val="280099"/>
                </a:solidFill>
                <a:cs typeface="Arial" charset="0"/>
              </a:rPr>
              <a:t>60</a:t>
            </a:r>
            <a:r>
              <a:rPr lang="cs-CZ" sz="2400" dirty="0">
                <a:solidFill>
                  <a:srgbClr val="280099"/>
                </a:solidFill>
              </a:rPr>
              <a:t> + 80)</a:t>
            </a:r>
            <a:r>
              <a:rPr lang="en-GB" sz="2400" dirty="0">
                <a:solidFill>
                  <a:srgbClr val="280099"/>
                </a:solidFill>
                <a:cs typeface="Arial" charset="0"/>
              </a:rPr>
              <a:t> míst</a:t>
            </a:r>
            <a:r>
              <a:rPr lang="en-GB" sz="2800" dirty="0">
                <a:solidFill>
                  <a:srgbClr val="280099"/>
                </a:solidFill>
                <a:cs typeface="Arial" charset="0"/>
              </a:rPr>
              <a:t> </a:t>
            </a:r>
            <a:endParaRPr lang="cs-CZ" sz="2800" dirty="0">
              <a:solidFill>
                <a:srgbClr val="280099"/>
              </a:solidFill>
              <a:cs typeface="Arial" charset="0"/>
            </a:endParaRPr>
          </a:p>
          <a:p>
            <a:pPr marL="320675" indent="-320675" defTabSz="449263">
              <a:lnSpc>
                <a:spcPct val="104000"/>
              </a:lnSpc>
              <a:tabLst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8675" algn="l"/>
                <a:tab pos="7621588" algn="l"/>
                <a:tab pos="8070850" algn="l"/>
                <a:tab pos="8520113" algn="l"/>
                <a:tab pos="8969375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dirty="0">
                <a:solidFill>
                  <a:srgbClr val="280099"/>
                </a:solidFill>
                <a:cs typeface="Arial" charset="0"/>
              </a:rPr>
              <a:t>prádelna</a:t>
            </a:r>
            <a:endParaRPr lang="en-GB" sz="2800" dirty="0">
              <a:solidFill>
                <a:srgbClr val="280099"/>
              </a:solidFill>
              <a:cs typeface="Arial" charset="0"/>
            </a:endParaRPr>
          </a:p>
        </p:txBody>
      </p:sp>
      <p:pic>
        <p:nvPicPr>
          <p:cNvPr id="89100" name="Picture 12" descr="Snímek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57563"/>
            <a:ext cx="3457575" cy="2592387"/>
          </a:xfrm>
          <a:prstGeom prst="rect">
            <a:avLst/>
          </a:prstGeom>
          <a:noFill/>
        </p:spPr>
      </p:pic>
      <p:pic>
        <p:nvPicPr>
          <p:cNvPr id="89102" name="Picture 14" descr="Snímek 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565400"/>
            <a:ext cx="2530475" cy="337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513</Words>
  <Application>Microsoft Office PowerPoint</Application>
  <PresentationFormat>Předvádění na obrazovce (4:3)</PresentationFormat>
  <Paragraphs>114</Paragraphs>
  <Slides>20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Výchozí návrh</vt:lpstr>
      <vt:lpstr>Sociální firmy v praxi   - sociální firma „Jůnův statek“ (vedoucí Tomáš Tahavský) </vt:lpstr>
      <vt:lpstr>Co je sociální firma</vt:lpstr>
      <vt:lpstr>Vznik SF Jůnův statek Jůnův statek – původně zemědělská usedlost</vt:lpstr>
      <vt:lpstr>První rekonstrukce 1997 – 2001 proběhla ve dvou etapách EU Projekt Phare Lien (ověření vzniku SF v rámci legislativy ČR)   1997 – 1999: první etapa, výstavba penzionu a  učebny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Zaměstnanci SF po rekonstrukci 2008</vt:lpstr>
      <vt:lpstr>Prezentace aplikace PowerPoint</vt:lpstr>
      <vt:lpstr>Prezentace aplikace PowerPoint</vt:lpstr>
      <vt:lpstr>Prezentace aplikace PowerPoint</vt:lpstr>
      <vt:lpstr>Prezentace aplikace PowerPoint</vt:lpstr>
      <vt:lpstr>2012 - Příchod druhé krize</vt:lpstr>
      <vt:lpstr>Opatření :</vt:lpstr>
      <vt:lpstr>Současný stav zaměstnanců</vt:lpstr>
      <vt:lpstr>Udržitelnost a zdroje financování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Slavek Hamadak</dc:creator>
  <cp:lastModifiedBy>tahavsky</cp:lastModifiedBy>
  <cp:revision>137</cp:revision>
  <dcterms:created xsi:type="dcterms:W3CDTF">2007-11-13T14:53:55Z</dcterms:created>
  <dcterms:modified xsi:type="dcterms:W3CDTF">2014-03-27T07:02:16Z</dcterms:modified>
</cp:coreProperties>
</file>