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71" r:id="rId7"/>
    <p:sldId id="262" r:id="rId8"/>
    <p:sldId id="263" r:id="rId9"/>
    <p:sldId id="264" r:id="rId10"/>
    <p:sldId id="266" r:id="rId11"/>
    <p:sldId id="267" r:id="rId12"/>
    <p:sldId id="269" r:id="rId13"/>
    <p:sldId id="268" r:id="rId14"/>
    <p:sldId id="270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10B2BB-D5CB-4DBF-A117-82E0FD793E54}" type="datetimeFigureOut">
              <a:rPr lang="cs-CZ"/>
              <a:pPr>
                <a:defRPr/>
              </a:pPr>
              <a:t>26.3.2014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F21A4D-49CF-4B50-86E9-2873388DDD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EF66D-2BBE-4926-B814-DB47134785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0377A-94CA-404A-980E-8575AE2A27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28AFD-9469-4EF4-8D5C-3DF79CD8B2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730B4-9C1D-48D0-A15D-AFDB7F2AA9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4DB6B-3D82-4ADB-8FB0-2A1995F4C0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50BEF-436B-4E8E-9BF0-2B5DAFF307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BD74B-F8E8-4422-AD8D-9A7A4231AF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C9B6E-1AC8-4BAD-9FFA-4BDC3C9F7E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DBAD8-18D2-4C80-A85A-F7F9D416DD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4C674-6E3B-433E-8FFF-C3BAD1638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13E20-8EAA-47F4-8241-FE4BEABA4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A5D867-567B-4833-A5E6-B7AA444759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wipe dir="r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e-socialni-podnikani.cz/" TargetMode="External"/><Relationship Id="rId2" Type="http://schemas.openxmlformats.org/officeDocument/2006/relationships/hyperlink" Target="http://www.p-p-p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00213"/>
            <a:ext cx="7772400" cy="2233612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pl-PL" sz="3200" b="1" dirty="0" smtClean="0"/>
              <a:t>Sociální ekonomika a sociální podnik </a:t>
            </a:r>
            <a:br>
              <a:rPr lang="pl-PL" sz="3200" b="1" dirty="0" smtClean="0"/>
            </a:br>
            <a:r>
              <a:rPr lang="pl-PL" sz="3200" b="1" dirty="0" smtClean="0"/>
              <a:t>v teorii</a:t>
            </a:r>
            <a:endParaRPr lang="cs-CZ" sz="3200" b="1" dirty="0" smtClean="0">
              <a:solidFill>
                <a:srgbClr val="14407E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7377113" cy="19446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b="1" dirty="0" smtClean="0"/>
              <a:t>Mgr. Pavla Svobodová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Mělník, 27. 3. 2014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758825"/>
            <a:ext cx="1368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Finanční zdroje sociálního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Vlastní zdroje</a:t>
            </a:r>
          </a:p>
          <a:p>
            <a:pPr lvl="1"/>
            <a:r>
              <a:rPr lang="cs-CZ" sz="3200" dirty="0" smtClean="0"/>
              <a:t>Nejlepší zdroj financování </a:t>
            </a:r>
            <a:r>
              <a:rPr lang="cs-CZ" sz="3200" dirty="0" smtClean="0">
                <a:sym typeface="Wingdings" pitchFamily="2" charset="2"/>
              </a:rPr>
              <a:t></a:t>
            </a:r>
            <a:endParaRPr lang="cs-CZ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Dotace / granty </a:t>
            </a:r>
          </a:p>
          <a:p>
            <a:pPr lvl="1"/>
            <a:r>
              <a:rPr lang="cs-CZ" sz="3200" dirty="0" smtClean="0"/>
              <a:t>Z EU (strukturální fondy)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Bankovní půjčky a úvěry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Příspěvky na zaměstnance OZP</a:t>
            </a:r>
          </a:p>
          <a:p>
            <a:pPr lvl="1"/>
            <a:r>
              <a:rPr lang="cs-CZ" sz="3200" dirty="0" smtClean="0"/>
              <a:t>Nevztahuje se na osoby se společenským znevýhodněním 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Podpora pro začínající sociální podniky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Podpora ze strany P3 – </a:t>
            </a:r>
            <a:r>
              <a:rPr lang="cs-CZ" dirty="0" err="1" smtClean="0"/>
              <a:t>People</a:t>
            </a:r>
            <a:r>
              <a:rPr lang="cs-CZ" dirty="0" smtClean="0"/>
              <a:t>, Planet, Profit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TESSEA, ambasadoři v regionech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>
                <a:hlinkClick r:id="rId2"/>
              </a:rPr>
              <a:t>www.p-p-</a:t>
            </a:r>
            <a:r>
              <a:rPr lang="cs-CZ" sz="2800" dirty="0" err="1" smtClean="0">
                <a:hlinkClick r:id="rId2"/>
              </a:rPr>
              <a:t>p.cz</a:t>
            </a:r>
            <a:r>
              <a:rPr lang="cs-CZ" sz="2800" dirty="0" smtClean="0"/>
              <a:t>, </a:t>
            </a:r>
            <a:r>
              <a:rPr lang="cs-CZ" sz="2800" dirty="0" smtClean="0">
                <a:hlinkClick r:id="rId3"/>
              </a:rPr>
              <a:t>www.</a:t>
            </a:r>
            <a:r>
              <a:rPr lang="cs-CZ" sz="2800" dirty="0" err="1" smtClean="0">
                <a:hlinkClick r:id="rId3"/>
              </a:rPr>
              <a:t>ceske</a:t>
            </a:r>
            <a:r>
              <a:rPr lang="cs-CZ" sz="2800" dirty="0" smtClean="0">
                <a:hlinkClick r:id="rId3"/>
              </a:rPr>
              <a:t>-</a:t>
            </a:r>
            <a:r>
              <a:rPr lang="cs-CZ" sz="2800" dirty="0" err="1" smtClean="0">
                <a:hlinkClick r:id="rId3"/>
              </a:rPr>
              <a:t>socialni</a:t>
            </a:r>
            <a:r>
              <a:rPr lang="cs-CZ" sz="2800" dirty="0" smtClean="0">
                <a:hlinkClick r:id="rId3"/>
              </a:rPr>
              <a:t>-</a:t>
            </a:r>
            <a:r>
              <a:rPr lang="cs-CZ" sz="2800" dirty="0" err="1" smtClean="0">
                <a:hlinkClick r:id="rId3"/>
              </a:rPr>
              <a:t>podnikani.cz</a:t>
            </a:r>
            <a:endParaRPr lang="cs-CZ" sz="2800" dirty="0" smtClean="0"/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MPSV – staré výzvy podpory uzavřeny; finanční podpora z ESF a nového </a:t>
            </a:r>
            <a:r>
              <a:rPr lang="cs-CZ" dirty="0" smtClean="0"/>
              <a:t>programu OPZ bude </a:t>
            </a:r>
            <a:r>
              <a:rPr lang="cs-CZ" dirty="0" smtClean="0"/>
              <a:t>řešena v následujících </a:t>
            </a:r>
            <a:r>
              <a:rPr lang="cs-CZ" dirty="0" smtClean="0"/>
              <a:t>měsících </a:t>
            </a:r>
            <a:endParaRPr lang="cs-CZ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si pamatovat </a:t>
            </a:r>
            <a:r>
              <a:rPr lang="cs-CZ" b="1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Sociální podnik: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Subjekt na trhu, který normálně podniká a čelí ostatní konkurenci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Jeho přidanou hodnotou je sociální rozměr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Hledá příležitosti na trhu – buď vstupuje na trh s </a:t>
            </a:r>
            <a:r>
              <a:rPr lang="cs-CZ" u="sng" dirty="0" smtClean="0"/>
              <a:t>novinkou</a:t>
            </a:r>
            <a:r>
              <a:rPr lang="cs-CZ" dirty="0" smtClean="0"/>
              <a:t> nebo s </a:t>
            </a:r>
            <a:r>
              <a:rPr lang="cs-CZ" u="sng" dirty="0" smtClean="0"/>
              <a:t>nižší cenou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Musí být konkurenceschopný !!!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 smtClean="0"/>
              <a:t>Borzaga</a:t>
            </a:r>
            <a:r>
              <a:rPr lang="cs-CZ" sz="2400" dirty="0" smtClean="0"/>
              <a:t>, C., </a:t>
            </a:r>
            <a:r>
              <a:rPr lang="cs-CZ" sz="2400" dirty="0" err="1" smtClean="0"/>
              <a:t>Defourney</a:t>
            </a:r>
            <a:r>
              <a:rPr lang="cs-CZ" sz="2400" dirty="0" smtClean="0"/>
              <a:t>, J., </a:t>
            </a:r>
            <a:r>
              <a:rPr lang="cs-CZ" sz="2400" dirty="0" err="1" smtClean="0"/>
              <a:t>eds</a:t>
            </a:r>
            <a:r>
              <a:rPr lang="cs-CZ" sz="2400" dirty="0" smtClean="0"/>
              <a:t>. 2001.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Emergence </a:t>
            </a:r>
            <a:r>
              <a:rPr lang="cs-CZ" sz="2400" i="1" dirty="0" err="1" smtClean="0"/>
              <a:t>of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Social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Enterprise</a:t>
            </a:r>
            <a:r>
              <a:rPr lang="cs-CZ" sz="2400" dirty="0" smtClean="0"/>
              <a:t>. London: </a:t>
            </a:r>
            <a:r>
              <a:rPr lang="cs-CZ" sz="2400" dirty="0" err="1" smtClean="0"/>
              <a:t>Routledge</a:t>
            </a:r>
            <a:r>
              <a:rPr lang="cs-CZ" sz="2400" dirty="0" smtClean="0"/>
              <a:t>. 386 s. </a:t>
            </a:r>
          </a:p>
          <a:p>
            <a:r>
              <a:rPr lang="cs-CZ" sz="2400" dirty="0" err="1" smtClean="0"/>
              <a:t>Tessea</a:t>
            </a:r>
            <a:r>
              <a:rPr lang="cs-CZ" sz="2400" dirty="0" smtClean="0"/>
              <a:t>. 2011. </a:t>
            </a:r>
            <a:r>
              <a:rPr lang="cs-CZ" sz="2400" i="1" dirty="0" smtClean="0"/>
              <a:t>Studie infrastruktury sociální ekonomiky v ČR – plná verze</a:t>
            </a:r>
            <a:r>
              <a:rPr lang="cs-CZ" sz="2400" dirty="0" smtClean="0"/>
              <a:t>. Praha: </a:t>
            </a:r>
            <a:r>
              <a:rPr lang="cs-CZ" sz="2400" dirty="0" err="1" smtClean="0"/>
              <a:t>Tessea</a:t>
            </a:r>
            <a:r>
              <a:rPr lang="cs-CZ" sz="2400" dirty="0" smtClean="0"/>
              <a:t>. 63 s.</a:t>
            </a:r>
          </a:p>
          <a:p>
            <a:r>
              <a:rPr lang="cs-CZ" sz="2400" dirty="0" smtClean="0"/>
              <a:t>Dohnalová, M., Průša, L.a kol. 2011. </a:t>
            </a:r>
            <a:r>
              <a:rPr lang="cs-CZ" sz="2400" i="1" dirty="0" smtClean="0"/>
              <a:t>Sociální ekonomika</a:t>
            </a:r>
            <a:r>
              <a:rPr lang="cs-CZ" sz="2400" dirty="0" smtClean="0"/>
              <a:t>. Praha: </a:t>
            </a:r>
            <a:r>
              <a:rPr lang="cs-CZ" sz="2400" dirty="0" err="1" smtClean="0"/>
              <a:t>Wolters</a:t>
            </a:r>
            <a:r>
              <a:rPr lang="cs-CZ" sz="2400" dirty="0" smtClean="0"/>
              <a:t> </a:t>
            </a:r>
            <a:r>
              <a:rPr lang="cs-CZ" sz="2400" dirty="0" err="1" smtClean="0"/>
              <a:t>Kluwer</a:t>
            </a:r>
            <a:r>
              <a:rPr lang="cs-CZ" sz="2400" dirty="0" smtClean="0"/>
              <a:t> ČR. 175 s.</a:t>
            </a:r>
          </a:p>
          <a:p>
            <a:r>
              <a:rPr lang="cs-CZ" sz="2400" dirty="0" smtClean="0"/>
              <a:t>www. </a:t>
            </a:r>
            <a:r>
              <a:rPr lang="cs-CZ" sz="2400" dirty="0" err="1" smtClean="0"/>
              <a:t>ceske</a:t>
            </a:r>
            <a:r>
              <a:rPr lang="cs-CZ" sz="2400" dirty="0" smtClean="0"/>
              <a:t>-</a:t>
            </a:r>
            <a:r>
              <a:rPr lang="cs-CZ" sz="2400" dirty="0" err="1" smtClean="0"/>
              <a:t>socialni</a:t>
            </a:r>
            <a:r>
              <a:rPr lang="cs-CZ" sz="2400" dirty="0" smtClean="0"/>
              <a:t>-</a:t>
            </a:r>
            <a:r>
              <a:rPr lang="cs-CZ" sz="2400" dirty="0" err="1" smtClean="0"/>
              <a:t>podnikani.cz</a:t>
            </a:r>
            <a:r>
              <a:rPr lang="cs-CZ" sz="2400" dirty="0" smtClean="0"/>
              <a:t>, České sociální podnikání [cit.9.10.2013].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			DĚKUJI ZA POZORNOST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Sociální ekonomika</a:t>
            </a:r>
            <a:endParaRPr lang="cs-CZ" dirty="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Termín</a:t>
            </a:r>
            <a:r>
              <a:rPr lang="cs-CZ" b="1" dirty="0" smtClean="0"/>
              <a:t> „sociální ekonomika“ </a:t>
            </a:r>
            <a:r>
              <a:rPr lang="cs-CZ" dirty="0" smtClean="0"/>
              <a:t>je</a:t>
            </a:r>
            <a:r>
              <a:rPr lang="cs-CZ" b="1" dirty="0" smtClean="0"/>
              <a:t> </a:t>
            </a:r>
            <a:r>
              <a:rPr lang="cs-CZ" dirty="0" smtClean="0"/>
              <a:t>vymezen na základě subjektů, které do ní spadají</a:t>
            </a:r>
          </a:p>
          <a:p>
            <a:r>
              <a:rPr lang="cs-CZ" dirty="0" smtClean="0"/>
              <a:t>Subjekty sociální ekonomiky – sociální podniky, družstva, asociace, …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Sociální podnik dle EMES - 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1. Ekonomické hledisko:</a:t>
            </a:r>
          </a:p>
          <a:p>
            <a:r>
              <a:rPr lang="cs-CZ" dirty="0" smtClean="0"/>
              <a:t>Trvalé aktivity zaměřené na výrobu zboží / poskytování služeb</a:t>
            </a:r>
          </a:p>
          <a:p>
            <a:r>
              <a:rPr lang="cs-CZ" dirty="0" smtClean="0"/>
              <a:t>Vysoký stupeň autonomie</a:t>
            </a:r>
          </a:p>
          <a:p>
            <a:r>
              <a:rPr lang="cs-CZ" dirty="0" smtClean="0"/>
              <a:t>Přijetí ekonomických rizik</a:t>
            </a:r>
          </a:p>
          <a:p>
            <a:r>
              <a:rPr lang="cs-CZ" dirty="0" smtClean="0"/>
              <a:t>Alespoň minimální podíl placené práce</a:t>
            </a:r>
          </a:p>
          <a:p>
            <a:pPr>
              <a:buNone/>
            </a:pPr>
            <a:endParaRPr lang="cs-CZ" sz="2400" i="1" dirty="0" smtClean="0"/>
          </a:p>
          <a:p>
            <a:pPr>
              <a:buNone/>
            </a:pPr>
            <a:r>
              <a:rPr lang="cs-CZ" sz="2400" i="1" dirty="0" smtClean="0"/>
              <a:t>	</a:t>
            </a:r>
            <a:r>
              <a:rPr lang="cs-CZ" sz="2000" b="1" i="1" dirty="0" smtClean="0"/>
              <a:t>EMES</a:t>
            </a:r>
            <a:r>
              <a:rPr lang="cs-CZ" sz="2000" i="1" dirty="0" smtClean="0"/>
              <a:t>: evropská síť vědeckých institucí pro výzkum </a:t>
            </a:r>
            <a:r>
              <a:rPr lang="cs-CZ" sz="2000" i="1" dirty="0" err="1" smtClean="0"/>
              <a:t>soc</a:t>
            </a:r>
            <a:r>
              <a:rPr lang="cs-CZ" sz="2000" i="1" dirty="0" smtClean="0"/>
              <a:t>. ekonomiky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Sociální podnik dle EMES -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0070C0"/>
                </a:solidFill>
              </a:rPr>
              <a:t>2. Sociální hledisko:</a:t>
            </a:r>
          </a:p>
          <a:p>
            <a:r>
              <a:rPr lang="cs-CZ" dirty="0" smtClean="0"/>
              <a:t>Prospívá společnosti nebo určité skupině </a:t>
            </a:r>
          </a:p>
          <a:p>
            <a:r>
              <a:rPr lang="cs-CZ" dirty="0" smtClean="0"/>
              <a:t>Demokratický styl řízení</a:t>
            </a:r>
          </a:p>
          <a:p>
            <a:r>
              <a:rPr lang="cs-CZ" dirty="0" smtClean="0"/>
              <a:t>Omezené přerozdělování zisku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Sociální podnik dle P3 -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Prospívá společnosti a životnímu prostředí</a:t>
            </a:r>
          </a:p>
          <a:p>
            <a:pPr lvl="0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Hraje důležitou roli v místním rozvoji </a:t>
            </a:r>
          </a:p>
          <a:p>
            <a:pPr lvl="0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Často vytváří pracovní příležitosti pro osoby se zdravotním </a:t>
            </a:r>
            <a:r>
              <a:rPr lang="cs-CZ" dirty="0" smtClean="0"/>
              <a:t>a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společenským znevýhodněním</a:t>
            </a:r>
          </a:p>
          <a:p>
            <a:pPr lvl="0"/>
            <a:endParaRPr lang="cs-CZ" dirty="0" smtClean="0"/>
          </a:p>
          <a:p>
            <a:pPr>
              <a:buNone/>
            </a:pPr>
            <a:r>
              <a:rPr lang="cs-CZ" sz="20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P3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cs-CZ" sz="20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Planet, Profit, o.p.s. – společnost podporující sociální podnikání v ČR, poskytuje konzultace a podporu podnikatelům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Sociální podnik dle P3 -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Zisk je z větší části použit pro další rozvoj</a:t>
            </a:r>
          </a:p>
          <a:p>
            <a:pPr lvl="0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důležité </a:t>
            </a:r>
            <a:r>
              <a:rPr lang="cs-CZ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dosahování zisku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</a:t>
            </a:r>
            <a:r>
              <a:rPr lang="cs-CZ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veřejného prospěchu</a:t>
            </a:r>
          </a:p>
          <a:p>
            <a:pPr lvl="0">
              <a:buNone/>
            </a:pP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cs-CZ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>
              <a:buNone/>
            </a:pPr>
            <a:endParaRPr lang="cs-CZ" sz="2800" b="1" i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sociální podnik NENÍ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Společensky odpovědný podnik (CSR)</a:t>
            </a:r>
          </a:p>
          <a:p>
            <a:r>
              <a:rPr lang="cs-CZ" dirty="0" smtClean="0"/>
              <a:t>Nestátní nezisková organizace, která si prodejem svých výrobků/služeb pouze přivydělává</a:t>
            </a:r>
          </a:p>
          <a:p>
            <a:r>
              <a:rPr lang="cs-CZ" dirty="0" smtClean="0"/>
              <a:t>Sociálně terapeutické pracoviště, které poskytuje služby</a:t>
            </a:r>
          </a:p>
          <a:p>
            <a:r>
              <a:rPr lang="cs-CZ" dirty="0" smtClean="0"/>
              <a:t>A hlavně ne každý zaměstnavatel, který se jako „sociální podnik“ označí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Nejčastější typ </a:t>
            </a:r>
            <a:r>
              <a:rPr lang="cs-CZ" b="1" dirty="0" err="1" smtClean="0"/>
              <a:t>soc</a:t>
            </a:r>
            <a:r>
              <a:rPr lang="cs-CZ" b="1" dirty="0" smtClean="0"/>
              <a:t>. podniku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WISE</a:t>
            </a:r>
            <a:r>
              <a:rPr lang="cs-CZ" dirty="0" smtClean="0"/>
              <a:t> = </a:t>
            </a:r>
            <a:r>
              <a:rPr lang="cs-CZ" b="1" dirty="0" err="1" smtClean="0"/>
              <a:t>W</a:t>
            </a:r>
            <a:r>
              <a:rPr lang="cs-CZ" dirty="0" err="1" smtClean="0"/>
              <a:t>ork</a:t>
            </a:r>
            <a:r>
              <a:rPr lang="cs-CZ" dirty="0" smtClean="0"/>
              <a:t> </a:t>
            </a:r>
            <a:r>
              <a:rPr lang="cs-CZ" b="1" dirty="0" err="1" smtClean="0"/>
              <a:t>I</a:t>
            </a:r>
            <a:r>
              <a:rPr lang="cs-CZ" dirty="0" err="1" smtClean="0"/>
              <a:t>ntegration</a:t>
            </a:r>
            <a:r>
              <a:rPr lang="cs-CZ" dirty="0" smtClean="0"/>
              <a:t> </a:t>
            </a:r>
            <a:r>
              <a:rPr lang="cs-CZ" b="1" dirty="0" err="1" smtClean="0"/>
              <a:t>S</a:t>
            </a:r>
            <a:r>
              <a:rPr lang="cs-CZ" dirty="0" err="1" smtClean="0"/>
              <a:t>ocial</a:t>
            </a:r>
            <a:r>
              <a:rPr lang="cs-CZ" dirty="0" smtClean="0"/>
              <a:t> </a:t>
            </a:r>
            <a:r>
              <a:rPr lang="cs-CZ" b="1" dirty="0" err="1" smtClean="0"/>
              <a:t>E</a:t>
            </a:r>
            <a:r>
              <a:rPr lang="cs-CZ" dirty="0" err="1" smtClean="0"/>
              <a:t>nteprise</a:t>
            </a:r>
            <a:endParaRPr lang="cs-CZ" dirty="0" smtClean="0"/>
          </a:p>
          <a:p>
            <a:r>
              <a:rPr lang="cs-CZ" dirty="0" smtClean="0"/>
              <a:t>Sociální podnik, který zaměstnává osoby se zdravotním a společenským znevýhodněním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Právní formy sociálních podniků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sz="2400" dirty="0" smtClean="0"/>
              <a:t>Společnost s ručením omezeným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Akciová společnost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OSVČ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Družstvo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Sociální družstvo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Obecně prospěšná společnost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Ústav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Církevní a právnická osoba 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Občanské sdružení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Nadace</a:t>
            </a:r>
            <a:endParaRPr lang="cs-CZ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401</Words>
  <Application>Microsoft Office PowerPoint</Application>
  <PresentationFormat>Předvádění na obrazovce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Výchozí návrh</vt:lpstr>
      <vt:lpstr>Sociální ekonomika a sociální podnik  v teorii</vt:lpstr>
      <vt:lpstr>Sociální ekonomika</vt:lpstr>
      <vt:lpstr>Sociální podnik dle EMES - I.</vt:lpstr>
      <vt:lpstr>Sociální podnik dle EMES - II.</vt:lpstr>
      <vt:lpstr>Sociální podnik dle P3 - I.</vt:lpstr>
      <vt:lpstr>Sociální podnik dle P3 - II.</vt:lpstr>
      <vt:lpstr>Co sociální podnik NENÍ</vt:lpstr>
      <vt:lpstr>Nejčastější typ soc. podniku </vt:lpstr>
      <vt:lpstr>Právní formy sociálních podniků v ČR</vt:lpstr>
      <vt:lpstr>Finanční zdroje sociálního podniku</vt:lpstr>
      <vt:lpstr>Podpora pro začínající sociální podniky</vt:lpstr>
      <vt:lpstr>Co si pamatovat </vt:lpstr>
      <vt:lpstr>Použité zdroje</vt:lpstr>
      <vt:lpstr>Závěr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Slavek Hamadak</dc:creator>
  <cp:lastModifiedBy>Pavla</cp:lastModifiedBy>
  <cp:revision>47</cp:revision>
  <dcterms:created xsi:type="dcterms:W3CDTF">2007-11-13T14:53:55Z</dcterms:created>
  <dcterms:modified xsi:type="dcterms:W3CDTF">2014-03-26T11:42:17Z</dcterms:modified>
</cp:coreProperties>
</file>