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3AB285F-9900-40C8-975F-99CA98B8D36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394E8-2560-4040-9617-1EFBA6532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316" y="1788454"/>
            <a:ext cx="9867014" cy="2098226"/>
          </a:xfrm>
        </p:spPr>
        <p:txBody>
          <a:bodyPr/>
          <a:lstStyle/>
          <a:p>
            <a:r>
              <a:rPr lang="cs-CZ" b="1" dirty="0"/>
              <a:t>Nový začátek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E82EEC-4D91-4338-8550-FCE74E4FF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316" y="3886680"/>
            <a:ext cx="9867014" cy="2098226"/>
          </a:xfrm>
        </p:spPr>
        <p:txBody>
          <a:bodyPr>
            <a:normAutofit/>
          </a:bodyPr>
          <a:lstStyle/>
          <a:p>
            <a:r>
              <a:rPr lang="cs-CZ" dirty="0"/>
              <a:t>KAMENÍKOVÁ ELIŠKA</a:t>
            </a:r>
          </a:p>
          <a:p>
            <a:r>
              <a:rPr lang="cs-CZ" dirty="0"/>
              <a:t>PRACOVNICE V SOCIÁLNÍCH SLUŽBÁCH </a:t>
            </a:r>
          </a:p>
          <a:p>
            <a:r>
              <a:rPr lang="cs-CZ" dirty="0"/>
              <a:t>PORADNA PRO OBČANSTVÍ / OBČANSKÁ A LIDSKÁ PRÁVA Z.S.</a:t>
            </a:r>
          </a:p>
          <a:p>
            <a:r>
              <a:rPr lang="cs-CZ" dirty="0"/>
              <a:t>POBOČKA MLADÁ BOLESLAV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C7D20E-06C3-40C1-B2DE-23D9513E9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14" y="147978"/>
            <a:ext cx="273124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5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09E8C-94BD-4D87-BAA5-7C86BE30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KLIENT, PAN PAVEL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D4921D-BEAE-49B4-BA8D-DF5CA0EBA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7028"/>
            <a:ext cx="9601200" cy="4453270"/>
          </a:xfrm>
        </p:spPr>
        <p:txBody>
          <a:bodyPr/>
          <a:lstStyle/>
          <a:p>
            <a:r>
              <a:rPr lang="cs-CZ" dirty="0"/>
              <a:t>VYHLEDAL SLUŽBY PORADNY PRO OBČANSTVÍ / OBČANSKÁ A LIDSKÁ PRÁVA NA DOPORUČENÍ PRACOVNICE FOKUS (KVŮLI DIAGNÓZE NESPADAL)</a:t>
            </a:r>
          </a:p>
          <a:p>
            <a:r>
              <a:rPr lang="cs-CZ" dirty="0"/>
              <a:t>43 LETÝ MUŽ</a:t>
            </a:r>
          </a:p>
          <a:p>
            <a:r>
              <a:rPr lang="cs-CZ" dirty="0"/>
              <a:t>PŘED ZDRAVOTNÍMI KOMPLIKACEMI PRACOVAL JAKO OSVČ – VLASTNÍ FIRMA – VÝROBA A OPRAVA ŠTĚPKOVAČŮ</a:t>
            </a:r>
          </a:p>
          <a:p>
            <a:r>
              <a:rPr lang="cs-CZ" dirty="0"/>
              <a:t>ŽIJE SÁM VE VLASTNÍM KARAVANU BEZ VODY, ELEKTŘINY A SOC. ZAŘÍZENÍ NA POZEMKU KAMARÁDA – VYHOVUJE MU ŽÍT V TAKOVÝCH PODMÍNKÁCH</a:t>
            </a:r>
          </a:p>
          <a:p>
            <a:r>
              <a:rPr lang="cs-CZ" dirty="0"/>
              <a:t>NÁKLADY NA BYDLENÍ MÁ NULOVÉ</a:t>
            </a:r>
          </a:p>
          <a:p>
            <a:r>
              <a:rPr lang="cs-CZ" dirty="0"/>
              <a:t>MÁ 2 DĚTI – SYN PATRIK (1. ROČNÍK SŠ), DCERA ANDREA (8. TŘÍDA ZŠ)</a:t>
            </a:r>
          </a:p>
          <a:p>
            <a:r>
              <a:rPr lang="cs-CZ" dirty="0"/>
              <a:t>ROZVEDENÝ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21288F-1D93-4767-B368-91A853346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29" y="94437"/>
            <a:ext cx="273124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4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13323-282F-4D6A-A6D2-38DE47F0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ŽIVOT PANA PAVLA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5B3080-C92D-4C04-9A0D-EA73695F8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13810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NAROZEN NA SLOVENSKU -&gt; KOLEM JEHO 5 ROKU S MATKOU A SESTROU DO ČR -&gt; PSYCHICKÉ A FYZICKÉ TÝRANÍ, SEXUÁLNÍ ZNEUŽÍVANÍ NEVLASTNÍM OTCEM -&gt; ÚTĚKY Z DOMOVA, PŘEBÝVÁNÍ V LESE I NĚKOLIK DNÍ BEZ JÍDLA -&gt; VYUČENÍ AUTOELKETRIKÁŘ -&gt; PRVNÍ PRÁCE V ŠA -&gt; ZÁKLADNÍ VOJENSKÁ SLUŽBA -&gt; ARMÁDA ČR (KOLEM 25 VĚKU) -  PO NÁVRATU Z 2 VOJENSKÉ MISE V KOSOVU, SI PAN PAVEL ZAČAL UVĚDOMOVAT PSYCHICKÉ POTÍŽE -&gt; SEBEVRAŽDA MATKY (SKOK Z OKNA) -&gt; LÉČBA NA PSYCHIATRII ČESKÁ LÍPA -&gt; SVATBA S MANŽELKOU -&gt; NAROZENÍ SYNA  A DCERY -&gt; STABILNÍ ZAMĚSTNÁNÍ -&gt; OPUŠTĚNÍ RODINY -&gt; LÉČBA NA PSYCHIATRII LIBEREC -&gt; BEZ DOMOVA (OBČASNĚ U SESTRY NEBO NA UBYTOVNĚ) -&gt; ROZVOD -&gt; ŘIDIČ KAMIONU (PŘEBÝVÁNÍ V KAMIONU) -&gt; OSVČ -&gt; ZŘÍZENÍ FIRMY -&gt; KRACH FIRMY (PRACOVNÍ SELHÁNÍ) -&gt; BEZ DOMOVA -&gt; LÉČBA NA PSYCHIATRII KOSMONOSY A JIČÍN -&gt; DIAGNÓZA -&gt; POMOC KAMARÁDA PETRA -&gt; ID 1. STUPNĚ -&gt; DOPORUČENÍ VYHLEDÁNÍ PPO -&gt; VYHLEDÁNÍ A SPOLUPRÁCE PPO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E607B1-E836-4D76-8120-13936E86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" y="83024"/>
            <a:ext cx="273124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6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805BC-82E5-4F74-8CA2-2A9E1692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DIAGNÓZA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F08F8C-A3B2-4146-B090-071E0FB1D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0456"/>
            <a:ext cx="9601200" cy="3581400"/>
          </a:xfrm>
        </p:spPr>
        <p:txBody>
          <a:bodyPr/>
          <a:lstStyle/>
          <a:p>
            <a:r>
              <a:rPr lang="cs-CZ" dirty="0"/>
              <a:t>SMÍŠENÁ PORUCHA OSOBNOSTI – STŘEDNĚ TĚŽKÁ</a:t>
            </a:r>
          </a:p>
          <a:p>
            <a:r>
              <a:rPr lang="cs-CZ" dirty="0"/>
              <a:t>ÚZKOSTNĚ DEPRESIVNÍ PORUCHA – STŘEDNĚ TĚŽKÁ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AD74E7-5736-4C21-9BE1-6F5D259D7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00" y="88340"/>
            <a:ext cx="2731245" cy="5974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3092A77-E969-40C3-B37A-6909688CB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97" y="3210336"/>
            <a:ext cx="3900451" cy="2584049"/>
          </a:xfrm>
          <a:prstGeom prst="rect">
            <a:avLst/>
          </a:prstGeom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8BF18F79-93E0-4AF1-9D22-A29F314F1041}"/>
              </a:ext>
            </a:extLst>
          </p:cNvPr>
          <p:cNvSpPr/>
          <p:nvPr/>
        </p:nvSpPr>
        <p:spPr>
          <a:xfrm>
            <a:off x="5401340" y="3211033"/>
            <a:ext cx="2998381" cy="285893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0B5FF1A8-AE34-4D3D-A0ED-815C1E73E5B1}"/>
              </a:ext>
            </a:extLst>
          </p:cNvPr>
          <p:cNvSpPr/>
          <p:nvPr/>
        </p:nvSpPr>
        <p:spPr>
          <a:xfrm>
            <a:off x="6976731" y="3211032"/>
            <a:ext cx="2998381" cy="285893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2A511D1-BF12-42A8-B2AB-30080E46A243}"/>
              </a:ext>
            </a:extLst>
          </p:cNvPr>
          <p:cNvSpPr/>
          <p:nvPr/>
        </p:nvSpPr>
        <p:spPr>
          <a:xfrm>
            <a:off x="5614203" y="3413833"/>
            <a:ext cx="1575391" cy="3030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ÚZKOSTNÁ PORUCHA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81AFF9B-2C8E-42CE-8063-A40F9FC917DD}"/>
              </a:ext>
            </a:extLst>
          </p:cNvPr>
          <p:cNvSpPr/>
          <p:nvPr/>
        </p:nvSpPr>
        <p:spPr>
          <a:xfrm>
            <a:off x="8169130" y="3413833"/>
            <a:ext cx="1575391" cy="30302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DEPRESIVNÍ PORUCHA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6EC2506-4305-452F-AE0F-5F05B46DC930}"/>
              </a:ext>
            </a:extLst>
          </p:cNvPr>
          <p:cNvSpPr txBox="1"/>
          <p:nvPr/>
        </p:nvSpPr>
        <p:spPr>
          <a:xfrm>
            <a:off x="5745991" y="3947998"/>
            <a:ext cx="1320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Anticipační úzkost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Fobie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Vyhýbavé chování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Neklid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Psychická tenze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Tělesné napětí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Tenzní bolesti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Fyziologický </a:t>
            </a:r>
            <a:r>
              <a:rPr lang="cs-CZ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arousal</a:t>
            </a:r>
            <a:endParaRPr lang="cs-CZ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E87F4F0-572B-49E8-811B-27510C8B01D7}"/>
              </a:ext>
            </a:extLst>
          </p:cNvPr>
          <p:cNvSpPr txBox="1"/>
          <p:nvPr/>
        </p:nvSpPr>
        <p:spPr>
          <a:xfrm>
            <a:off x="7207082" y="4201611"/>
            <a:ext cx="132022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Tenze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Únava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Dysforie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Podrážděnost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Citlivost na kritiku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56CB6B1-F93E-414E-A4EF-B2BFD3BD1F4F}"/>
              </a:ext>
            </a:extLst>
          </p:cNvPr>
          <p:cNvSpPr txBox="1"/>
          <p:nvPr/>
        </p:nvSpPr>
        <p:spPr>
          <a:xfrm>
            <a:off x="8540589" y="3705625"/>
            <a:ext cx="1320223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Ztráta zájmu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Apatie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Zpomalenost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Bezmocnost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Ranní </a:t>
            </a:r>
            <a:r>
              <a:rPr lang="cs-CZ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pesima</a:t>
            </a:r>
            <a:endParaRPr lang="cs-CZ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Dyskoncentrace</a:t>
            </a:r>
            <a:endParaRPr lang="cs-CZ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Sebeponižování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Sebevýčitky</a:t>
            </a:r>
          </a:p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Abulie </a:t>
            </a:r>
          </a:p>
          <a:p>
            <a:r>
              <a:rPr lang="cs-CZ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Anhedonie</a:t>
            </a:r>
            <a:endParaRPr lang="cs-CZ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68CEA14-9928-4E58-A7B8-F3D4091E0184}"/>
              </a:ext>
            </a:extLst>
          </p:cNvPr>
          <p:cNvSpPr/>
          <p:nvPr/>
        </p:nvSpPr>
        <p:spPr>
          <a:xfrm>
            <a:off x="6172200" y="2907308"/>
            <a:ext cx="2877879" cy="303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SMÍŠENÁ ÚZKOSTNĚ DEPRESIVNÍ PORUCHA</a:t>
            </a:r>
          </a:p>
        </p:txBody>
      </p:sp>
    </p:spTree>
    <p:extLst>
      <p:ext uri="{BB962C8B-B14F-4D97-AF65-F5344CB8AC3E}">
        <p14:creationId xmlns:p14="http://schemas.microsoft.com/office/powerpoint/2010/main" val="403172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52875-8FED-4540-AF11-4E0B4C7D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65" y="685800"/>
            <a:ext cx="11260991" cy="1485900"/>
          </a:xfrm>
        </p:spPr>
        <p:txBody>
          <a:bodyPr/>
          <a:lstStyle/>
          <a:p>
            <a:pPr algn="ctr"/>
            <a:r>
              <a:rPr lang="cs-CZ" u="sng" dirty="0"/>
              <a:t>PODPORA, DOPROVODY A MOTIVACE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B125FC-8BF8-4503-92B7-96331FDE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293" y="1428750"/>
            <a:ext cx="9601200" cy="486572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ŽÁDOST O NAVÝŠENÍ ID -&gt; SPOLEČNÉ PODÁNÍ ŽÁDOSTI -&gt; NAVÝŠENÍ ID 2. STUPNĚ = VYPLÁCENO 14 200KČ – VRÁCENY POPLATKY ZA SOC. A ZPŠ</a:t>
            </a:r>
          </a:p>
          <a:p>
            <a:r>
              <a:rPr lang="cs-CZ" dirty="0"/>
              <a:t>UČENÍ VYHLEDÁNÍ AUTOBUSŮ -&gt; DŮVĚRA K JÍZDĚ AUTOBUSEM -&gt; SAMOTNÁ JÍZDA AUTOBUSEM</a:t>
            </a:r>
          </a:p>
          <a:p>
            <a:r>
              <a:rPr lang="cs-CZ" dirty="0"/>
              <a:t>SPLÁCENÍ DLUHU ZA PŮJČKU –&gt; 3 000KČ MĚSÍČNĚ CCA NA 2 ROKY</a:t>
            </a:r>
          </a:p>
          <a:p>
            <a:r>
              <a:rPr lang="cs-CZ" dirty="0"/>
              <a:t>BRIGÁDA OB DEN U KAMARÁDA -&gt; MOŽNOST TEPLÉHO OBĚDA, KOUPEL A OBČASNÉ PRANÍ PRÁDLA</a:t>
            </a:r>
          </a:p>
          <a:p>
            <a:r>
              <a:rPr lang="cs-CZ" dirty="0"/>
              <a:t>ZAPLACENÍ POKUTY ZA SPÁCHÁNÍ TRESTNÉHO ČINU A NÁKLADŮ ZA OŠETŘOVNÉ</a:t>
            </a:r>
          </a:p>
          <a:p>
            <a:r>
              <a:rPr lang="cs-CZ" dirty="0"/>
              <a:t>NALEZENÍ PSYCHOLOGA -&gt; PRAVIDELNÉ DOCHÁZENÍ I K PSYCHIATROVI</a:t>
            </a:r>
          </a:p>
          <a:p>
            <a:r>
              <a:rPr lang="cs-CZ" dirty="0"/>
              <a:t>ZAPOJENÍ DO SPOLEČNOSTI -&gt; DOCHÁZENÍ SE SYNEM DO FITNESS CENTRA</a:t>
            </a:r>
          </a:p>
          <a:p>
            <a:r>
              <a:rPr lang="cs-CZ" dirty="0"/>
              <a:t>NALEZENÍ KONÍČKU -&gt; TVORBA JÍDELNÍČKŮ, PŘÍPRAVA CVIČEBNÍCH PLÁNŮ, CVIČENÍ</a:t>
            </a:r>
          </a:p>
          <a:p>
            <a:r>
              <a:rPr lang="cs-CZ" dirty="0"/>
              <a:t>ŽÁDOST O ÚPRAVU PÉČE A VÝŽIVNÉ – DOHODA S MATKOU DĚTÍ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F148BE-351D-4833-A287-D6ABEEC48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5" y="82244"/>
            <a:ext cx="273124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B2083-0541-4719-BB46-3FBB46C2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PŘÍJMY A VÝDAJE PAVLA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5D57561C-0627-4FE7-983B-0D13CF5E26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921116"/>
              </p:ext>
            </p:extLst>
          </p:nvPr>
        </p:nvGraphicFramePr>
        <p:xfrm>
          <a:off x="1371600" y="1379574"/>
          <a:ext cx="10026504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626">
                  <a:extLst>
                    <a:ext uri="{9D8B030D-6E8A-4147-A177-3AD203B41FA5}">
                      <a16:colId xmlns:a16="http://schemas.microsoft.com/office/drawing/2014/main" val="601397236"/>
                    </a:ext>
                  </a:extLst>
                </a:gridCol>
                <a:gridCol w="2692695">
                  <a:extLst>
                    <a:ext uri="{9D8B030D-6E8A-4147-A177-3AD203B41FA5}">
                      <a16:colId xmlns:a16="http://schemas.microsoft.com/office/drawing/2014/main" val="452191169"/>
                    </a:ext>
                  </a:extLst>
                </a:gridCol>
                <a:gridCol w="2320557">
                  <a:extLst>
                    <a:ext uri="{9D8B030D-6E8A-4147-A177-3AD203B41FA5}">
                      <a16:colId xmlns:a16="http://schemas.microsoft.com/office/drawing/2014/main" val="1793246817"/>
                    </a:ext>
                  </a:extLst>
                </a:gridCol>
                <a:gridCol w="2506626">
                  <a:extLst>
                    <a:ext uri="{9D8B030D-6E8A-4147-A177-3AD203B41FA5}">
                      <a16:colId xmlns:a16="http://schemas.microsoft.com/office/drawing/2014/main" val="163874479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PŘÍJMY PŘED VYHLEDÁNÍM PPO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PŘÍJMY PO VYHLEDÁNÍ PPO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58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PŘÍJEM ID 1. STUPNĚ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10 000KČ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PŘÍJEM ID 2. STUPNĚ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14 200KČ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76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PŘÍJEM BRIGÁDA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PŘÍJEM BRIGÁDA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2 000KČ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6821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VÝDAJE PŘED VYHLEDÁNÍM PPO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VRÁCENÍ DANĚ ZPŠ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25 016KČ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26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SOCIÁLNÍ POJIŠTĚNÍ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1 420KČ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VRÁCENÍ DANĚ SOC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17 000KČ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63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ZDRAVOTNÍ POJIŠTĚNÍ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2 085KČ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VÝDAJE PO VYHLEDÁNÍ PPO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85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VÝŽIVNÉ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7 000KČ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SOCIÁLNÍ A ZDRAVOTNÍ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805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PŮJČKA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3 000KČ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VÝŽIVNÉ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7 000KČ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84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DLUH PODMÍNKA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14 217KČ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PŮJČKA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3 000KČ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251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BYDLENÍ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DLUH PODMÍNKA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115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BYDLENÍ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3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-3 505KČ–14 217KČ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CCA 6 </a:t>
                      </a:r>
                      <a:r>
                        <a:rPr lang="cs-CZ" dirty="0"/>
                        <a:t>200KČ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791909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8FCCD4C1-B1F6-4D2E-9124-73385C077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24" y="76147"/>
            <a:ext cx="2731245" cy="60965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992CFA0-1495-4138-BA65-4E0241312FD2}"/>
              </a:ext>
            </a:extLst>
          </p:cNvPr>
          <p:cNvSpPr txBox="1"/>
          <p:nvPr/>
        </p:nvSpPr>
        <p:spPr>
          <a:xfrm>
            <a:off x="1371600" y="6146337"/>
            <a:ext cx="927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SOCIÁLNÍ A ZDRAVOTNÍ POJIŠTĚNÍ PLATIL ZA PANA PAVLA JEHO KAMARÁD.</a:t>
            </a:r>
          </a:p>
          <a:p>
            <a:r>
              <a:rPr lang="cs-CZ" dirty="0"/>
              <a:t>PAN PAVEL SI U NĚHO DLUH ODPRACOVÁVAL BRIGÁDNĚ.</a:t>
            </a:r>
          </a:p>
        </p:txBody>
      </p:sp>
    </p:spTree>
    <p:extLst>
      <p:ext uri="{BB962C8B-B14F-4D97-AF65-F5344CB8AC3E}">
        <p14:creationId xmlns:p14="http://schemas.microsoft.com/office/powerpoint/2010/main" val="177459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2D151-C2ED-4050-B96F-90EF0C95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ZHODNOCENÍ ZDRAVOTNÍ, SOCIÁLNÍ A FINANČNÍ SITUACE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24D50B-F52E-4B96-97F7-5B83DE978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83981"/>
            <a:ext cx="9601200" cy="3783420"/>
          </a:xfrm>
        </p:spPr>
        <p:txBody>
          <a:bodyPr/>
          <a:lstStyle/>
          <a:p>
            <a:r>
              <a:rPr lang="cs-CZ" dirty="0"/>
              <a:t>PANU PAVLOVI SE ZLEPŠIL ZDRAVOTNÍ STAV, JE VESELEJŠÍ A ZAPOJUJE SE DO BĚŽNÝCH ZÁLEŽITOSTÍ, NYNÍ VYHLEDÁVÁ I SPOLEČNOST </a:t>
            </a:r>
          </a:p>
          <a:p>
            <a:r>
              <a:rPr lang="cs-CZ" dirty="0"/>
              <a:t>MĚSÍČNÍ PŘÍJMY A VÝDAJE SE PO OBDRŽENÍ FINANČNÍCH ČÁSTEK ZA DANĚ A NAVÝŠENÍ ID PŘEKLOPILY DO PLUSOVÉHO ZŮSTATKU</a:t>
            </a:r>
          </a:p>
          <a:p>
            <a:r>
              <a:rPr lang="cs-CZ" dirty="0"/>
              <a:t>VEŠKERÉ VÝDAJE NYNÍ ZVLÁDÁ SPLÁCET SÁM </a:t>
            </a:r>
          </a:p>
          <a:p>
            <a:r>
              <a:rPr lang="cs-CZ" dirty="0"/>
              <a:t>PAN PAVEL SI NYNÍ SNAŽÍ PŘIPUSTIT MYŠLENKU S HLEDÁNÍM A PŘESTĚHOVÁNÍM DO VHODNÉHO NÁJEMNÍHO BYTU. </a:t>
            </a:r>
          </a:p>
          <a:p>
            <a:r>
              <a:rPr lang="cs-CZ" dirty="0"/>
              <a:t>SPOLUPRÁCE S PANEM PAVLEM PROBÍHÁ OD 1. ZÁŘÍ 2023 A TRVÁ DO DNES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5EDAA5-7D36-4E56-A98C-7E10926DB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96" y="70051"/>
            <a:ext cx="2731245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4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8C44B-27F6-437D-85DD-3800B667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0" y="3056861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DĚKUJI ZA POZORNOST!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2EE32E-D0BE-4268-99DF-0856DFA48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1" y="63954"/>
            <a:ext cx="2731245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31464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185</TotalTime>
  <Words>664</Words>
  <Application>Microsoft Office PowerPoint</Application>
  <PresentationFormat>Širokoúhlá obrazovka</PresentationFormat>
  <Paragraphs>107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Franklin Gothic Book</vt:lpstr>
      <vt:lpstr>Times New Roman</vt:lpstr>
      <vt:lpstr>Oříznutí</vt:lpstr>
      <vt:lpstr>Nový začátek</vt:lpstr>
      <vt:lpstr>KLIENT, PAN PAVEL</vt:lpstr>
      <vt:lpstr>ŽIVOT PANA PAVLA</vt:lpstr>
      <vt:lpstr>DIAGNÓZA</vt:lpstr>
      <vt:lpstr>PODPORA, DOPROVODY A MOTIVACE</vt:lpstr>
      <vt:lpstr>PŘÍJMY A VÝDAJE PAVLA</vt:lpstr>
      <vt:lpstr>ZHODNOCENÍ ZDRAVOTNÍ, SOCIÁLNÍ A FINANČNÍ SITUACE 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33</cp:revision>
  <dcterms:created xsi:type="dcterms:W3CDTF">2024-07-04T12:53:49Z</dcterms:created>
  <dcterms:modified xsi:type="dcterms:W3CDTF">2024-09-05T13:14:16Z</dcterms:modified>
</cp:coreProperties>
</file>