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0" r:id="rId5"/>
    <p:sldId id="261" r:id="rId6"/>
    <p:sldId id="263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7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ADF273-C5E5-EDB1-1DA8-8A5C47B09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1871623"/>
          </a:xfrm>
        </p:spPr>
        <p:txBody>
          <a:bodyPr/>
          <a:lstStyle/>
          <a:p>
            <a:r>
              <a:rPr lang="cs-CZ" dirty="0"/>
              <a:t>Stáří doma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02EE7C1-3DCA-40F5-6221-7FB1774FDC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2020078"/>
          </a:xfrm>
        </p:spPr>
        <p:txBody>
          <a:bodyPr>
            <a:normAutofit lnSpcReduction="10000"/>
          </a:bodyPr>
          <a:lstStyle/>
          <a:p>
            <a:r>
              <a:rPr lang="cs-CZ" b="1" dirty="0" err="1">
                <a:solidFill>
                  <a:schemeClr val="tx1"/>
                </a:solidFill>
              </a:rPr>
              <a:t>Foitová</a:t>
            </a:r>
            <a:r>
              <a:rPr lang="cs-CZ" b="1" dirty="0">
                <a:solidFill>
                  <a:schemeClr val="tx1"/>
                </a:solidFill>
              </a:rPr>
              <a:t> Soňa</a:t>
            </a:r>
          </a:p>
          <a:p>
            <a:r>
              <a:rPr lang="cs-CZ" b="1" dirty="0">
                <a:solidFill>
                  <a:schemeClr val="tx1"/>
                </a:solidFill>
              </a:rPr>
              <a:t>Pracovnice v sociálních službách</a:t>
            </a:r>
          </a:p>
          <a:p>
            <a:r>
              <a:rPr lang="cs-CZ" b="1" dirty="0">
                <a:solidFill>
                  <a:schemeClr val="tx1"/>
                </a:solidFill>
              </a:rPr>
              <a:t>Poradna pro občanství/občanská a lidská práva </a:t>
            </a:r>
            <a:r>
              <a:rPr lang="cs-CZ" b="1" dirty="0" err="1">
                <a:solidFill>
                  <a:schemeClr val="tx1"/>
                </a:solidFill>
              </a:rPr>
              <a:t>z.s</a:t>
            </a:r>
            <a:r>
              <a:rPr lang="cs-CZ" b="1" dirty="0">
                <a:solidFill>
                  <a:schemeClr val="tx1"/>
                </a:solidFill>
              </a:rPr>
              <a:t>.</a:t>
            </a:r>
          </a:p>
          <a:p>
            <a:r>
              <a:rPr lang="cs-CZ" b="1" dirty="0">
                <a:solidFill>
                  <a:schemeClr val="tx1"/>
                </a:solidFill>
              </a:rPr>
              <a:t>Pobočka mladá </a:t>
            </a:r>
            <a:r>
              <a:rPr lang="cs-CZ" b="1" dirty="0" err="1">
                <a:solidFill>
                  <a:schemeClr val="tx1"/>
                </a:solidFill>
              </a:rPr>
              <a:t>boleslav</a:t>
            </a:r>
            <a:endParaRPr lang="cs-CZ" b="1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pic>
        <p:nvPicPr>
          <p:cNvPr id="5" name="Obrázek 4" descr="Poradna">
            <a:extLst>
              <a:ext uri="{FF2B5EF4-FFF2-40B4-BE49-F238E27FC236}">
                <a16:creationId xmlns:a16="http://schemas.microsoft.com/office/drawing/2014/main" id="{B1ED4F90-206D-90BD-662C-B250BF0D4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912" y="196487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530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949294-8276-AF6A-878E-D5F3EF55FFD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09422" y="919340"/>
            <a:ext cx="10373156" cy="52624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b="1" dirty="0"/>
              <a:t>Klient pan </a:t>
            </a:r>
            <a:r>
              <a:rPr lang="cs-CZ" b="1" dirty="0" err="1"/>
              <a:t>pavel</a:t>
            </a:r>
            <a:endParaRPr lang="cs-CZ" b="1" dirty="0"/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vyhledal služby Poradny pro občanství/občanská  a lidská práva </a:t>
            </a:r>
            <a:r>
              <a:rPr lang="cs-CZ" dirty="0" err="1"/>
              <a:t>z.s</a:t>
            </a:r>
            <a:r>
              <a:rPr lang="cs-CZ" dirty="0"/>
              <a:t>. </a:t>
            </a:r>
          </a:p>
          <a:p>
            <a:r>
              <a:rPr lang="cs-CZ" dirty="0"/>
              <a:t>Klient je senior  ve vyšším věku, Poradnu oslovil ve věku 89 let, nyní je klientovi 92 let</a:t>
            </a:r>
          </a:p>
          <a:p>
            <a:r>
              <a:rPr lang="cs-CZ" dirty="0"/>
              <a:t>Je rozvedený, má dvě dcery a syna se kterými se již delší dobu nevídá a není v kontaktu</a:t>
            </a:r>
          </a:p>
          <a:p>
            <a:r>
              <a:rPr lang="cs-CZ" dirty="0"/>
              <a:t>Žije sám v bytě 1+ </a:t>
            </a:r>
            <a:r>
              <a:rPr lang="cs-CZ" dirty="0" err="1"/>
              <a:t>kk</a:t>
            </a:r>
            <a:r>
              <a:rPr lang="cs-CZ" dirty="0"/>
              <a:t> v mladé </a:t>
            </a:r>
            <a:r>
              <a:rPr lang="cs-CZ" dirty="0" err="1"/>
              <a:t>boleslavi</a:t>
            </a:r>
            <a:endParaRPr lang="cs-CZ" dirty="0"/>
          </a:p>
          <a:p>
            <a:r>
              <a:rPr lang="cs-CZ" dirty="0"/>
              <a:t>Klient se pohybuje pomocí chodítka a má zaveden </a:t>
            </a:r>
            <a:r>
              <a:rPr lang="cs-CZ" dirty="0" err="1"/>
              <a:t>pK</a:t>
            </a:r>
            <a:r>
              <a:rPr lang="cs-CZ" dirty="0"/>
              <a:t> (permanentní katetr)</a:t>
            </a:r>
          </a:p>
          <a:p>
            <a:r>
              <a:rPr lang="cs-CZ" dirty="0"/>
              <a:t>Domácnost, prádlo a nákupy postupně obtížněji zvládal , bylo potřeba zajistit pečovatelskou službu a sjednat konkrétní potřebné služby péče o domácnost 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C56A3496-7208-8AC9-E91F-320AB7AA7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420" y="197031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262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5048A71-C7D6-44E2-83F0-9425FC02F8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439997" y="838200"/>
            <a:ext cx="9900981" cy="5181599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 bytové problémy pana Pavla K.</a:t>
            </a:r>
          </a:p>
          <a:p>
            <a:pPr marL="0" indent="0" algn="ctr">
              <a:buNone/>
            </a:pPr>
            <a:endParaRPr lang="cs-CZ" dirty="0"/>
          </a:p>
          <a:p>
            <a:r>
              <a:rPr lang="cs-CZ" dirty="0"/>
              <a:t>Pan Pavel K. ve věku 90 let přišel o vlastnictví bytu , který daroval vnučce  s tím, že se o něj bude vnučka starat a on bude moci v bytě dále bydlet, vnučka však z důvodu zadlužení o byt přišla.</a:t>
            </a:r>
          </a:p>
          <a:p>
            <a:r>
              <a:rPr lang="cs-CZ" dirty="0"/>
              <a:t>Bylo nutné přes společnost , která dům spravuje zjistit nového majitele bytu a kontakty na majitele, to se podařilo.</a:t>
            </a:r>
          </a:p>
          <a:p>
            <a:r>
              <a:rPr lang="cs-CZ" dirty="0"/>
              <a:t>Nový Majitel bytu byl mnou osloven a byla mu vysvětlena podrobně situace ve které se pan k. nyní v pozdním věku ocitl.</a:t>
            </a:r>
          </a:p>
          <a:p>
            <a:r>
              <a:rPr lang="cs-CZ" dirty="0"/>
              <a:t>Majitel bytu byl vstřícný, společně jsme se sešli u pana Pavla  a domluvili si systém schůzek a hrazení služeb spojených s užíváním bytu (cca 1900,-), nový majitel bytu nepožaduje po panu </a:t>
            </a:r>
            <a:r>
              <a:rPr lang="cs-CZ" dirty="0" err="1"/>
              <a:t>pavlovi</a:t>
            </a:r>
            <a:r>
              <a:rPr lang="cs-CZ" dirty="0"/>
              <a:t>  hrazení tržního nájemného.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D811B76E-C589-1610-FC61-5C2623D4DB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966" y="131173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5405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EAC466-490C-42CD-A5A7-3AB502649F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129553" y="998070"/>
            <a:ext cx="9403976" cy="5017247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6400" b="1" dirty="0"/>
              <a:t>Zdravotní stav a péče o sebe a domácnost Pana Pavla K.</a:t>
            </a:r>
          </a:p>
          <a:p>
            <a:pPr marL="0" indent="0" algn="ctr">
              <a:buNone/>
            </a:pPr>
            <a:endParaRPr lang="cs-CZ" sz="6400" b="1" dirty="0"/>
          </a:p>
          <a:p>
            <a:r>
              <a:rPr lang="cs-CZ" sz="6400" dirty="0"/>
              <a:t>Pan Pavel K. je ročník narození 1932, mimo byt se pohybuje pomocí chodítka, po bytě se zvládá pohybovat bez chodítka, obtížněji se ohýbá a nezvládá zcela úklid bytu 1+ </a:t>
            </a:r>
            <a:r>
              <a:rPr lang="cs-CZ" sz="6400" dirty="0" err="1"/>
              <a:t>kk</a:t>
            </a:r>
            <a:r>
              <a:rPr lang="cs-CZ" sz="6400" dirty="0"/>
              <a:t>, jako je sprchový kout a WC, detailní úklid kuchyňského koutu           </a:t>
            </a:r>
          </a:p>
          <a:p>
            <a:r>
              <a:rPr lang="cs-CZ" sz="6400" dirty="0"/>
              <a:t>Klientovi byla sjednána pečovatelská služba na pomoc s úklidem bytu a praní prádla, dále byly klientovi zajištěny obědy a jejich dovoz s donáškou přímo do bytu</a:t>
            </a:r>
          </a:p>
          <a:p>
            <a:r>
              <a:rPr lang="cs-CZ" sz="6400" dirty="0"/>
              <a:t>Klient má zaveden permanentní katetr a je v péči urologické ambulance nemocnice v </a:t>
            </a:r>
            <a:r>
              <a:rPr lang="cs-CZ" sz="6400" dirty="0" err="1"/>
              <a:t>Ml.Boleslavi</a:t>
            </a:r>
            <a:r>
              <a:rPr lang="cs-CZ" sz="6400" dirty="0"/>
              <a:t> a dojíždí k němu na výměny PK urologická sestra. </a:t>
            </a:r>
          </a:p>
          <a:p>
            <a:r>
              <a:rPr lang="cs-CZ" sz="6400" dirty="0"/>
              <a:t>Klient odmítal docházet na odběry krve do nemocnice - odběry požadovala jeho praktická lékařka. probrali jsme s klientem důležitost odběrů a kontaktovala jsem klientovu lékařku. po dohodě s lékařkou jsem v nemocnici objednala odběry cestou domácí péče, kdy zdravotní sestra přijela ke klientovi domů a odběry odebrala přímo u klienta s tím, že i v budoucnosti budou klientovy odběry řešeny touto cestou v domácím prostředí.</a:t>
            </a:r>
          </a:p>
          <a:p>
            <a:pPr marL="0" indent="0">
              <a:buNone/>
            </a:pPr>
            <a:endParaRPr lang="cs-CZ" sz="3400" dirty="0"/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18236314-0046-23AF-A50C-B30A8D051D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855" y="196488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2416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8967C9-DC21-4A41-AA4F-F6FC732916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65957" y="950259"/>
            <a:ext cx="9804068" cy="4840940"/>
          </a:xfrm>
        </p:spPr>
        <p:txBody>
          <a:bodyPr/>
          <a:lstStyle/>
          <a:p>
            <a:pPr marL="0" indent="0" algn="ctr">
              <a:buNone/>
            </a:pPr>
            <a:endParaRPr lang="cs-CZ" b="1" dirty="0"/>
          </a:p>
          <a:p>
            <a:r>
              <a:rPr lang="cs-CZ" dirty="0"/>
              <a:t>Vzhledem k věku a sebe péči a nutnosti čerpat služby poskytovatelem pečovatelských služeb jsem klientovi navrhla podání žádosti o příspěvek na péči na ÚP u první žádost se nepodařilo příspěvek získat klient sociální pracovnici ,která přišla na šetření tvrdil, že vše zvládá sám.  v průběhu naší další spolupráce jsem motivovala klienta k opakovanému podání žádosti, kdy jsem klienta na ÚP opět zastoupila a žádost podala u druhého šetření u klienta doma jsem byla přítomna a klient získal </a:t>
            </a:r>
            <a:r>
              <a:rPr lang="cs-CZ" dirty="0" err="1"/>
              <a:t>i.stupeň</a:t>
            </a:r>
            <a:r>
              <a:rPr lang="cs-CZ" dirty="0"/>
              <a:t> příspěvku na péči a bude si z něj hradit platby za poskytování pečovatelských služeb a obědy.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5DC78608-D5C0-829E-1D23-D57A951E88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4855" y="196487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2215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8C045F-0C0F-49E7-8D72-E047C2CE92D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286933" y="609600"/>
            <a:ext cx="10555443" cy="5520267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b="1" dirty="0"/>
              <a:t>stabilizace bydlení, zajištění péče a získání dávky statní sociální podpory</a:t>
            </a:r>
          </a:p>
          <a:p>
            <a:r>
              <a:rPr lang="cs-CZ" b="1" dirty="0"/>
              <a:t>V době, kdy klient poradnu oslovil byl bez jistoty bydlení , zajištěné péče a bez dávky SSP</a:t>
            </a:r>
          </a:p>
          <a:p>
            <a:r>
              <a:rPr lang="cs-CZ" dirty="0"/>
              <a:t>Došlo k jednání s novým majitelem bytu, dohodě systému hrazení služeb za bydlení  bez hrazení tržního nájemného </a:t>
            </a:r>
          </a:p>
          <a:p>
            <a:pPr marL="0" indent="0">
              <a:buNone/>
            </a:pPr>
            <a:r>
              <a:rPr lang="cs-CZ" dirty="0"/>
              <a:t>                            dohoda s majitelem bytu</a:t>
            </a:r>
          </a:p>
          <a:p>
            <a:r>
              <a:rPr lang="cs-CZ" dirty="0"/>
              <a:t>   došlo k zajištění péče o domácnost klienta</a:t>
            </a:r>
          </a:p>
          <a:p>
            <a:pPr marL="0" indent="0">
              <a:buNone/>
            </a:pPr>
            <a:r>
              <a:rPr lang="cs-CZ" sz="2100" dirty="0"/>
              <a:t>		Smlouva s pečovatelskou službou o poskytování služeb a dovozu </a:t>
            </a:r>
            <a:r>
              <a:rPr lang="cs-CZ" sz="2100" dirty="0" err="1"/>
              <a:t>obĚdů</a:t>
            </a:r>
            <a:endParaRPr lang="cs-CZ" dirty="0"/>
          </a:p>
          <a:p>
            <a:r>
              <a:rPr lang="cs-CZ" dirty="0"/>
              <a:t>Zajištění zdravotní péče v domácím prostředí </a:t>
            </a:r>
          </a:p>
          <a:p>
            <a:pPr marL="0" indent="0">
              <a:buNone/>
            </a:pPr>
            <a:r>
              <a:rPr lang="cs-CZ" dirty="0"/>
              <a:t>                            dohoda s praktickou lékařkou a zajištění odběrů cestou domácí péče </a:t>
            </a:r>
          </a:p>
          <a:p>
            <a:r>
              <a:rPr lang="cs-CZ" dirty="0"/>
              <a:t> Zažádáno o příspěvek na péči v zastoupení klienta</a:t>
            </a:r>
          </a:p>
          <a:p>
            <a:pPr marL="0" indent="0">
              <a:buNone/>
            </a:pPr>
            <a:r>
              <a:rPr lang="cs-CZ" dirty="0"/>
              <a:t>		 příspěvek na péči získán v i. stupni	</a:t>
            </a:r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CD78973D-9A1A-48D1-A95A-20DC063FC2FC}"/>
              </a:ext>
            </a:extLst>
          </p:cNvPr>
          <p:cNvSpPr/>
          <p:nvPr/>
        </p:nvSpPr>
        <p:spPr>
          <a:xfrm>
            <a:off x="1654814" y="2843636"/>
            <a:ext cx="1433689" cy="293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FD45B13-24D4-46C6-82F4-A1F525DD841D}"/>
              </a:ext>
            </a:extLst>
          </p:cNvPr>
          <p:cNvSpPr/>
          <p:nvPr/>
        </p:nvSpPr>
        <p:spPr>
          <a:xfrm>
            <a:off x="1654813" y="3733136"/>
            <a:ext cx="1433689" cy="293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9B34E92D-C104-41E3-BECF-A026FF0A4985}"/>
              </a:ext>
            </a:extLst>
          </p:cNvPr>
          <p:cNvSpPr/>
          <p:nvPr/>
        </p:nvSpPr>
        <p:spPr>
          <a:xfrm>
            <a:off x="1654811" y="5637467"/>
            <a:ext cx="1433689" cy="293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4BFA158A-0AD7-46E0-8774-771A5B0CA93E}"/>
              </a:ext>
            </a:extLst>
          </p:cNvPr>
          <p:cNvSpPr/>
          <p:nvPr/>
        </p:nvSpPr>
        <p:spPr>
          <a:xfrm>
            <a:off x="1654810" y="4747967"/>
            <a:ext cx="1433689" cy="2935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E26BC69C-3BE2-7D3F-DEEB-12971A6782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420" y="141393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4986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30B416-DC15-4300-98B8-AB427785C44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0800" y="932328"/>
            <a:ext cx="9867153" cy="5141093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/>
              <a:t>Zhodnocení nynější situace pro hodnotný život ve stáří doma</a:t>
            </a:r>
          </a:p>
          <a:p>
            <a:r>
              <a:rPr lang="cs-CZ" dirty="0"/>
              <a:t>pan Pavel  získal naší spoluprací jistotu bydlení ve svém původním bytě, má zajištěnu péči o domácnost a sebe prostřednictvím služeb pečovatelské organizace, dále denní dovoz teplých obědů domů , dále zdravotní služby v pohodlí domova a výdaje za pečovatelské služby finančně pokryté z dávky SSP – příspěvku na péči.</a:t>
            </a:r>
          </a:p>
          <a:p>
            <a:r>
              <a:rPr lang="cs-CZ" dirty="0"/>
              <a:t>Podařila se nám během </a:t>
            </a:r>
            <a:r>
              <a:rPr lang="cs-CZ"/>
              <a:t>doby kdy společně </a:t>
            </a:r>
            <a:r>
              <a:rPr lang="cs-CZ" dirty="0"/>
              <a:t>spolupracujeme, stabilizace pana </a:t>
            </a:r>
            <a:r>
              <a:rPr lang="cs-CZ" dirty="0" err="1"/>
              <a:t>pavla</a:t>
            </a:r>
            <a:r>
              <a:rPr lang="cs-CZ" dirty="0"/>
              <a:t> pro život doma ve svém prostředí.</a:t>
            </a:r>
          </a:p>
          <a:p>
            <a:r>
              <a:rPr lang="cs-CZ" dirty="0"/>
              <a:t>Spolupráce s klientem probíhá od července 2021 a stále pokračuje.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2" name="Obrázek 1" descr="Poradna">
            <a:extLst>
              <a:ext uri="{FF2B5EF4-FFF2-40B4-BE49-F238E27FC236}">
                <a16:creationId xmlns:a16="http://schemas.microsoft.com/office/drawing/2014/main" id="{062B5802-66BC-C551-6CEC-D4C46FE2A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6420" y="131173"/>
            <a:ext cx="2735580" cy="586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2338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92B4AB-5E7F-993A-DDB3-6A08E2E1A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7751" y="2512631"/>
            <a:ext cx="10364451" cy="1596177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92612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668</TotalTime>
  <Words>746</Words>
  <Application>Microsoft Office PowerPoint</Application>
  <PresentationFormat>Širokoúhlá obrazovka</PresentationFormat>
  <Paragraphs>52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Tw Cen MT</vt:lpstr>
      <vt:lpstr>Kapka</vt:lpstr>
      <vt:lpstr>Stáří doma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Ztráta jistot</dc:title>
  <dc:creator>Pavla Čuříková</dc:creator>
  <cp:lastModifiedBy>user</cp:lastModifiedBy>
  <cp:revision>97</cp:revision>
  <dcterms:created xsi:type="dcterms:W3CDTF">2024-05-06T12:43:22Z</dcterms:created>
  <dcterms:modified xsi:type="dcterms:W3CDTF">2024-09-05T11:49:15Z</dcterms:modified>
</cp:coreProperties>
</file>