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DF273-C5E5-EDB1-1DA8-8A5C47B09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871623"/>
          </a:xfrm>
        </p:spPr>
        <p:txBody>
          <a:bodyPr/>
          <a:lstStyle/>
          <a:p>
            <a:r>
              <a:rPr lang="cs-CZ" dirty="0"/>
              <a:t>ŽIVOT JAK NA HOUPAČCE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2EE7C1-3DCA-40F5-6221-7FB1774FD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020078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Ing. Čuříková Pavla</a:t>
            </a:r>
          </a:p>
          <a:p>
            <a:r>
              <a:rPr lang="cs-CZ" b="1" dirty="0">
                <a:solidFill>
                  <a:schemeClr val="tx1"/>
                </a:solidFill>
              </a:rPr>
              <a:t>Pracovnice v sociálních službách</a:t>
            </a:r>
          </a:p>
          <a:p>
            <a:r>
              <a:rPr lang="cs-CZ" b="1" dirty="0">
                <a:solidFill>
                  <a:schemeClr val="tx1"/>
                </a:solidFill>
              </a:rPr>
              <a:t>Poradna pro občanství/občanská a lidská práva </a:t>
            </a:r>
            <a:r>
              <a:rPr lang="cs-CZ" b="1" dirty="0" err="1">
                <a:solidFill>
                  <a:schemeClr val="tx1"/>
                </a:solidFill>
              </a:rPr>
              <a:t>z.s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  <a:p>
            <a:r>
              <a:rPr lang="cs-CZ" b="1" dirty="0">
                <a:solidFill>
                  <a:schemeClr val="tx1"/>
                </a:solidFill>
              </a:rPr>
              <a:t>Pobočka mladá </a:t>
            </a:r>
            <a:r>
              <a:rPr lang="cs-CZ" b="1" dirty="0" err="1">
                <a:solidFill>
                  <a:schemeClr val="tx1"/>
                </a:solidFill>
              </a:rPr>
              <a:t>boleslav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5" name="Obrázek 4" descr="Poradna">
            <a:extLst>
              <a:ext uri="{FF2B5EF4-FFF2-40B4-BE49-F238E27FC236}">
                <a16:creationId xmlns:a16="http://schemas.microsoft.com/office/drawing/2014/main" id="{B1ED4F90-206D-90BD-662C-B250BF0D4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912" y="196487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30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49294-8276-AF6A-878E-D5F3EF55FF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5070" y="811763"/>
            <a:ext cx="10373156" cy="52624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Klientka, paní MONIKA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vyhledala služby Poradny pro občanství/občanská  a lidská práva na doporučení své kamarádky</a:t>
            </a:r>
          </a:p>
          <a:p>
            <a:r>
              <a:rPr lang="cs-CZ" dirty="0"/>
              <a:t>56letou ženu, žijící (od roku 2022) sama v městském bytě v mladé </a:t>
            </a:r>
            <a:r>
              <a:rPr lang="cs-CZ" dirty="0" err="1"/>
              <a:t>boleslavi</a:t>
            </a:r>
            <a:r>
              <a:rPr lang="cs-CZ" dirty="0"/>
              <a:t> </a:t>
            </a:r>
          </a:p>
          <a:p>
            <a:r>
              <a:rPr lang="cs-CZ" dirty="0"/>
              <a:t>Psychiatrické onemocnění – smíšená, středně těžká úzkostně-depresivní porucha</a:t>
            </a:r>
          </a:p>
          <a:p>
            <a:pPr marL="0" indent="0">
              <a:buNone/>
            </a:pPr>
            <a:r>
              <a:rPr lang="cs-CZ" dirty="0"/>
              <a:t>    -  pobírá III. stupeň invalidního důchodu</a:t>
            </a:r>
          </a:p>
          <a:p>
            <a:pPr marL="0" indent="0">
              <a:buNone/>
            </a:pPr>
            <a:r>
              <a:rPr lang="cs-CZ" dirty="0"/>
              <a:t>    - velice výkyvné chován, které je ovlivněno nastalou situací (negativní </a:t>
            </a:r>
          </a:p>
          <a:p>
            <a:pPr marL="0" indent="0">
              <a:buNone/>
            </a:pPr>
            <a:r>
              <a:rPr lang="cs-CZ" dirty="0"/>
              <a:t>       informace – křik, potřeba bušení do věcí. Pozitivní informace – chování se </a:t>
            </a:r>
          </a:p>
          <a:p>
            <a:pPr marL="0" indent="0">
              <a:buNone/>
            </a:pPr>
            <a:r>
              <a:rPr lang="cs-CZ" dirty="0"/>
              <a:t>       podobá malému dítěti)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C56A3496-7208-8AC9-E91F-320AB7AA7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20" y="197031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62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EAC466-490C-42CD-A5A7-3AB502649F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32090" y="711200"/>
            <a:ext cx="9516532" cy="5181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Práce s paní </a:t>
            </a:r>
            <a:r>
              <a:rPr lang="cs-CZ" b="1" dirty="0" err="1"/>
              <a:t>monikou</a:t>
            </a:r>
            <a:endParaRPr lang="cs-CZ" b="1" dirty="0"/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Návštěva lékařů – vzhledem ke klientčině diagnóze, má u lékaře problémy   s komunikací (díky nervóznímu chování se na židli „pohupuje“)</a:t>
            </a:r>
          </a:p>
          <a:p>
            <a:r>
              <a:rPr lang="cs-CZ" dirty="0"/>
              <a:t>Doprovod na úřady – z důvodů pochopení a výpomoci s vyplňování potřebných formalit (např. nemožnost pochopení prodloužení nájemní smlouvy v městském bytě na dobu určitou – 1. roku)</a:t>
            </a:r>
          </a:p>
          <a:p>
            <a:r>
              <a:rPr lang="cs-CZ" dirty="0"/>
              <a:t>V prvopočátku výpomoc s vyzvedáváním invalidního důchodu na poště  a uhrazení potřebných nákladů souvisejících s bydlením – již zvládá sama.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18236314-0046-23AF-A50C-B30A8D051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55" y="196488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241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048A71-C7D6-44E2-83F0-9425FC02F8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77244" y="609600"/>
            <a:ext cx="9900981" cy="5181599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Zvládá žít sama?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Názor psychiatra – vhodné zažádat o dům s pečovatelskou službou – paní </a:t>
            </a:r>
            <a:r>
              <a:rPr lang="cs-CZ" dirty="0" err="1"/>
              <a:t>monika</a:t>
            </a:r>
            <a:r>
              <a:rPr lang="cs-CZ" dirty="0"/>
              <a:t> razantně odmítá.</a:t>
            </a:r>
          </a:p>
          <a:p>
            <a:r>
              <a:rPr lang="cs-CZ" dirty="0"/>
              <a:t>Návrh řešení ze strany paní </a:t>
            </a:r>
            <a:r>
              <a:rPr lang="cs-CZ" dirty="0" err="1"/>
              <a:t>moniky</a:t>
            </a:r>
            <a:r>
              <a:rPr lang="cs-CZ" dirty="0"/>
              <a:t> – péče a dohled od kamarádky, která bydlí ve stejném domě (kamarádka v rámci možností souhlasí)</a:t>
            </a:r>
          </a:p>
          <a:p>
            <a:r>
              <a:rPr lang="cs-CZ" dirty="0"/>
              <a:t>Zdravotní problémy paní </a:t>
            </a:r>
            <a:r>
              <a:rPr lang="cs-CZ" dirty="0" err="1"/>
              <a:t>moniky</a:t>
            </a:r>
            <a:r>
              <a:rPr lang="cs-CZ" dirty="0"/>
              <a:t> – způsobené autonehodou (špatná a nenávratná hybnost kolene – problém s motorikou ve vaně)</a:t>
            </a:r>
          </a:p>
          <a:p>
            <a:r>
              <a:rPr lang="cs-CZ" dirty="0"/>
              <a:t>Zažádáno o příspěvek na péči – aktuálně rozhodnuto o přiznání II. Stupně</a:t>
            </a:r>
          </a:p>
          <a:p>
            <a:pPr marL="0" indent="0">
              <a:buNone/>
            </a:pPr>
            <a:r>
              <a:rPr lang="cs-CZ" dirty="0"/>
              <a:t>    - dohoda paní </a:t>
            </a:r>
            <a:r>
              <a:rPr lang="cs-CZ" dirty="0" err="1"/>
              <a:t>moniky</a:t>
            </a:r>
            <a:r>
              <a:rPr lang="cs-CZ" dirty="0"/>
              <a:t> s kamarádkou – poskytovaná péče za úplatu (uvaření </a:t>
            </a:r>
          </a:p>
          <a:p>
            <a:pPr marL="0" indent="0">
              <a:buNone/>
            </a:pPr>
            <a:r>
              <a:rPr lang="cs-CZ" dirty="0"/>
              <a:t>      obědu, pomoc při vlezu a výlezu z vany)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D811B76E-C589-1610-FC61-5C2623D4D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66" y="131173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40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967C9-DC21-4A41-AA4F-F6FC732916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5956" y="609600"/>
            <a:ext cx="9912269" cy="5181599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Žije si podle svého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Ohrožení sebe sama či okolí            snížené riziko          kontrola sousedky </a:t>
            </a:r>
          </a:p>
          <a:p>
            <a:pPr marL="0" indent="0">
              <a:buNone/>
            </a:pPr>
            <a:r>
              <a:rPr lang="cs-CZ" dirty="0"/>
              <a:t>              již sama nic nevaří</a:t>
            </a:r>
          </a:p>
          <a:p>
            <a:r>
              <a:rPr lang="cs-CZ" dirty="0"/>
              <a:t>Je si vědoma potřeby braní léků</a:t>
            </a:r>
          </a:p>
          <a:p>
            <a:r>
              <a:rPr lang="cs-CZ" dirty="0"/>
              <a:t>Chodí na procházky se svým pejskem</a:t>
            </a:r>
          </a:p>
          <a:p>
            <a:r>
              <a:rPr lang="cs-CZ" dirty="0"/>
              <a:t>Navštěvuje děti svých známých</a:t>
            </a:r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5DC78608-D5C0-829E-1D23-D57A951E8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55" y="196487"/>
            <a:ext cx="2735580" cy="5867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472488F-D76D-D3C8-2514-93980BBEB5F8}"/>
              </a:ext>
            </a:extLst>
          </p:cNvPr>
          <p:cNvSpPr/>
          <p:nvPr/>
        </p:nvSpPr>
        <p:spPr>
          <a:xfrm>
            <a:off x="5215812" y="1819469"/>
            <a:ext cx="550506" cy="7464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553F913-0A5B-C4DD-E305-7171F3AE41F9}"/>
              </a:ext>
            </a:extLst>
          </p:cNvPr>
          <p:cNvSpPr/>
          <p:nvPr/>
        </p:nvSpPr>
        <p:spPr>
          <a:xfrm>
            <a:off x="7641771" y="1819469"/>
            <a:ext cx="550506" cy="7464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BD5713C-3330-1308-7357-B0D500A89324}"/>
              </a:ext>
            </a:extLst>
          </p:cNvPr>
          <p:cNvSpPr/>
          <p:nvPr/>
        </p:nvSpPr>
        <p:spPr>
          <a:xfrm>
            <a:off x="1763486" y="2220686"/>
            <a:ext cx="569167" cy="1119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1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8C045F-0C0F-49E7-8D72-E047C2CE92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6934" y="609600"/>
            <a:ext cx="9991292" cy="5520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Motivace pracovnice poradny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Bydlení je základ (intervence, zda je vše řádně uhrazeno)</a:t>
            </a:r>
          </a:p>
          <a:p>
            <a:r>
              <a:rPr lang="cs-CZ" dirty="0"/>
              <a:t>Každý nastalý problém má nějaké řešení (je potřeba se jim zabývat). Častá slova paní </a:t>
            </a:r>
            <a:r>
              <a:rPr lang="cs-CZ" dirty="0" err="1"/>
              <a:t>moniky</a:t>
            </a:r>
            <a:r>
              <a:rPr lang="cs-CZ" dirty="0"/>
              <a:t> „půjdu pod most“</a:t>
            </a:r>
          </a:p>
          <a:p>
            <a:r>
              <a:rPr lang="cs-CZ" dirty="0"/>
              <a:t>potřeba vysvětlit paní </a:t>
            </a:r>
            <a:r>
              <a:rPr lang="cs-CZ" dirty="0" err="1"/>
              <a:t>monice</a:t>
            </a:r>
            <a:r>
              <a:rPr lang="cs-CZ" dirty="0"/>
              <a:t> informace, které jí zajímají, či které slyší prostřednictvím médií</a:t>
            </a:r>
          </a:p>
          <a:p>
            <a:r>
              <a:rPr lang="cs-CZ" dirty="0"/>
              <a:t>Osobní přítomnost pracovnice a povídání si o běžných věcech</a:t>
            </a:r>
          </a:p>
          <a:p>
            <a:r>
              <a:rPr lang="cs-CZ" dirty="0"/>
              <a:t>Poskytnutí potravinové pomoci</a:t>
            </a:r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E26BC69C-3BE2-7D3F-DEEB-12971A678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20" y="141393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98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30B416-DC15-4300-98B8-AB427785C4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0800" y="609600"/>
            <a:ext cx="9957425" cy="546382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Stěžejní práce s paní </a:t>
            </a:r>
            <a:r>
              <a:rPr lang="cs-CZ" b="1" dirty="0" err="1"/>
              <a:t>monikou</a:t>
            </a:r>
            <a:endParaRPr lang="cs-CZ" b="1" dirty="0"/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Vzhledem k diagnóze, je často komunikace velmi těžká (negativní informace – např. zaslaný dopis od exekutora o uhrazení dluhu, dokáží paní </a:t>
            </a:r>
            <a:r>
              <a:rPr lang="cs-CZ" dirty="0" err="1"/>
              <a:t>moniku</a:t>
            </a:r>
            <a:r>
              <a:rPr lang="cs-CZ" dirty="0"/>
              <a:t> přivést do stavu, kdy křičí, není si vědoma dluhu, v její mysli, si  exekutor vše vymyslel a na závěr, dopis odhodí či roztrhá)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Spolupráce s klientkou probíhá od února 2022 do současné doby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062B5802-66BC-C551-6CEC-D4C46FE2A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20" y="131173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38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2B4AB-5E7F-993A-DDB3-6A08E2E1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751" y="2512631"/>
            <a:ext cx="10364451" cy="1596177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261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491</TotalTime>
  <Words>467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Tw Cen MT</vt:lpstr>
      <vt:lpstr>Kapka</vt:lpstr>
      <vt:lpstr>ŽIVOT JAK NA HOUPAČCE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Ztráta jistot</dc:title>
  <dc:creator>Pavla Čuříková</dc:creator>
  <cp:lastModifiedBy>Pavla Čuříková</cp:lastModifiedBy>
  <cp:revision>72</cp:revision>
  <dcterms:created xsi:type="dcterms:W3CDTF">2024-05-06T12:43:22Z</dcterms:created>
  <dcterms:modified xsi:type="dcterms:W3CDTF">2024-09-06T08:39:56Z</dcterms:modified>
</cp:coreProperties>
</file>