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32" r:id="rId3"/>
    <p:sldMasterId id="2147483768" r:id="rId4"/>
    <p:sldMasterId id="2147483816" r:id="rId5"/>
    <p:sldMasterId id="2147483828" r:id="rId6"/>
  </p:sldMasterIdLst>
  <p:notesMasterIdLst>
    <p:notesMasterId r:id="rId30"/>
  </p:notesMasterIdLst>
  <p:sldIdLst>
    <p:sldId id="263" r:id="rId7"/>
    <p:sldId id="344" r:id="rId8"/>
    <p:sldId id="345" r:id="rId9"/>
    <p:sldId id="346" r:id="rId10"/>
    <p:sldId id="352" r:id="rId11"/>
    <p:sldId id="350" r:id="rId12"/>
    <p:sldId id="335" r:id="rId13"/>
    <p:sldId id="334" r:id="rId14"/>
    <p:sldId id="316" r:id="rId15"/>
    <p:sldId id="315" r:id="rId16"/>
    <p:sldId id="347" r:id="rId17"/>
    <p:sldId id="340" r:id="rId18"/>
    <p:sldId id="286" r:id="rId19"/>
    <p:sldId id="353" r:id="rId20"/>
    <p:sldId id="356" r:id="rId21"/>
    <p:sldId id="355" r:id="rId22"/>
    <p:sldId id="354" r:id="rId23"/>
    <p:sldId id="295" r:id="rId24"/>
    <p:sldId id="269" r:id="rId25"/>
    <p:sldId id="275" r:id="rId26"/>
    <p:sldId id="314" r:id="rId27"/>
    <p:sldId id="258" r:id="rId28"/>
    <p:sldId id="300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F3F201E-AA3D-4889-AE9C-2792DA495CEF}">
          <p14:sldIdLst>
            <p14:sldId id="263"/>
            <p14:sldId id="344"/>
            <p14:sldId id="345"/>
            <p14:sldId id="346"/>
            <p14:sldId id="352"/>
            <p14:sldId id="350"/>
            <p14:sldId id="335"/>
            <p14:sldId id="334"/>
            <p14:sldId id="316"/>
            <p14:sldId id="315"/>
            <p14:sldId id="347"/>
            <p14:sldId id="340"/>
            <p14:sldId id="286"/>
            <p14:sldId id="353"/>
            <p14:sldId id="356"/>
            <p14:sldId id="355"/>
            <p14:sldId id="354"/>
            <p14:sldId id="295"/>
            <p14:sldId id="269"/>
            <p14:sldId id="275"/>
            <p14:sldId id="314"/>
            <p14:sldId id="258"/>
            <p14:sldId id="300"/>
          </p14:sldIdLst>
        </p14:section>
        <p14:section name="Oddíl bez názvu" id="{F9ED2C71-E1B2-4F53-B020-5D34EC93EC13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3" autoAdjust="0"/>
    <p:restoredTop sz="94660"/>
  </p:normalViewPr>
  <p:slideViewPr>
    <p:cSldViewPr>
      <p:cViewPr>
        <p:scale>
          <a:sx n="76" d="100"/>
          <a:sy n="76" d="100"/>
        </p:scale>
        <p:origin x="-118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FFD3-5530-45A2-BBB5-1EC6AFA848F9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ED1A-B389-4C67-999C-43F415AB0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0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50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285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2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94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2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2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2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2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044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718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422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22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9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Partnerství mezi všemi účastníky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potřeby a cíle všech účastníků mají stejnou váhu. Názorům všech stran musí být dopřáno stejného prostoru.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Zapojování místního společenství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Při zapojování místního společenství je nutné hledat různé metody a formy oslovení a zapojení tak, aby nabídka ke spolupráci byla srozumitelná (např. podle bydliště, způsobu života, zájmů,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socioetnické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příslušnosti, atd.). Nikdo nesmí být vylučován a diskriminován.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Hledání nových lidských a finančních zdrojů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Nelze zapomínat na spolupráci s podnikateli, která může být oboustranně přínosná, na význam práce dobrovolníků, svépomocných skupin, domácích pečovatelů včetně sousedské výpomoci. Komunitní plánování sociálních služeb je jedním z nástrojů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prozlepšení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kvality života v obci.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Práce s informacemi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nezbytné zajistit rovný přístup k informacím uvnitř řídící struktury a zajistit předávání informací veřejnosti. Budou 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informace pravidelně předávány, bude možné očekávat relevantní připomínky a podněty. Je nutné stanovit, jak bude možné vznášet připomínky a jak bude s připomínkami nakládáno.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Průběh zpracování KP je stejně důležitý jako výsledný dokument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KP nezpracovává skupina expertů. Proces KP znamená vyhledávání, zapojování a diskusi různých lidí. Tento proces umožňuje, aby navržený systém sociálních služeb byl jedinečný a neopakovatelný a plně odpovídal místním podmínkám a zdrojům.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Zohlednění již vytvořené a osvědčené spolupráce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Dobře fungující spolupráce může být inspirací pro ostatní účastníky KP. Prohloubení spolupráce mezi všemi účastníky přináší kvalitnější nabídku sociálních služeb.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Kompromis přání a možností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Výsledkem komunitního plánování je vždy kompromisní řešení mezi tím, co chceme, a tím, co máme k dispozici. Možnosti v tomto případě nejsou pouze materiální, finanční a lidské zdroje, ale také dohoda vymezující, kdo a jak se bude na dosažení stanovených cílů KP podílet.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Partnerství mezi všemi účastníky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- potřeby a cíle všech účastníků mají stejnou váhu. Názorům všech stran musí být dopřáno stejného prostoru.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Zapojování místního společenství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Při zapojování místního společenství je nutné hledat různé metody a formy oslovení a zapojení tak, aby nabídka ke spolupráci byla srozumitelná (např. podle bydliště, způsobu života, zájmů,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socioetnické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příslušnosti, atd.). Nikdo nesmí být vylučován a diskriminován.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Hledání nových lidských a finančních zdrojů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Nelze zapomínat na spolupráci s podnikateli, která může být oboustranně přínosná, na význam práce dobrovolníků, svépomocných skupin, domácích pečovatelů včetně sousedské výpomoci. Komunitní plánování sociálních služeb je jedním z nástrojů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prozlepšení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kvality života v obci.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Práce s informacemi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Je nezbytné zajistit rovný přístup k informacím uvnitř řídící struktury a zajistit předávání informací veřejnosti. Budou -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informace pravidelně předávány, bude možné očekávat relevantní připomínky a podněty. Je nutné stanovit, jak bude možné vznášet připomínky a jak bude s připomínkami nakládáno.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Průběh zpracování KP je stejně důležitý jako výsledný dokument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KP nezpracovává skupina expertů. Proces KP znamená vyhledávání, zapojování a diskusi různých lidí. Tento proces umožňuje, aby navržený systém sociálních služeb byl jedinečný a neopakovatelný a plně odpovídal místním podmínkám a zdrojům.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Zohlednění již vytvořené a osvědčené spolupráce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Dobře fungující spolupráce může být inspirací pro ostatní účastníky KP. Prohloubení spolupráce mezi všemi účastníky přináší kvalitnější nabídku sociálních služeb.</a:t>
            </a:r>
          </a:p>
          <a:p>
            <a:r>
              <a:rPr lang="cs-CZ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Kompromis přání a možností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Výsledkem komunitního plánování je vždy kompromisní řešení mezi tím, co chceme, a tím, co máme k dispozici. Možnosti v tomto případě nejsou pouze materiální, finanční a lidské zdroje, ale také dohoda vymezující, kdo a jak se bude na dosažení stanovených cílů KP podílet.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5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47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35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ED1A-B389-4C67-999C-43F415AB017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1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3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1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2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9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54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7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5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0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2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1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3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28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4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14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15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6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159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54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8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6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4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3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79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65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478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8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06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66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7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78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5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59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25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48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620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77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619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198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33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1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3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4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19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87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68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0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0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92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16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599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453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09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6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6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9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/>
              <a:t>13. 6. 2014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7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5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13. 6. 2014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5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ceske-socialni-podnikani.cz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e-socialni-podnikani.cz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11560" y="1988840"/>
            <a:ext cx="3744416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dirty="0" smtClean="0"/>
              <a:t>Komunitní plánování a sociální podnikání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5288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>
                <a:cs typeface="Calibri"/>
              </a:rPr>
              <a:t>Důležité jsou tyto otázky</a:t>
            </a:r>
            <a:r>
              <a:rPr lang="cs-CZ" sz="2800" b="1" dirty="0"/>
              <a:t>:</a:t>
            </a:r>
          </a:p>
          <a:p>
            <a:pPr marL="0" indent="0">
              <a:buNone/>
            </a:pPr>
            <a:endParaRPr lang="cs-CZ" sz="2800" dirty="0" smtClean="0">
              <a:cs typeface="Calibri"/>
            </a:endParaRPr>
          </a:p>
          <a:p>
            <a:pPr marL="0" indent="0">
              <a:buNone/>
            </a:pPr>
            <a:r>
              <a:rPr lang="cs-CZ" sz="2800" b="1" dirty="0">
                <a:cs typeface="Calibri"/>
              </a:rPr>
              <a:t>p</a:t>
            </a:r>
            <a:r>
              <a:rPr lang="cs-CZ" sz="2800" b="1" dirty="0" smtClean="0">
                <a:cs typeface="Calibri"/>
              </a:rPr>
              <a:t>roč</a:t>
            </a:r>
            <a:r>
              <a:rPr lang="cs-CZ" sz="2800" dirty="0">
                <a:cs typeface="Calibri"/>
              </a:rPr>
              <a:t>	</a:t>
            </a:r>
            <a:r>
              <a:rPr lang="cs-CZ" sz="2400" dirty="0" smtClean="0">
                <a:cs typeface="Calibri"/>
              </a:rPr>
              <a:t>důležitá </a:t>
            </a:r>
            <a:r>
              <a:rPr lang="cs-CZ" sz="2400" dirty="0">
                <a:cs typeface="Calibri"/>
              </a:rPr>
              <a:t>je </a:t>
            </a:r>
            <a:r>
              <a:rPr lang="cs-CZ" sz="2400" dirty="0" smtClean="0">
                <a:cs typeface="Calibri"/>
              </a:rPr>
              <a:t>motivace, reaguji na potřebu regionu</a:t>
            </a:r>
            <a:endParaRPr lang="cs-CZ" sz="2400" dirty="0"/>
          </a:p>
          <a:p>
            <a:pPr marL="0" indent="0">
              <a:buNone/>
            </a:pPr>
            <a:endParaRPr lang="cs-CZ" sz="2800" b="1" dirty="0" smtClean="0">
              <a:cs typeface="Calibri"/>
            </a:endParaRPr>
          </a:p>
          <a:p>
            <a:pPr marL="0" indent="0">
              <a:buNone/>
            </a:pPr>
            <a:r>
              <a:rPr lang="cs-CZ" sz="2800" b="1" dirty="0">
                <a:cs typeface="Calibri"/>
              </a:rPr>
              <a:t>c</a:t>
            </a:r>
            <a:r>
              <a:rPr lang="cs-CZ" sz="2800" b="1" dirty="0" smtClean="0">
                <a:cs typeface="Calibri"/>
              </a:rPr>
              <a:t>o</a:t>
            </a:r>
            <a:r>
              <a:rPr lang="cs-CZ" sz="2800" dirty="0">
                <a:cs typeface="Calibri"/>
              </a:rPr>
              <a:t>	</a:t>
            </a:r>
            <a:r>
              <a:rPr lang="cs-CZ" sz="2400" dirty="0" smtClean="0">
                <a:cs typeface="Calibri"/>
              </a:rPr>
              <a:t>mít </a:t>
            </a:r>
            <a:r>
              <a:rPr lang="cs-CZ" sz="2400" dirty="0">
                <a:cs typeface="Calibri"/>
              </a:rPr>
              <a:t>dobrý nápad </a:t>
            </a:r>
            <a:r>
              <a:rPr lang="cs-CZ" sz="2400" dirty="0"/>
              <a:t>a najít "pravou díru na trhu"</a:t>
            </a:r>
          </a:p>
          <a:p>
            <a:pPr marL="0" indent="0">
              <a:buNone/>
            </a:pPr>
            <a:endParaRPr lang="cs-CZ" sz="2800" b="1" dirty="0" smtClean="0">
              <a:cs typeface="Calibri"/>
            </a:endParaRPr>
          </a:p>
          <a:p>
            <a:pPr marL="0" indent="0">
              <a:buNone/>
            </a:pPr>
            <a:r>
              <a:rPr lang="cs-CZ" sz="2800" b="1" dirty="0">
                <a:cs typeface="Calibri"/>
              </a:rPr>
              <a:t>k</a:t>
            </a:r>
            <a:r>
              <a:rPr lang="cs-CZ" sz="2800" b="1" dirty="0" smtClean="0">
                <a:cs typeface="Calibri"/>
              </a:rPr>
              <a:t>dy</a:t>
            </a:r>
            <a:r>
              <a:rPr lang="cs-CZ" sz="2800" dirty="0">
                <a:cs typeface="Calibri"/>
              </a:rPr>
              <a:t>	</a:t>
            </a:r>
            <a:r>
              <a:rPr lang="cs-CZ" sz="2400" dirty="0" smtClean="0">
                <a:cs typeface="Calibri"/>
              </a:rPr>
              <a:t>bez </a:t>
            </a:r>
            <a:r>
              <a:rPr lang="cs-CZ" sz="2400" dirty="0">
                <a:cs typeface="Calibri"/>
              </a:rPr>
              <a:t>časového plánu </a:t>
            </a:r>
            <a:r>
              <a:rPr lang="cs-CZ" sz="2400" dirty="0"/>
              <a:t>se neobejdete</a:t>
            </a:r>
          </a:p>
          <a:p>
            <a:pPr marL="0" indent="0">
              <a:buNone/>
            </a:pP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/>
              <a:t>k</a:t>
            </a:r>
            <a:r>
              <a:rPr lang="cs-CZ" sz="2800" b="1" dirty="0" smtClean="0"/>
              <a:t>de</a:t>
            </a:r>
            <a:r>
              <a:rPr lang="cs-CZ" sz="2400" dirty="0"/>
              <a:t>	</a:t>
            </a:r>
            <a:r>
              <a:rPr lang="cs-CZ" sz="2400" dirty="0" smtClean="0"/>
              <a:t>záleží </a:t>
            </a:r>
            <a:r>
              <a:rPr lang="cs-CZ" sz="2400" dirty="0"/>
              <a:t>včem chcete podnikat a jak velký region obsáhnete</a:t>
            </a:r>
          </a:p>
          <a:p>
            <a:pPr marL="0" indent="0">
              <a:buNone/>
            </a:pPr>
            <a:endParaRPr lang="cs-CZ" sz="2800" b="1" dirty="0" smtClean="0">
              <a:cs typeface="Calibri"/>
            </a:endParaRPr>
          </a:p>
          <a:p>
            <a:pPr marL="0" indent="0">
              <a:buNone/>
            </a:pPr>
            <a:r>
              <a:rPr lang="cs-CZ" sz="2800" b="1" dirty="0">
                <a:cs typeface="Calibri"/>
              </a:rPr>
              <a:t>j</a:t>
            </a:r>
            <a:r>
              <a:rPr lang="cs-CZ" sz="2800" b="1" dirty="0" smtClean="0">
                <a:cs typeface="Calibri"/>
              </a:rPr>
              <a:t>ak</a:t>
            </a:r>
            <a:r>
              <a:rPr lang="cs-CZ" sz="2800" dirty="0">
                <a:cs typeface="Calibri"/>
              </a:rPr>
              <a:t>	</a:t>
            </a:r>
            <a:r>
              <a:rPr lang="cs-CZ" sz="2400" dirty="0" smtClean="0">
                <a:cs typeface="Calibri"/>
              </a:rPr>
              <a:t>způsob </a:t>
            </a:r>
            <a:r>
              <a:rPr lang="cs-CZ" sz="2400" dirty="0">
                <a:cs typeface="Calibri"/>
              </a:rPr>
              <a:t>řízení a práce </a:t>
            </a:r>
            <a:r>
              <a:rPr lang="cs-CZ" sz="2400" dirty="0"/>
              <a:t>s cílovou skupinou‏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35516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cs typeface="Calibri"/>
              </a:rPr>
              <a:t>NEŽ ZAČNETE PODNIKAT</a:t>
            </a:r>
            <a:endParaRPr lang="cs-CZ" sz="3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76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CO POTŘEBUJEME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 fontScale="92500" lnSpcReduction="10000"/>
          </a:bodyPr>
          <a:lstStyle/>
          <a:p>
            <a:endParaRPr lang="cs-CZ" sz="2200" dirty="0" smtClean="0"/>
          </a:p>
          <a:p>
            <a:pPr>
              <a:lnSpc>
                <a:spcPct val="150000"/>
              </a:lnSpc>
            </a:pPr>
            <a:r>
              <a:rPr lang="cs-CZ" altLang="cs-CZ" sz="2400" dirty="0"/>
              <a:t>Spolupráci.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Dobré příklady.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Komunitní služby.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Vhodné nástroje pro </a:t>
            </a:r>
            <a:r>
              <a:rPr lang="cs-CZ" altLang="cs-CZ" sz="2400" dirty="0" smtClean="0"/>
              <a:t>reagování na potřeby komunity.</a:t>
            </a:r>
            <a:endParaRPr lang="cs-CZ" altLang="cs-CZ" sz="2400" dirty="0"/>
          </a:p>
          <a:p>
            <a:pPr>
              <a:lnSpc>
                <a:spcPct val="150000"/>
              </a:lnSpc>
            </a:pPr>
            <a:r>
              <a:rPr lang="cs-CZ" altLang="cs-CZ" sz="2400" dirty="0"/>
              <a:t>Jasnou provázanou strategii v lokalitě.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Politickou podporu respektující </a:t>
            </a:r>
            <a:r>
              <a:rPr lang="cs-CZ" altLang="cs-CZ" sz="2400" dirty="0" smtClean="0"/>
              <a:t>potřeby území.</a:t>
            </a:r>
            <a:endParaRPr lang="cs-CZ" alt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42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CO JE POTŘEBA MÍT V PLÁNECH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altLang="cs-CZ" sz="2400" dirty="0" smtClean="0"/>
              <a:t>Podporu </a:t>
            </a:r>
            <a:r>
              <a:rPr lang="cs-CZ" altLang="cs-CZ" sz="2400" dirty="0"/>
              <a:t>mezioborové spolupráce.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Rozvoj preventivních programů.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Zajištění kontinuální finanční podpory.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Dostupnost v území.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Prostupnost pomoci.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Komunitní služby</a:t>
            </a:r>
            <a:r>
              <a:rPr lang="cs-CZ" altLang="cs-CZ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Vhodné nástroje pro jejich </a:t>
            </a:r>
            <a:r>
              <a:rPr lang="cs-CZ" altLang="cs-CZ" sz="2400" dirty="0" smtClean="0"/>
              <a:t>řešení, tzn. i oblast sociálního podnikání.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4550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327127"/>
            <a:ext cx="352616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Příklady sociálních podniků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PŘÍKLADY Z </a:t>
            </a:r>
            <a:r>
              <a:rPr lang="cs-CZ" sz="3600" b="1" dirty="0" smtClean="0"/>
              <a:t>PRAXE – POJĎTE DÁL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074" y="2780928"/>
            <a:ext cx="79152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4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PŘÍKLADY Z </a:t>
            </a:r>
            <a:r>
              <a:rPr lang="cs-CZ" sz="3600" b="1" dirty="0" smtClean="0"/>
              <a:t>PRAXE 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48139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altLang="cs-CZ" sz="2400" dirty="0" smtClean="0"/>
              <a:t>  </a:t>
            </a:r>
            <a:endParaRPr lang="cs-CZ" alt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0" y="3356992"/>
            <a:ext cx="8532440" cy="32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PŘÍKLADY Z </a:t>
            </a:r>
            <a:r>
              <a:rPr lang="cs-CZ" sz="3600" b="1" dirty="0" smtClean="0"/>
              <a:t>PRAXE - Štrůdl do krabice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229600" cy="25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PŘÍKLADY Z </a:t>
            </a:r>
            <a:r>
              <a:rPr lang="cs-CZ" sz="3600" b="1" dirty="0" smtClean="0"/>
              <a:t>PRAXE – JINÁ KÁVA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7353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6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3526160" cy="1470025"/>
          </a:xfrm>
        </p:spPr>
        <p:txBody>
          <a:bodyPr>
            <a:no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TEmatická</a:t>
            </a:r>
            <a:r>
              <a:rPr lang="cs-CZ" dirty="0">
                <a:solidFill>
                  <a:schemeClr val="bg1"/>
                </a:solidFill>
              </a:rPr>
              <a:t> Síť pro Sociální Ekonomiku</a:t>
            </a:r>
          </a:p>
        </p:txBody>
      </p:sp>
    </p:spTree>
    <p:extLst>
      <p:ext uri="{BB962C8B-B14F-4D97-AF65-F5344CB8AC3E}">
        <p14:creationId xmlns:p14="http://schemas.microsoft.com/office/powerpoint/2010/main" val="995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989856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Tématická</a:t>
            </a:r>
            <a:r>
              <a:rPr lang="cs-CZ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Síť pro Sociální Ekonomiku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vznik v 2009 v projektu Tematická síť pro rozvoj sociální ekonomiky spolufinancovaného z  ESF a St. rozpočtu ČR v rámci Nové ekonomiky, o.p.s.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názorová platforma pro podporu sociální ekonomiky a sociálního podnikání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240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členů z řad fyzických i právnických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osob</a:t>
            </a:r>
          </a:p>
          <a:p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CO JE SOCIÁLNÍ PODNIK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r>
              <a:rPr lang="cs-CZ" sz="2200" dirty="0" smtClean="0"/>
              <a:t>umíme </a:t>
            </a:r>
            <a:r>
              <a:rPr lang="cs-CZ" sz="2200" dirty="0" smtClean="0"/>
              <a:t>podnikat a respektujeme ekonomickou realitu</a:t>
            </a:r>
          </a:p>
          <a:p>
            <a:r>
              <a:rPr lang="cs-CZ" sz="2200" dirty="0"/>
              <a:t>motivací je jiný hodnotový žebříček zakladatelů a managementu</a:t>
            </a:r>
          </a:p>
          <a:p>
            <a:r>
              <a:rPr lang="cs-CZ" sz="2200" dirty="0" smtClean="0"/>
              <a:t>většinu </a:t>
            </a:r>
            <a:r>
              <a:rPr lang="cs-CZ" sz="2200" dirty="0" smtClean="0"/>
              <a:t>z případného zisku věnujeme zpět do podniku nebo na společensky prospěšné účely</a:t>
            </a:r>
          </a:p>
          <a:p>
            <a:r>
              <a:rPr lang="cs-CZ" sz="2200" dirty="0" smtClean="0"/>
              <a:t>respektujeme zájmy a individuální potřeby svých zaměstnanců</a:t>
            </a:r>
          </a:p>
          <a:p>
            <a:r>
              <a:rPr lang="cs-CZ" sz="2200" dirty="0"/>
              <a:t>z</a:t>
            </a:r>
            <a:r>
              <a:rPr lang="cs-CZ" sz="2200" dirty="0" smtClean="0"/>
              <a:t>pravidla zaměstnáváme znevýhodněné osoby (tzv. integrační podnik), není to ale podmínkou  </a:t>
            </a:r>
          </a:p>
          <a:p>
            <a:r>
              <a:rPr lang="cs-CZ" sz="2200" dirty="0" smtClean="0"/>
              <a:t>chováme se partnersky, spolupracujeme s místní komunitou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852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989856"/>
            <a:ext cx="7344816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dělá </a:t>
            </a: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TESSEA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54399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prostor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 výměnu informací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měsíční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elektronický zpravodaj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definice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principy včetně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indikátorů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seznam sociálních podniků v ČR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lobování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prosazování tématu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účast na přípravě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programového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období 2014+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989856"/>
            <a:ext cx="756084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Adresář 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sociálních </a:t>
            </a: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podniků</a:t>
            </a:r>
            <a:endParaRPr lang="cs-CZ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26266"/>
            <a:ext cx="8229600" cy="4525963"/>
          </a:xfrm>
        </p:spPr>
        <p:txBody>
          <a:bodyPr>
            <a:normAutofit/>
          </a:bodyPr>
          <a:lstStyle/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seznam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www.ceske-socialni-podnikani.cz</a:t>
            </a: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údaje z telefonického průzkumu + hlásí se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sami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nyní 100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podniků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třídění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podle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oborů, krajů, společenské prospěšnosti a cílových skupin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seznamu jsou ti co se vnímají jako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podniky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7" t="13535" r="6637" b="65253"/>
          <a:stretch/>
        </p:blipFill>
        <p:spPr>
          <a:xfrm>
            <a:off x="2195736" y="4797152"/>
            <a:ext cx="4211781" cy="14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7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NAŠE AKTIVITY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provozujeme web </a:t>
            </a:r>
            <a:r>
              <a:rPr lang="cs-CZ" sz="2400" dirty="0" smtClean="0">
                <a:hlinkClick r:id="rId4"/>
              </a:rPr>
              <a:t>www.ceske-socialni-podnikani.cz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řinášíme a prosazujeme nové a inovativní přístupy v podnikání s pozitivním dopadem na společnost</a:t>
            </a:r>
          </a:p>
          <a:p>
            <a:endParaRPr lang="cs-CZ" sz="2400" dirty="0" smtClean="0"/>
          </a:p>
          <a:p>
            <a:r>
              <a:rPr lang="cs-CZ" sz="2400" dirty="0" smtClean="0"/>
              <a:t>podporujeme sociální a společensky prospěšné podnikání</a:t>
            </a:r>
          </a:p>
          <a:p>
            <a:endParaRPr lang="cs-CZ" sz="2400" dirty="0" smtClean="0"/>
          </a:p>
          <a:p>
            <a:r>
              <a:rPr lang="cs-CZ" sz="2400" dirty="0" smtClean="0"/>
              <a:t>poskytujeme konzultace, pořádáme semináře a workshopy</a:t>
            </a:r>
          </a:p>
          <a:p>
            <a:endParaRPr lang="cs-CZ" sz="2400" dirty="0" smtClean="0"/>
          </a:p>
          <a:p>
            <a:r>
              <a:rPr lang="cs-CZ" sz="2400" dirty="0" smtClean="0"/>
              <a:t>realizujeme tematicky zaměřené projekty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8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97668" y="37765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cs typeface="Calibri"/>
              </a:rPr>
              <a:t>Děkuji </a:t>
            </a:r>
            <a:r>
              <a:rPr lang="cs-CZ" dirty="0">
                <a:cs typeface="Calibri"/>
              </a:rPr>
              <a:t>za pozornost</a:t>
            </a:r>
            <a:br>
              <a:rPr lang="cs-CZ" dirty="0">
                <a:cs typeface="Calibri"/>
              </a:rPr>
            </a:br>
            <a:r>
              <a:rPr lang="cs-CZ" dirty="0" smtClean="0">
                <a:cs typeface="Calibri"/>
              </a:rPr>
              <a:t/>
            </a:r>
            <a:br>
              <a:rPr lang="cs-CZ" dirty="0" smtClean="0">
                <a:cs typeface="Calibri"/>
              </a:rPr>
            </a:br>
            <a:r>
              <a:rPr lang="cs-CZ" sz="2700" dirty="0" smtClean="0">
                <a:cs typeface="Calibri"/>
              </a:rPr>
              <a:t>Martina Macurová</a:t>
            </a:r>
            <a:r>
              <a:rPr lang="cs-CZ" sz="2700" dirty="0">
                <a:cs typeface="Calibri"/>
              </a:rPr>
              <a:t/>
            </a:r>
            <a:br>
              <a:rPr lang="cs-CZ" sz="2700" dirty="0">
                <a:cs typeface="Calibri"/>
              </a:rPr>
            </a:br>
            <a:r>
              <a:rPr lang="cs-CZ" sz="2700" dirty="0" err="1">
                <a:cs typeface="Calibri"/>
              </a:rPr>
              <a:t>ambasadorka</a:t>
            </a:r>
            <a:r>
              <a:rPr lang="cs-CZ" sz="2700" dirty="0">
                <a:cs typeface="Calibri"/>
              </a:rPr>
              <a:t> sociálního podnikání </a:t>
            </a:r>
            <a:br>
              <a:rPr lang="cs-CZ" sz="2700" dirty="0">
                <a:cs typeface="Calibri"/>
              </a:rPr>
            </a:br>
            <a:r>
              <a:rPr lang="cs-CZ" sz="2700" dirty="0">
                <a:cs typeface="Calibri"/>
              </a:rPr>
              <a:t>S</a:t>
            </a:r>
            <a:r>
              <a:rPr lang="cs-CZ" sz="2700" dirty="0" smtClean="0">
                <a:cs typeface="Calibri"/>
              </a:rPr>
              <a:t>tředočeský kraj</a:t>
            </a:r>
            <a:endParaRPr lang="cs-CZ" sz="27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6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CO NENÍ SOCIÁLNÍ PODNIK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/>
          </a:bodyPr>
          <a:lstStyle/>
          <a:p>
            <a:endParaRPr lang="cs-CZ" sz="2200" dirty="0" smtClean="0"/>
          </a:p>
          <a:p>
            <a:r>
              <a:rPr lang="cs-CZ" sz="2200" dirty="0" smtClean="0"/>
              <a:t>automaticky každý, který se tak označí</a:t>
            </a:r>
          </a:p>
          <a:p>
            <a:r>
              <a:rPr lang="cs-CZ" sz="2200" dirty="0" smtClean="0"/>
              <a:t>není to každá společensky odpovědný podnik</a:t>
            </a:r>
          </a:p>
          <a:p>
            <a:r>
              <a:rPr lang="cs-CZ" sz="2200" dirty="0" smtClean="0"/>
              <a:t>není to NNO, která si přivydělává prodejem svých výrobků či služeb</a:t>
            </a:r>
          </a:p>
          <a:p>
            <a:r>
              <a:rPr lang="cs-CZ" sz="2200" dirty="0" smtClean="0"/>
              <a:t>není to sociálně terapeutické pracoviště </a:t>
            </a:r>
          </a:p>
          <a:p>
            <a:r>
              <a:rPr lang="cs-CZ" sz="2200" dirty="0" smtClean="0"/>
              <a:t>nemusí to být automaticky každý, kdo zaměstnává 50% osob se zdravotním postižením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6500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/>
              <a:t>CO JE KOMUNITNÍ PLÁNOVÁNÍ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/>
          </a:bodyPr>
          <a:lstStyle/>
          <a:p>
            <a:r>
              <a:rPr lang="cs-CZ" sz="2400" dirty="0"/>
              <a:t>p</a:t>
            </a:r>
            <a:r>
              <a:rPr lang="cs-CZ" sz="2400" dirty="0" smtClean="0"/>
              <a:t>artnerství </a:t>
            </a:r>
            <a:r>
              <a:rPr lang="cs-CZ" sz="2400" dirty="0"/>
              <a:t>mezi všemi </a:t>
            </a:r>
            <a:r>
              <a:rPr lang="cs-CZ" sz="2400" dirty="0" smtClean="0"/>
              <a:t>účastníky</a:t>
            </a:r>
            <a:endParaRPr lang="cs-CZ" sz="2400" dirty="0"/>
          </a:p>
          <a:p>
            <a:r>
              <a:rPr lang="cs-CZ" sz="2400" dirty="0"/>
              <a:t>z</a:t>
            </a:r>
            <a:r>
              <a:rPr lang="cs-CZ" sz="2400" dirty="0" smtClean="0"/>
              <a:t>apojování </a:t>
            </a:r>
            <a:r>
              <a:rPr lang="cs-CZ" sz="2400" dirty="0"/>
              <a:t>místního </a:t>
            </a:r>
            <a:r>
              <a:rPr lang="cs-CZ" sz="2400" dirty="0" smtClean="0"/>
              <a:t>společenství </a:t>
            </a:r>
            <a:endParaRPr lang="cs-CZ" sz="2400" dirty="0" smtClean="0"/>
          </a:p>
          <a:p>
            <a:r>
              <a:rPr lang="cs-CZ" sz="2400" dirty="0"/>
              <a:t>h</a:t>
            </a:r>
            <a:r>
              <a:rPr lang="cs-CZ" sz="2400" dirty="0" smtClean="0"/>
              <a:t>ledání </a:t>
            </a:r>
            <a:r>
              <a:rPr lang="cs-CZ" sz="2400" dirty="0"/>
              <a:t>nových lidských a finančních </a:t>
            </a:r>
            <a:r>
              <a:rPr lang="cs-CZ" sz="2400" dirty="0" smtClean="0"/>
              <a:t>zdrojů</a:t>
            </a:r>
            <a:endParaRPr lang="cs-CZ" sz="2400" dirty="0"/>
          </a:p>
          <a:p>
            <a:r>
              <a:rPr lang="cs-CZ" sz="2400" dirty="0"/>
              <a:t>p</a:t>
            </a:r>
            <a:r>
              <a:rPr lang="cs-CZ" sz="2400" dirty="0" smtClean="0"/>
              <a:t>ráce </a:t>
            </a:r>
            <a:r>
              <a:rPr lang="cs-CZ" sz="2400" dirty="0"/>
              <a:t>s </a:t>
            </a:r>
            <a:r>
              <a:rPr lang="cs-CZ" sz="2400" dirty="0" smtClean="0"/>
              <a:t>informacemi </a:t>
            </a:r>
            <a:endParaRPr lang="cs-CZ" sz="2400" dirty="0" smtClean="0"/>
          </a:p>
          <a:p>
            <a:r>
              <a:rPr lang="cs-CZ" sz="2400" dirty="0"/>
              <a:t>c</a:t>
            </a:r>
            <a:r>
              <a:rPr lang="cs-CZ" sz="2400" dirty="0" smtClean="0"/>
              <a:t>esta ke společné práci</a:t>
            </a:r>
            <a:endParaRPr lang="cs-CZ" sz="2400" dirty="0" smtClean="0"/>
          </a:p>
          <a:p>
            <a:r>
              <a:rPr lang="cs-CZ" sz="2400" dirty="0"/>
              <a:t>z</a:t>
            </a:r>
            <a:r>
              <a:rPr lang="cs-CZ" sz="2400" dirty="0" smtClean="0"/>
              <a:t>ohlednění </a:t>
            </a:r>
            <a:r>
              <a:rPr lang="cs-CZ" sz="2400" dirty="0"/>
              <a:t>již vytvořené a osvědčené </a:t>
            </a:r>
            <a:r>
              <a:rPr lang="cs-CZ" sz="2400" dirty="0" smtClean="0"/>
              <a:t>spolupráce</a:t>
            </a:r>
            <a:endParaRPr lang="cs-CZ" sz="2400" dirty="0" smtClean="0"/>
          </a:p>
          <a:p>
            <a:r>
              <a:rPr lang="cs-CZ" sz="2400" dirty="0"/>
              <a:t>k</a:t>
            </a:r>
            <a:r>
              <a:rPr lang="cs-CZ" sz="2400" dirty="0" smtClean="0"/>
              <a:t>ompromis </a:t>
            </a:r>
            <a:r>
              <a:rPr lang="cs-CZ" sz="2400" dirty="0"/>
              <a:t>přání a </a:t>
            </a:r>
            <a:r>
              <a:rPr lang="cs-CZ" sz="2400" dirty="0" smtClean="0"/>
              <a:t>možností</a:t>
            </a:r>
          </a:p>
          <a:p>
            <a:r>
              <a:rPr lang="cs-CZ" sz="2400" dirty="0"/>
              <a:t>n</a:t>
            </a:r>
            <a:r>
              <a:rPr lang="cs-CZ" sz="2400" dirty="0" smtClean="0"/>
              <a:t>astavení efektivního a dostupného systému pomoci 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40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 smtClean="0"/>
              <a:t>CO NENÍ KOMUNITNÍ PLÁNOVÁNÍ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popisování </a:t>
            </a:r>
            <a:r>
              <a:rPr lang="cs-CZ" sz="2400" dirty="0"/>
              <a:t>toho co </a:t>
            </a:r>
            <a:r>
              <a:rPr lang="cs-CZ" sz="2400" dirty="0" smtClean="0"/>
              <a:t>je, </a:t>
            </a:r>
            <a:r>
              <a:rPr lang="cs-CZ" sz="2400" dirty="0"/>
              <a:t>bez ohledu na potřebnost</a:t>
            </a:r>
          </a:p>
          <a:p>
            <a:r>
              <a:rPr lang="cs-CZ" sz="2400" dirty="0"/>
              <a:t>náborová akce pro sociální služby</a:t>
            </a:r>
          </a:p>
          <a:p>
            <a:r>
              <a:rPr lang="cs-CZ" sz="2400" dirty="0"/>
              <a:t>pouhé setkávání pracovních týmů</a:t>
            </a:r>
          </a:p>
          <a:p>
            <a:r>
              <a:rPr lang="cs-CZ" sz="2400" dirty="0" smtClean="0"/>
              <a:t>p</a:t>
            </a:r>
            <a:r>
              <a:rPr lang="cs-CZ" sz="2400" dirty="0" smtClean="0"/>
              <a:t>lánování pouze poskytovatelů</a:t>
            </a:r>
          </a:p>
          <a:p>
            <a:r>
              <a:rPr lang="cs-CZ" sz="2400" dirty="0" smtClean="0"/>
              <a:t>neustále zjišťování potřeb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ráce s papíry a dokumenty</a:t>
            </a:r>
          </a:p>
          <a:p>
            <a:r>
              <a:rPr lang="cs-CZ" sz="2400" dirty="0"/>
              <a:t>proces, který nemá nic společného s financováním 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48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27168" cy="94096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/>
              <a:t>Komunitní plánování a sociální podnikání</a:t>
            </a:r>
            <a:endParaRPr lang="cs-CZ" sz="36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37052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altLang="cs-CZ" sz="2400" dirty="0" smtClean="0"/>
              <a:t>řeší </a:t>
            </a:r>
            <a:r>
              <a:rPr lang="cs-CZ" altLang="cs-CZ" sz="2400" dirty="0"/>
              <a:t>komunitní plány sociálních služeb vazbu na </a:t>
            </a:r>
            <a:r>
              <a:rPr lang="cs-CZ" altLang="cs-CZ" sz="2400" dirty="0" smtClean="0"/>
              <a:t>sociální podnikání?</a:t>
            </a:r>
            <a:endParaRPr lang="cs-CZ" altLang="cs-CZ" sz="2400" dirty="0"/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objevuje </a:t>
            </a:r>
            <a:r>
              <a:rPr lang="cs-CZ" altLang="cs-CZ" sz="2400" dirty="0"/>
              <a:t>se problematika </a:t>
            </a:r>
            <a:r>
              <a:rPr lang="cs-CZ" altLang="cs-CZ" sz="2400" dirty="0" smtClean="0"/>
              <a:t>sociálního podnikání ve </a:t>
            </a:r>
            <a:r>
              <a:rPr lang="cs-CZ" altLang="cs-CZ" sz="2400" dirty="0"/>
              <a:t>strategiích </a:t>
            </a:r>
            <a:r>
              <a:rPr lang="cs-CZ" altLang="cs-CZ" sz="2400" dirty="0" smtClean="0"/>
              <a:t>obcí</a:t>
            </a:r>
            <a:r>
              <a:rPr lang="cs-CZ" altLang="cs-CZ" sz="2400" dirty="0"/>
              <a:t>?</a:t>
            </a:r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zahrnují </a:t>
            </a:r>
            <a:r>
              <a:rPr lang="cs-CZ" altLang="cs-CZ" sz="2400" dirty="0"/>
              <a:t>komunitní plány spolupráci </a:t>
            </a:r>
            <a:r>
              <a:rPr lang="cs-CZ" altLang="cs-CZ" sz="2400" dirty="0" smtClean="0"/>
              <a:t>nejenom se sociálními službami?</a:t>
            </a:r>
            <a:endParaRPr lang="cs-CZ" altLang="cs-CZ" sz="2400" dirty="0"/>
          </a:p>
          <a:p>
            <a:r>
              <a:rPr lang="cs-CZ" altLang="cs-CZ" sz="2400" dirty="0"/>
              <a:t>stačí hledat řešení v rámci města/obce?</a:t>
            </a: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031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128792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CO NE/POPISUJÍ KOMUNITNÍ PLÁNY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altLang="cs-CZ" sz="2400" dirty="0"/>
              <a:t>Řeší důsledky, ne příčiny.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Popisují pouze jednotlivé sociální služby, méně vazbu na návazné </a:t>
            </a:r>
            <a:r>
              <a:rPr lang="cs-CZ" altLang="cs-CZ" sz="2400" dirty="0" smtClean="0"/>
              <a:t>služby a veřejné služby.</a:t>
            </a:r>
            <a:endParaRPr lang="cs-CZ" altLang="cs-CZ" sz="2400" dirty="0"/>
          </a:p>
          <a:p>
            <a:pPr>
              <a:lnSpc>
                <a:spcPct val="150000"/>
              </a:lnSpc>
            </a:pPr>
            <a:r>
              <a:rPr lang="cs-CZ" altLang="cs-CZ" sz="2400" dirty="0"/>
              <a:t>Popisují potřebnost pouze ve vztahu k jednotlivým sociálním službám, bez vazby na alternativní řešení v rámci komunity.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Nejsou provázané s dalšími strategickými dokumenty.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  <a:p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8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989856"/>
            <a:ext cx="7200800" cy="1143000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/>
              <a:t>CO NEDOSTATEČNĚ POPISUJÍ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altLang="cs-CZ" sz="2400" dirty="0"/>
              <a:t>Prevenci.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Spolupráci.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Provázanost služeb.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Komunitní práci.</a:t>
            </a:r>
          </a:p>
          <a:p>
            <a:pPr>
              <a:lnSpc>
                <a:spcPct val="150000"/>
              </a:lnSpc>
            </a:pPr>
            <a:r>
              <a:rPr lang="cs-CZ" altLang="cs-CZ" sz="2400" dirty="0"/>
              <a:t>Rizika.</a:t>
            </a:r>
          </a:p>
        </p:txBody>
      </p:sp>
    </p:spTree>
    <p:extLst>
      <p:ext uri="{BB962C8B-B14F-4D97-AF65-F5344CB8AC3E}">
        <p14:creationId xmlns:p14="http://schemas.microsoft.com/office/powerpoint/2010/main" val="18696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204864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podnikatelské aktivity prospívající společnosti a životnímu </a:t>
            </a:r>
            <a:r>
              <a:rPr lang="cs-CZ" sz="2400" dirty="0" smtClean="0"/>
              <a:t>prostředí, tzn. i lidem v nouzi</a:t>
            </a:r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spolupráce hraje </a:t>
            </a:r>
            <a:r>
              <a:rPr lang="cs-CZ" sz="2400" dirty="0"/>
              <a:t>důležitou roli v místním rozvoji</a:t>
            </a:r>
          </a:p>
          <a:p>
            <a:endParaRPr lang="cs-CZ" sz="2400" dirty="0" smtClean="0"/>
          </a:p>
          <a:p>
            <a:r>
              <a:rPr lang="cs-CZ" sz="2400" dirty="0" smtClean="0"/>
              <a:t>vytváříme </a:t>
            </a:r>
            <a:r>
              <a:rPr lang="cs-CZ" sz="2400" dirty="0"/>
              <a:t>pracovní příležitosti pro osoby </a:t>
            </a:r>
            <a:r>
              <a:rPr lang="cs-CZ" sz="2400" dirty="0" smtClean="0"/>
              <a:t>se společenským </a:t>
            </a:r>
            <a:r>
              <a:rPr lang="cs-CZ" sz="2400" dirty="0"/>
              <a:t>znevýhodněním</a:t>
            </a:r>
          </a:p>
          <a:p>
            <a:endParaRPr lang="cs-CZ" sz="2400" dirty="0" smtClean="0"/>
          </a:p>
          <a:p>
            <a:r>
              <a:rPr lang="cs-CZ" sz="2400" dirty="0" smtClean="0"/>
              <a:t>zisk </a:t>
            </a:r>
            <a:r>
              <a:rPr lang="cs-CZ" sz="2400" dirty="0"/>
              <a:t>je z větší části použit pro další rozvoj </a:t>
            </a:r>
            <a:r>
              <a:rPr lang="cs-CZ" sz="2400" dirty="0" smtClean="0"/>
              <a:t>komunity, nejenom sociálního </a:t>
            </a:r>
            <a:r>
              <a:rPr lang="cs-CZ" sz="2400" dirty="0"/>
              <a:t>podniku</a:t>
            </a:r>
          </a:p>
          <a:p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5095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 smtClean="0">
                <a:cs typeface="Calibri"/>
              </a:rPr>
              <a:t>PROČ PROPOJOVAT SOCIÁLNÍ PODNIKÁNÍ A KOMUNITNÍ PLÁNOVÁNÍ?</a:t>
            </a:r>
            <a:endParaRPr lang="cs-CZ" sz="3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6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Prezentace_P3_loga</Template>
  <TotalTime>2100</TotalTime>
  <Words>625</Words>
  <Application>Microsoft Office PowerPoint</Application>
  <PresentationFormat>Předvádění na obrazovce (4:3)</PresentationFormat>
  <Paragraphs>161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Prezentace_P3_loga</vt:lpstr>
      <vt:lpstr>2_Prezentace_P3_bez_log</vt:lpstr>
      <vt:lpstr>4_Prezentace_P3_bez_log</vt:lpstr>
      <vt:lpstr>6_Prezentace_P3_bez_log</vt:lpstr>
      <vt:lpstr>7_Prezentace_P3_loga</vt:lpstr>
      <vt:lpstr>2_Prezentace_P3_loga</vt:lpstr>
      <vt:lpstr>Komunitní plánování a sociální podnikání</vt:lpstr>
      <vt:lpstr>CO JE SOCIÁLNÍ PODNIK</vt:lpstr>
      <vt:lpstr>CO NENÍ SOCIÁLNÍ PODNIK</vt:lpstr>
      <vt:lpstr>CO JE KOMUNITNÍ PLÁNOVÁNÍ</vt:lpstr>
      <vt:lpstr>CO NENÍ KOMUNITNÍ PLÁNOVÁNÍ</vt:lpstr>
      <vt:lpstr>Komunitní plánování a sociální podnikání</vt:lpstr>
      <vt:lpstr>CO NE/POPISUJÍ KOMUNITNÍ PLÁNY</vt:lpstr>
      <vt:lpstr>CO NEDOSTATEČNĚ POPISUJÍ</vt:lpstr>
      <vt:lpstr>PROČ PROPOJOVAT SOCIÁLNÍ PODNIKÁNÍ A KOMUNITNÍ PLÁNOVÁNÍ?</vt:lpstr>
      <vt:lpstr>NEŽ ZAČNETE PODNIKAT</vt:lpstr>
      <vt:lpstr>CO POTŘEBUJEME</vt:lpstr>
      <vt:lpstr>CO JE POTŘEBA MÍT V PLÁNECH</vt:lpstr>
      <vt:lpstr>Příklady sociálních podniků</vt:lpstr>
      <vt:lpstr>PŘÍKLADY Z PRAXE – POJĎTE DÁL</vt:lpstr>
      <vt:lpstr>PŘÍKLADY Z PRAXE </vt:lpstr>
      <vt:lpstr>PŘÍKLADY Z PRAXE - Štrůdl do krabice</vt:lpstr>
      <vt:lpstr>PŘÍKLADY Z PRAXE – JINÁ KÁVA</vt:lpstr>
      <vt:lpstr>TEmatická Síť pro Sociální Ekonomiku</vt:lpstr>
      <vt:lpstr>Tématická Síť pro Sociální Ekonomiku</vt:lpstr>
      <vt:lpstr>Co dělá TESSEA</vt:lpstr>
      <vt:lpstr>Adresář sociálních podniků</vt:lpstr>
      <vt:lpstr>NAŠE AKTIVITY</vt:lpstr>
      <vt:lpstr>Děkuji za pozornost  Martina Macurová ambasadorka sociálního podnikání  Středočeský 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ppp</dc:creator>
  <cp:lastModifiedBy>Martina Macurová</cp:lastModifiedBy>
  <cp:revision>82</cp:revision>
  <dcterms:created xsi:type="dcterms:W3CDTF">2012-09-07T07:07:40Z</dcterms:created>
  <dcterms:modified xsi:type="dcterms:W3CDTF">2014-06-13T06:08:50Z</dcterms:modified>
</cp:coreProperties>
</file>