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4" r:id="rId14"/>
    <p:sldId id="273" r:id="rId15"/>
    <p:sldId id="272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A917DD-D6EB-4DE8-9C86-A27247F2435E}" type="datetimeFigureOut">
              <a:rPr lang="cs-CZ"/>
              <a:pPr>
                <a:defRPr/>
              </a:pPr>
              <a:t>25.9.2014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ED58C4-4ED3-4029-9F80-B285FE8434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703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93B98-4164-4388-9534-3A1C7E803A52}" type="datetimeFigureOut">
              <a:rPr lang="cs-CZ"/>
              <a:pPr>
                <a:defRPr/>
              </a:pPr>
              <a:t>25.9.2014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941EC-513A-4885-B87B-B60B766DAA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6B60B-8ED1-46D0-ACC3-78A6E58F3809}" type="datetimeFigureOut">
              <a:rPr lang="cs-CZ"/>
              <a:pPr>
                <a:defRPr/>
              </a:pPr>
              <a:t>25.9.2014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4E70-2905-4120-AC10-11B58A7451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38A4C-B9AC-428B-A789-A8C1E3E73553}" type="datetimeFigureOut">
              <a:rPr lang="cs-CZ"/>
              <a:pPr>
                <a:defRPr/>
              </a:pPr>
              <a:t>25.9.2014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F5C7-1BA4-4CE5-BD27-6E670228A7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B836-03C3-41B7-B33F-99A0B2FA9E10}" type="datetimeFigureOut">
              <a:rPr lang="cs-CZ"/>
              <a:pPr>
                <a:defRPr/>
              </a:pPr>
              <a:t>25.9.2014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2FB57-3C6C-4CED-9522-C9C3DBD782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2E5C7-72FC-4A1B-AD1D-4834BE14C204}" type="datetimeFigureOut">
              <a:rPr lang="cs-CZ"/>
              <a:pPr>
                <a:defRPr/>
              </a:pPr>
              <a:t>25.9.2014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1B5F0-D6DD-49AA-9CFF-037A346EF6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72EFB-6E50-488F-B0C4-3A51E3B14438}" type="datetimeFigureOut">
              <a:rPr lang="cs-CZ"/>
              <a:pPr>
                <a:defRPr/>
              </a:pPr>
              <a:t>25.9.2014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3607F-0E12-49D8-9A51-8AD4BF07C8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E3526-6173-479E-83A2-FC3D3A1020A2}" type="datetimeFigureOut">
              <a:rPr lang="cs-CZ"/>
              <a:pPr>
                <a:defRPr/>
              </a:pPr>
              <a:t>25.9.2014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DFBA8-9AA2-4998-AAE7-B08B542D14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6DEC-49E1-45EE-85E8-2D2A3998F920}" type="datetimeFigureOut">
              <a:rPr lang="cs-CZ"/>
              <a:pPr>
                <a:defRPr/>
              </a:pPr>
              <a:t>25.9.2014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E031A-3C1A-45E9-8417-7C7CB640CB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1DFA-D2BD-44D9-A847-031E0CA130B9}" type="datetimeFigureOut">
              <a:rPr lang="cs-CZ"/>
              <a:pPr>
                <a:defRPr/>
              </a:pPr>
              <a:t>25.9.2014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1378-2EC6-4849-833C-B540C2B809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FD99E-2A8E-41ED-BEB2-77A2AE18E043}" type="datetimeFigureOut">
              <a:rPr lang="cs-CZ"/>
              <a:pPr>
                <a:defRPr/>
              </a:pPr>
              <a:t>25.9.2014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9B7AB-F7DA-417D-A722-F85ED9E773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94E1-351A-4C33-A0FB-AB627DFBBE65}" type="datetimeFigureOut">
              <a:rPr lang="cs-CZ"/>
              <a:pPr>
                <a:defRPr/>
              </a:pPr>
              <a:t>25.9.2014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AB83-B551-44F1-B0F1-71D41CA12B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21A04C-F609-49FA-A284-17E2EF76D9B7}" type="datetimeFigureOut">
              <a:rPr lang="cs-CZ"/>
              <a:pPr>
                <a:defRPr/>
              </a:pPr>
              <a:t>25.9.2014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3648DD-0D56-4221-BD38-72D50F98EF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evonb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evonb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5800" y="928688"/>
            <a:ext cx="7772400" cy="2671762"/>
          </a:xfrm>
        </p:spPr>
        <p:txBody>
          <a:bodyPr/>
          <a:lstStyle/>
          <a:p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Dřevo NB, s.r.o. Sociální podnik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Ing. Martin Kořínek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Ing. Ján </a:t>
            </a:r>
            <a:r>
              <a:rPr lang="cs-CZ" dirty="0" err="1" smtClean="0"/>
              <a:t>Drugda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25.9.2014, NZDM </a:t>
            </a:r>
            <a:r>
              <a:rPr lang="cs-CZ" dirty="0" err="1" smtClean="0"/>
              <a:t>Kolárka</a:t>
            </a:r>
            <a:endParaRPr lang="cs-CZ" dirty="0"/>
          </a:p>
        </p:txBody>
      </p:sp>
      <p:pic>
        <p:nvPicPr>
          <p:cNvPr id="2052" name="Obrázek 3" descr="Drevo_NB_dovetek_logo-400x18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IOP – projekt investiční technika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643063"/>
            <a:ext cx="8543925" cy="4483100"/>
          </a:xfrm>
        </p:spPr>
        <p:txBody>
          <a:bodyPr rtlCol="0">
            <a:normAutofit/>
          </a:bodyPr>
          <a:lstStyle/>
          <a:p>
            <a:pPr marL="177800" indent="-1778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Projektová část zajišťující nákup investiční techniky</a:t>
            </a:r>
          </a:p>
          <a:p>
            <a:pPr marL="177800" indent="-1778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Celkové náklady 1 540 000Kč</a:t>
            </a:r>
          </a:p>
          <a:p>
            <a:pPr marL="177800" indent="-1778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Hrazeny náklady na:</a:t>
            </a:r>
          </a:p>
          <a:p>
            <a:pPr marL="577850" lvl="1" indent="-1778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 smtClean="0"/>
              <a:t>Štípací automat se zásobníkem</a:t>
            </a:r>
          </a:p>
          <a:p>
            <a:pPr marL="577850" lvl="1" indent="-1778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 smtClean="0"/>
              <a:t>Vysokozdvižný vozík</a:t>
            </a:r>
          </a:p>
          <a:p>
            <a:pPr marL="577850" lvl="1" indent="-1778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 smtClean="0"/>
              <a:t>Malý nákladní automobil s kontejnerem a hydraulickou rukou</a:t>
            </a:r>
          </a:p>
          <a:p>
            <a:pPr marL="577850" lvl="1" indent="-1778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 smtClean="0"/>
              <a:t>Publicita</a:t>
            </a:r>
          </a:p>
          <a:p>
            <a:pPr marL="447675" lvl="1" indent="-4762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/>
              <a:t>Projekt nerealizován, protože v IOP nebyly prostředky, nakonec zařazen mezi náhradní projekty.</a:t>
            </a:r>
            <a:endParaRPr lang="cs-CZ" sz="2400" dirty="0" smtClean="0"/>
          </a:p>
          <a:p>
            <a:pPr marL="177800" indent="-1778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hlinkClick r:id="rId2"/>
              </a:rPr>
              <a:t>www.</a:t>
            </a:r>
            <a:r>
              <a:rPr lang="cs-CZ" sz="2400" dirty="0" err="1" smtClean="0">
                <a:hlinkClick r:id="rId2"/>
              </a:rPr>
              <a:t>drevonb.cz</a:t>
            </a:r>
            <a:r>
              <a:rPr lang="cs-CZ" sz="2400" dirty="0" smtClean="0"/>
              <a:t>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Původní stav </a:t>
            </a:r>
          </a:p>
        </p:txBody>
      </p:sp>
      <p:pic>
        <p:nvPicPr>
          <p:cNvPr id="5" name="Zástupný symbol pro obsah 4" descr="DSC060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Původní stav </a:t>
            </a:r>
          </a:p>
        </p:txBody>
      </p:sp>
      <p:pic>
        <p:nvPicPr>
          <p:cNvPr id="5" name="Zástupný symbol pro obsah 4" descr="DSC060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4286280" cy="3214710"/>
          </a:xfrm>
        </p:spPr>
      </p:pic>
      <p:pic>
        <p:nvPicPr>
          <p:cNvPr id="6" name="Obrázek 5" descr="DSC06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6124"/>
            <a:ext cx="4429156" cy="3321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Původní stav </a:t>
            </a:r>
          </a:p>
        </p:txBody>
      </p:sp>
      <p:pic>
        <p:nvPicPr>
          <p:cNvPr id="5" name="Zástupný symbol pro obsah 4" descr="DSC060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3429024" cy="2571768"/>
          </a:xfrm>
        </p:spPr>
      </p:pic>
      <p:pic>
        <p:nvPicPr>
          <p:cNvPr id="6" name="Obrázek 5" descr="DSC06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643182"/>
            <a:ext cx="4857752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Původní stav </a:t>
            </a:r>
          </a:p>
        </p:txBody>
      </p:sp>
      <p:pic>
        <p:nvPicPr>
          <p:cNvPr id="5" name="Zástupný symbol pro obsah 4" descr="DSC060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142984"/>
            <a:ext cx="4214842" cy="3161132"/>
          </a:xfrm>
        </p:spPr>
      </p:pic>
      <p:pic>
        <p:nvPicPr>
          <p:cNvPr id="6" name="Obrázek 5" descr="DSC06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678901"/>
            <a:ext cx="5572132" cy="4179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Provoz dnes</a:t>
            </a:r>
          </a:p>
        </p:txBody>
      </p:sp>
      <p:pic>
        <p:nvPicPr>
          <p:cNvPr id="12291" name="Zástupný symbol pro obsah 3" descr="DSC0619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5575" y="1643063"/>
            <a:ext cx="5978525" cy="4483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Provoz dnes</a:t>
            </a:r>
          </a:p>
        </p:txBody>
      </p:sp>
      <p:pic>
        <p:nvPicPr>
          <p:cNvPr id="13315" name="Zástupný symbol pro obsah 5" descr="DSC0618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Provoz dnes</a:t>
            </a:r>
          </a:p>
        </p:txBody>
      </p:sp>
      <p:pic>
        <p:nvPicPr>
          <p:cNvPr id="14339" name="Zástupný symbol pro obsah 5" descr="DSC0618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Provoz dnes</a:t>
            </a:r>
          </a:p>
        </p:txBody>
      </p:sp>
      <p:pic>
        <p:nvPicPr>
          <p:cNvPr id="15363" name="Zástupný symbol pro obsah 5" descr="DSC0617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Provoz dnes</a:t>
            </a:r>
          </a:p>
        </p:txBody>
      </p:sp>
      <p:pic>
        <p:nvPicPr>
          <p:cNvPr id="16387" name="Zástupný symbol pro obsah 4" descr="DSC0617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Obsah 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Představení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Východiska pro založení-Lesní hospodářství města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Město Nový Bydžov jako jediný zakladatel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Sociální podnikání – nástroj našich cílů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OPLZZ – projekt lidské zdroje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IOP – projekt investiční technika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</a:t>
            </a:r>
            <a:r>
              <a:rPr lang="cs-CZ" dirty="0" smtClean="0"/>
              <a:t>rovoz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Provoz dnes</a:t>
            </a:r>
          </a:p>
        </p:txBody>
      </p:sp>
      <p:pic>
        <p:nvPicPr>
          <p:cNvPr id="17411" name="Zástupný symbol pro obsah 4" descr="DSC0618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Východiska pro založení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214438"/>
            <a:ext cx="8543925" cy="491172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Město Nový Bydžov hospodaří na XXX ha lesa.</a:t>
            </a:r>
          </a:p>
          <a:p>
            <a:pPr marL="93663" indent="-93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Je produkována surovina pro další zpracování v průmyslu a prodej dřeva na topení, samovýroba. </a:t>
            </a:r>
          </a:p>
          <a:p>
            <a:pPr marL="93663" indent="-93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Městské lesy fungují jako organizační složka města.</a:t>
            </a:r>
          </a:p>
          <a:p>
            <a:pPr marL="93663" indent="-93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Správa městských lesů byla samostatným odborem úřadu.</a:t>
            </a:r>
          </a:p>
          <a:p>
            <a:pPr marL="93663" indent="-93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Personálně zajišťováno 1xvedoucí, 1xhajný, 1xdělnická profese</a:t>
            </a:r>
          </a:p>
          <a:p>
            <a:pPr marL="93663" indent="-936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Hledala se další cesta pro produkt s vyšší přidanou hodnotou – </a:t>
            </a:r>
            <a:r>
              <a:rPr lang="cs-CZ" sz="2400" b="1" dirty="0" smtClean="0"/>
              <a:t>štípané dřevo.</a:t>
            </a:r>
          </a:p>
          <a:p>
            <a:pPr marL="93663" indent="-93663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Základní myšlenka je založena na tom, že městské lesy produkují surové dřevo, které je následně prodáváno jednotlivým obchodníkům za cenu cca </a:t>
            </a:r>
            <a:r>
              <a:rPr lang="cs-CZ" sz="2400" b="1" dirty="0" smtClean="0"/>
              <a:t>1.300 Kč /m³</a:t>
            </a:r>
            <a:r>
              <a:rPr lang="cs-CZ" sz="2400" dirty="0" smtClean="0"/>
              <a:t>. Obchodníci tuto surovinu dále zpracovávají na štípané dřevo, které je následně prodáváno průměrně za cenu </a:t>
            </a:r>
            <a:r>
              <a:rPr lang="cs-CZ" sz="2400" b="1" dirty="0" smtClean="0"/>
              <a:t>950 Kč/</a:t>
            </a:r>
            <a:r>
              <a:rPr lang="cs-CZ" sz="2400" b="1" dirty="0" err="1" smtClean="0"/>
              <a:t>prms</a:t>
            </a:r>
            <a:r>
              <a:rPr lang="cs-CZ" sz="2400" b="1" dirty="0" smtClean="0"/>
              <a:t> </a:t>
            </a:r>
            <a:r>
              <a:rPr lang="cs-CZ" sz="2400" dirty="0" smtClean="0"/>
              <a:t>(prostorový metr sypaný). Z jednoho m³ lze vytvořit cca 2,4 </a:t>
            </a:r>
            <a:r>
              <a:rPr lang="cs-CZ" sz="2400" dirty="0" err="1" smtClean="0"/>
              <a:t>prms</a:t>
            </a:r>
            <a:r>
              <a:rPr lang="cs-CZ" sz="2400" dirty="0" smtClean="0"/>
              <a:t>. Finanční efekt z této transakce je pak zřejmý.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Město jako jediný zakladatel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600200"/>
            <a:ext cx="8543925" cy="4525963"/>
          </a:xfrm>
        </p:spPr>
        <p:txBody>
          <a:bodyPr rtlCol="0">
            <a:normAutofit fontScale="92500"/>
          </a:bodyPr>
          <a:lstStyle/>
          <a:p>
            <a:pPr marL="177800" indent="-1778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/>
              <a:t>K</a:t>
            </a:r>
            <a:r>
              <a:rPr lang="cs-CZ" sz="2400" dirty="0" smtClean="0"/>
              <a:t>onec roku 2012 nabídka společnosti DOTAMADE na založení </a:t>
            </a:r>
            <a:r>
              <a:rPr lang="cs-CZ" sz="2400" dirty="0" err="1" smtClean="0"/>
              <a:t>soc</a:t>
            </a:r>
            <a:r>
              <a:rPr lang="cs-CZ" sz="2400" dirty="0" smtClean="0"/>
              <a:t>. podniku</a:t>
            </a:r>
          </a:p>
          <a:p>
            <a:pPr marL="177800" indent="-1778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Vypracování podnikatelského záměru vázaného na dva dotační tituly:</a:t>
            </a:r>
          </a:p>
          <a:p>
            <a:pPr marL="577850" lvl="1" indent="-1778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 smtClean="0"/>
              <a:t>Výzva č. 8 IOP (investiční technika)</a:t>
            </a:r>
          </a:p>
          <a:p>
            <a:pPr marL="577850" lvl="1" indent="-1778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sz="2000" dirty="0" smtClean="0"/>
              <a:t>Výzva č. 30 OPLZZ (lidské zdroje)</a:t>
            </a:r>
          </a:p>
          <a:p>
            <a:pPr marL="177800" indent="-1778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Definování odhadovaných nákladů a očekávaných výnosů</a:t>
            </a:r>
          </a:p>
          <a:p>
            <a:pPr marL="177800" indent="-1778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Zpracování podkladů pro zastupitelstvo města, schvalovací proces</a:t>
            </a:r>
          </a:p>
          <a:p>
            <a:pPr marL="177800" indent="-1778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Příprava projektových žádostí</a:t>
            </a:r>
          </a:p>
          <a:p>
            <a:pPr marL="177800" indent="-1778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15.3.2013 – vznik sociálního podniku</a:t>
            </a:r>
          </a:p>
          <a:p>
            <a:pPr marL="177800" indent="-1778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Rekonstrukce provozovny a příprava na výrobu</a:t>
            </a:r>
          </a:p>
          <a:p>
            <a:pPr marL="177800" indent="-1778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Nákup štípacího automatu</a:t>
            </a:r>
          </a:p>
          <a:p>
            <a:pPr marL="177800" indent="-1778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b="1" dirty="0" smtClean="0"/>
          </a:p>
          <a:p>
            <a:pPr marL="177800" indent="-1778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Sociální podnikání – nástroj našich cílů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142875" y="1143000"/>
            <a:ext cx="8858250" cy="5429250"/>
          </a:xfrm>
        </p:spPr>
        <p:txBody>
          <a:bodyPr/>
          <a:lstStyle/>
          <a:p>
            <a:pPr marL="93663" indent="-93663" algn="just"/>
            <a:r>
              <a:rPr lang="cs-CZ" sz="1600" smtClean="0"/>
              <a:t> </a:t>
            </a:r>
            <a:r>
              <a:rPr lang="cs-CZ" sz="2400" smtClean="0"/>
              <a:t>Máme k dispozici surovinu – surové dřevo</a:t>
            </a:r>
          </a:p>
          <a:p>
            <a:pPr marL="93663" indent="-93663" algn="just"/>
            <a:r>
              <a:rPr lang="cs-CZ" sz="2400" smtClean="0"/>
              <a:t>Máme nápad jak ji zpracovat s přidanou hodnotou</a:t>
            </a:r>
          </a:p>
          <a:p>
            <a:pPr marL="93663" indent="-93663" algn="just"/>
            <a:r>
              <a:rPr lang="cs-CZ" sz="2400" smtClean="0"/>
              <a:t>Hledáme zdroje pro investici</a:t>
            </a:r>
          </a:p>
          <a:p>
            <a:pPr marL="93663" indent="-93663" algn="just"/>
            <a:r>
              <a:rPr lang="cs-CZ" sz="2400" smtClean="0"/>
              <a:t> Nacházíme možnosti v rámci podpory ve výzvách IOP a OPLZZ se zaměřením na sociální ekonomiku</a:t>
            </a:r>
          </a:p>
          <a:p>
            <a:pPr marL="93663" indent="-93663" algn="just"/>
            <a:r>
              <a:rPr lang="cs-CZ" sz="2400" smtClean="0"/>
              <a:t>Zakládáme sociální podnik (diskuze nad právní formou – s.r.o.)</a:t>
            </a:r>
          </a:p>
          <a:p>
            <a:pPr marL="93663" indent="-93663" algn="just"/>
            <a:r>
              <a:rPr lang="cs-CZ" sz="2400" smtClean="0"/>
              <a:t>Implantujeme prvky sociálního podnikání do zakladatelského dokumentu</a:t>
            </a:r>
          </a:p>
          <a:p>
            <a:pPr marL="93663" indent="-93663" algn="just">
              <a:buFont typeface="Arial" charset="0"/>
              <a:buNone/>
            </a:pPr>
            <a:endParaRPr lang="cs-CZ" sz="2400" smtClean="0"/>
          </a:p>
          <a:p>
            <a:pPr marL="93663" indent="-93663" algn="just"/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Sociální podnikání – nástroj našich cílů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142875" y="1143000"/>
            <a:ext cx="8858250" cy="5429250"/>
          </a:xfrm>
        </p:spPr>
        <p:txBody>
          <a:bodyPr/>
          <a:lstStyle/>
          <a:p>
            <a:pPr marL="93663" indent="-93663" algn="just">
              <a:buFont typeface="Arial" charset="0"/>
              <a:buNone/>
            </a:pPr>
            <a:r>
              <a:rPr lang="cs-CZ" sz="1600" smtClean="0"/>
              <a:t> Zakladatelská listina má v článku 15 zakotveny </a:t>
            </a:r>
            <a:r>
              <a:rPr lang="cs-CZ" sz="1600" b="1" u="sng" smtClean="0"/>
              <a:t>principy sociálního podnikání</a:t>
            </a:r>
            <a:r>
              <a:rPr lang="cs-CZ" sz="1600" smtClean="0"/>
              <a:t>:</a:t>
            </a:r>
          </a:p>
          <a:p>
            <a:pPr marL="93663" indent="-93663" algn="just"/>
            <a:r>
              <a:rPr lang="cs-CZ" sz="1600" smtClean="0"/>
              <a:t>zaměstnáváním minimálně 50 % zaměstnanců z celkového počtu zaměstnanců společnosti  z osob znevýhodněných na pracovním trhu (tj. zejména mladí dospělí odcházející z ústavních zařízení, zdravotně postižení, osoby sociálně vyloučené, z etnických menšin nebo dlouhodobě nezaměstnaní) společnost přispěje ke snižování nezaměstnanosti těchto osob, jejich začlenění na pracovním trhu a posílení sociální soudržnosti, </a:t>
            </a:r>
          </a:p>
          <a:p>
            <a:pPr marL="93663" indent="-93663" algn="just"/>
            <a:r>
              <a:rPr lang="cs-CZ" sz="1600" smtClean="0"/>
              <a:t>zapojováním zaměstnanců do rozvoje společnosti a informováním o výsledcích hospodaření, to znamená, že vedení společnosti bude zvát zaměstnance na pravidelné výrobní porady, kde budou mít možnost vyjadřovat se k činnostem firmy,</a:t>
            </a:r>
          </a:p>
          <a:p>
            <a:pPr marL="93663" indent="-93663" algn="just"/>
            <a:r>
              <a:rPr lang="cs-CZ" sz="1600" smtClean="0"/>
              <a:t>společnost bude za účelem místního rozvoje v rámci férové soutěže upřednostňovat místní zdroje a to formou odběru výrobků a surovin od místních dodavatelů a zpracovatelů, aby byla podpořena místní ekonomika, </a:t>
            </a:r>
          </a:p>
          <a:p>
            <a:pPr marL="93663" indent="-93663" algn="just"/>
            <a:r>
              <a:rPr lang="cs-CZ" sz="1600" smtClean="0"/>
              <a:t>reinvesticí každoročního zisku z hospodářského výsledku společnosti ve výši 55% zpět do společnosti. Tyto finanční prostředky budou z části využívány pro zkvalitnění a rozvoj produktů firmy a z části na kvalifikační rozvoj pracovníků, čímž zajistí jejich další osobní i odborný růst, prostředky bude možné využít i pro naplňování dalších obecně prospěných cílů,</a:t>
            </a:r>
          </a:p>
          <a:p>
            <a:pPr marL="93663" indent="-93663" algn="just"/>
            <a:r>
              <a:rPr lang="cs-CZ" sz="1600" smtClean="0"/>
              <a:t>společnost bude dodržovat zásady environmentálního hospodaření, </a:t>
            </a:r>
          </a:p>
          <a:p>
            <a:pPr marL="93663" indent="-93663" algn="just"/>
            <a:r>
              <a:rPr lang="cs-CZ" sz="1600" smtClean="0"/>
              <a:t>společnost bude otevřeně prezentovat své cíle a záměry, principy svého podnikání a šířit tak myšlenku sociálního kapitálu a sociální ekonomiky v podvědomí občanů regionu. Bude spolupracovat s místními organizacemi a zájmovými skupinami při hledání dalších vhodných zaměstnanců sociálního podniku při jeho rozvoji.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OPLZZ – projekt lidské zdroje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142875" y="1643063"/>
            <a:ext cx="8543925" cy="4483100"/>
          </a:xfrm>
        </p:spPr>
        <p:txBody>
          <a:bodyPr/>
          <a:lstStyle/>
          <a:p>
            <a:pPr marL="177800" indent="-177800"/>
            <a:r>
              <a:rPr lang="cs-CZ" sz="2400" smtClean="0"/>
              <a:t>Projektová část zajišťující personální obsazení podniku</a:t>
            </a:r>
          </a:p>
          <a:p>
            <a:pPr marL="177800" indent="-177800"/>
            <a:r>
              <a:rPr lang="cs-CZ" sz="2400" smtClean="0"/>
              <a:t>Celkové náklady 1 159 361,80 Kč</a:t>
            </a:r>
          </a:p>
          <a:p>
            <a:pPr marL="177800" indent="-177800"/>
            <a:r>
              <a:rPr lang="cs-CZ" sz="2400" smtClean="0"/>
              <a:t>Hrazeny mzdové náklady na 2 pracovníky z cílové skupiny dlouhodobě nezaměstnaných od 1.1.2014 – 30.6.2015</a:t>
            </a:r>
          </a:p>
          <a:p>
            <a:pPr marL="177800" indent="-177800"/>
            <a:r>
              <a:rPr lang="cs-CZ" sz="2400" smtClean="0"/>
              <a:t>Dále hrazeno : školení, pořízení webových stránek, grafického manuálu, DPP pro manažera soc. podniku a projektu, kancelářského vybavení ve vazbě na úvazky – notebook za 3750 Kč, tiskárna</a:t>
            </a:r>
          </a:p>
          <a:p>
            <a:pPr marL="177800" indent="-177800"/>
            <a:r>
              <a:rPr lang="cs-CZ" sz="2400" smtClean="0">
                <a:hlinkClick r:id="rId2"/>
              </a:rPr>
              <a:t>www.drevonb.cz</a:t>
            </a:r>
            <a:r>
              <a:rPr lang="cs-CZ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OPLZZ – projekt lidské zdroje</a:t>
            </a:r>
          </a:p>
        </p:txBody>
      </p:sp>
      <p:pic>
        <p:nvPicPr>
          <p:cNvPr id="9219" name="Zástupný symbol pro obsah 3" descr="NB we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1143000"/>
            <a:ext cx="5072063" cy="5348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OPLZZ – projekt lidské zdroje</a:t>
            </a:r>
          </a:p>
        </p:txBody>
      </p:sp>
      <p:pic>
        <p:nvPicPr>
          <p:cNvPr id="10243" name="Zástupný symbol pro obsah 3" descr="Konfiguráto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28725" y="1214438"/>
            <a:ext cx="6413500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712</Words>
  <Application>Microsoft Office PowerPoint</Application>
  <PresentationFormat>Předvádění na obrazovce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 Dřevo NB, s.r.o. Sociální podnik</vt:lpstr>
      <vt:lpstr>Obsah prezentace</vt:lpstr>
      <vt:lpstr>Východiska pro založení</vt:lpstr>
      <vt:lpstr>Město jako jediný zakladatel</vt:lpstr>
      <vt:lpstr>Sociální podnikání – nástroj našich cílů</vt:lpstr>
      <vt:lpstr>Sociální podnikání – nástroj našich cílů</vt:lpstr>
      <vt:lpstr>OPLZZ – projekt lidské zdroje</vt:lpstr>
      <vt:lpstr>OPLZZ – projekt lidské zdroje</vt:lpstr>
      <vt:lpstr>OPLZZ – projekt lidské zdroje</vt:lpstr>
      <vt:lpstr>IOP – projekt investiční technika</vt:lpstr>
      <vt:lpstr>Původní stav </vt:lpstr>
      <vt:lpstr>Původní stav </vt:lpstr>
      <vt:lpstr>Původní stav </vt:lpstr>
      <vt:lpstr>Původní stav </vt:lpstr>
      <vt:lpstr>Provoz dnes</vt:lpstr>
      <vt:lpstr>Provoz dnes</vt:lpstr>
      <vt:lpstr>Provoz dnes</vt:lpstr>
      <vt:lpstr>Provoz dnes</vt:lpstr>
      <vt:lpstr>Provoz dnes</vt:lpstr>
      <vt:lpstr>Provoz dnes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Dřevo NB, s.r.o. Sociální podnik</dc:title>
  <dc:creator>korinek</dc:creator>
  <cp:lastModifiedBy>prostor</cp:lastModifiedBy>
  <cp:revision>34</cp:revision>
  <dcterms:created xsi:type="dcterms:W3CDTF">2014-09-16T08:06:13Z</dcterms:created>
  <dcterms:modified xsi:type="dcterms:W3CDTF">2014-09-25T10:37:31Z</dcterms:modified>
</cp:coreProperties>
</file>