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78" r:id="rId5"/>
    <p:sldId id="277" r:id="rId6"/>
    <p:sldId id="279" r:id="rId7"/>
    <p:sldId id="282" r:id="rId8"/>
    <p:sldId id="276" r:id="rId9"/>
    <p:sldId id="257" r:id="rId10"/>
    <p:sldId id="280" r:id="rId11"/>
    <p:sldId id="281" r:id="rId12"/>
    <p:sldId id="285" r:id="rId13"/>
    <p:sldId id="286" r:id="rId14"/>
    <p:sldId id="284" r:id="rId15"/>
    <p:sldId id="28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48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52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8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87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5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0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13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8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49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079F-C2D7-4471-8725-D9309B28D017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26AD-AD35-42EE-ACAA-419900F250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82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e-socialni-podnikani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1617" y="6021288"/>
            <a:ext cx="2448272" cy="409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Kolín, 25. 9. 2014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74638"/>
            <a:ext cx="8352928" cy="57466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 smtClean="0">
                <a:solidFill>
                  <a:schemeClr val="bg1"/>
                </a:solidFill>
              </a:rPr>
              <a:t>Zpracování podnikatelského záměru pro budoucí </a:t>
            </a:r>
          </a:p>
          <a:p>
            <a:r>
              <a:rPr lang="cs-CZ" sz="5400" b="1" dirty="0" smtClean="0">
                <a:solidFill>
                  <a:schemeClr val="bg1"/>
                </a:solidFill>
              </a:rPr>
              <a:t>sociální podnikatele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444680" y="6029703"/>
            <a:ext cx="2448272" cy="4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Mgr. Jakub Knězů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6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PODNIKÁNÍ VÁS V NAPROSTÉ VĚTŠINĚ PŘÍPADŮ Z FINANČNÍ BRYNDY NEVYTÁHNE!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KDYŽ SI MYSLÍTE, ŽE JSTE VE SVÝCH PLÁNECH ZOHLEDNILI VŠECHNY BUDOUCÍ NÁKLADY, TAK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BUDETE TAK ASI V PŮLCE!</a:t>
            </a:r>
            <a:endParaRPr lang="cs-CZ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NIŽŠÍ CENY AUTOMATICKY NEPŘINÁŠEJÍ VÍC ZÁKAZNÍKŮ.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3682752" cy="10081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/>
              <a:t>SWOT analýza</a:t>
            </a:r>
          </a:p>
          <a:p>
            <a:pPr marL="0" indent="0">
              <a:buNone/>
            </a:pP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 rot="20202264">
            <a:off x="1117910" y="2591571"/>
            <a:ext cx="42484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Marketingový mix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47864" y="3573016"/>
            <a:ext cx="525658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Jistě vhodné, poučky kdekoliv</a:t>
            </a:r>
            <a:endParaRPr lang="cs-CZ" sz="4800" dirty="0"/>
          </a:p>
        </p:txBody>
      </p:sp>
      <p:sp>
        <p:nvSpPr>
          <p:cNvPr id="7" name="TextovéPole 6"/>
          <p:cNvSpPr txBox="1"/>
          <p:nvPr/>
        </p:nvSpPr>
        <p:spPr>
          <a:xfrm rot="271904">
            <a:off x="1996567" y="5481608"/>
            <a:ext cx="270259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BOD ZVRATU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208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332307" cy="54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9"/>
            <a:ext cx="2664296" cy="638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BEZ KONCE SLANÝ\fotky slaný\DSC_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8352928" cy="55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BEZ KONCE SLANÝ\fotky slaný\DSC_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1614"/>
            <a:ext cx="8306006" cy="55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TO JDE, KDYŽ TO JDE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476006" cy="40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04448" cy="300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Detaily k zakázce </a:t>
            </a:r>
            <a:br>
              <a:rPr lang="cs-CZ" b="1" dirty="0" smtClean="0"/>
            </a:br>
            <a:r>
              <a:rPr lang="cs-CZ" b="1" dirty="0" smtClean="0"/>
              <a:t>od kladenského magistrátu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ZAKÁZKA NA SLUŽBY ZADANÉ V REŽIMU ZJEDNODUŠENÉHO PODLIMITNÍHO ŘÍZENÍ</a:t>
            </a:r>
          </a:p>
          <a:p>
            <a:r>
              <a:rPr lang="cs-CZ" dirty="0" smtClean="0"/>
              <a:t>OD DUBNA 2013 NA 48 MĚSÍCŮ ZA MAX. 5 MIL. Kč BEZ DPH</a:t>
            </a:r>
          </a:p>
          <a:p>
            <a:r>
              <a:rPr lang="cs-CZ" dirty="0" smtClean="0"/>
              <a:t>ODSTRANĚNÍ ULIČNÍCH SMETKŮ A VOLNĚ POHOZENÉHO ODPADU</a:t>
            </a:r>
          </a:p>
          <a:p>
            <a:r>
              <a:rPr lang="cs-CZ" dirty="0" smtClean="0"/>
              <a:t>DOSTUPNÉ NA WEBU MĚSTA KLADNA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Citace ze zadávací dokumentace</a:t>
            </a:r>
            <a:endParaRPr lang="cs-CZ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8" y="2780928"/>
            <a:ext cx="8173206" cy="24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Podnikatelský záměr/plán mít musíte, </a:t>
            </a:r>
            <a:r>
              <a:rPr lang="cs-CZ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protože mj.:</a:t>
            </a:r>
            <a:endParaRPr lang="cs-CZ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Vám pomůže formulovat cíl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i cestu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Popíšete si trh kolem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vás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Zjistíte, kolik potřebujete lidí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Vymyslíte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Nastavíte si harmonogram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99992" y="274638"/>
            <a:ext cx="4186808" cy="85010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 ZVZ 137/2006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/>
              <a:t>§ 101</a:t>
            </a:r>
          </a:p>
          <a:p>
            <a:pPr marL="0" indent="0" algn="ctr">
              <a:buNone/>
            </a:pPr>
            <a:r>
              <a:rPr lang="cs-CZ" dirty="0"/>
              <a:t>Zvýhodnění dodavatelů zaměstnávajících osoby 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se </a:t>
            </a:r>
            <a:r>
              <a:rPr lang="cs-CZ" dirty="0"/>
              <a:t>zdravotním </a:t>
            </a:r>
            <a:r>
              <a:rPr lang="cs-CZ" dirty="0" smtClean="0"/>
              <a:t>postižením</a:t>
            </a:r>
          </a:p>
          <a:p>
            <a:pPr marL="0" indent="0" algn="just">
              <a:buNone/>
            </a:pPr>
            <a:r>
              <a:rPr lang="cs-CZ" sz="2000" dirty="0"/>
              <a:t>(1) Stanoví-li tak zadavatel v oznámení či výzvě o zahájení zadávacího řízení, může </a:t>
            </a:r>
            <a:r>
              <a:rPr lang="cs-CZ" sz="2000" dirty="0" smtClean="0"/>
              <a:t>se zadávacího </a:t>
            </a:r>
            <a:r>
              <a:rPr lang="cs-CZ" sz="2000" dirty="0"/>
              <a:t>řízení účastnit pouze dodavatel, který zaměstnává více než 50 % osob se </a:t>
            </a:r>
            <a:r>
              <a:rPr lang="cs-CZ" sz="2000" dirty="0" smtClean="0"/>
              <a:t>zdravotním postižením </a:t>
            </a:r>
            <a:r>
              <a:rPr lang="cs-CZ" sz="2000" dirty="0"/>
              <a:t>podle zvláštního právního </a:t>
            </a:r>
            <a:r>
              <a:rPr lang="cs-CZ" sz="2000" dirty="0" smtClean="0"/>
              <a:t>předpisu z </a:t>
            </a:r>
            <a:r>
              <a:rPr lang="cs-CZ" sz="2000" dirty="0"/>
              <a:t>celkového počtu zaměstnanců dodavatele</a:t>
            </a:r>
            <a:r>
              <a:rPr lang="cs-CZ" sz="2000" dirty="0" smtClean="0"/>
              <a:t>.</a:t>
            </a:r>
          </a:p>
          <a:p>
            <a:pPr marL="0" indent="0" algn="just">
              <a:buNone/>
            </a:pPr>
            <a:r>
              <a:rPr lang="cs-CZ" sz="2000" dirty="0"/>
              <a:t>(2) Skutečnost, že dodavatel zaměstnává více než 50 % osob se zdravotním </a:t>
            </a:r>
            <a:r>
              <a:rPr lang="cs-CZ" sz="2000" dirty="0" smtClean="0"/>
              <a:t>postižením podle </a:t>
            </a:r>
            <a:r>
              <a:rPr lang="cs-CZ" sz="2000" dirty="0"/>
              <a:t>odstavce 1, musí být dodavatelem uvedena v nabídce společně s potvrzením Úřadu </a:t>
            </a:r>
            <a:r>
              <a:rPr lang="cs-CZ" sz="2000" dirty="0" smtClean="0"/>
              <a:t>práce České </a:t>
            </a:r>
            <a:r>
              <a:rPr lang="cs-CZ" sz="2000" dirty="0"/>
              <a:t>republiky - krajské pobočky nebo pobočky pro hlavní město Prahu (dále jen „</a:t>
            </a:r>
            <a:r>
              <a:rPr lang="cs-CZ" sz="2000" dirty="0" smtClean="0"/>
              <a:t>krajská pobočka </a:t>
            </a:r>
            <a:r>
              <a:rPr lang="cs-CZ" sz="2000" dirty="0"/>
              <a:t>Úřadu práce“) nebo s potvrzeními nebo rozhodnutími orgánu sociálního zabezpečení</a:t>
            </a:r>
            <a:r>
              <a:rPr lang="cs-CZ" sz="2000" dirty="0" smtClean="0"/>
              <a:t>, </a:t>
            </a:r>
            <a:r>
              <a:rPr lang="pt-BR" sz="2000" dirty="0" smtClean="0"/>
              <a:t>která </a:t>
            </a:r>
            <a:r>
              <a:rPr lang="pt-BR" sz="2000" dirty="0"/>
              <a:t>se týkají osob se zdravotním postižením.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22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KDE VÍC?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Lokální konzultant projektů v oblasti sociálního podnikání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stáží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Webové stránky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(např.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www.ceske-socialni-podnikani.cz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36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jsou principy sociálního podnikání?</a:t>
            </a:r>
          </a:p>
          <a:p>
            <a:pPr marL="0" indent="0">
              <a:buNone/>
            </a:pPr>
            <a:endParaRPr lang="cs-CZ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podnikatelská aktivita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prospívající společnosti a životnímu prostředí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hraje důležitou roli v místním rozvoji a často vytváří pracovní příležitosti pro osoby se zdravotním nebo společenským znevýhodněním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zisk je z větší části použit pro další rozvoj sociálního podniku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sociální podnik je stejně důležité dosahování zisku i zvýšení veřejného prospěchu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99992" y="274638"/>
            <a:ext cx="4186808" cy="85010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268760"/>
            <a:ext cx="8136904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společnost s ručením omezeným</a:t>
            </a:r>
          </a:p>
          <a:p>
            <a:pPr>
              <a:lnSpc>
                <a:spcPct val="150000"/>
              </a:lnSpc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akciová společnost</a:t>
            </a:r>
          </a:p>
          <a:p>
            <a:pPr>
              <a:lnSpc>
                <a:spcPct val="150000"/>
              </a:lnSpc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OSVČ</a:t>
            </a:r>
          </a:p>
          <a:p>
            <a:pPr>
              <a:lnSpc>
                <a:spcPct val="150000"/>
              </a:lnSpc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družstvo nebo sociální družstvo</a:t>
            </a:r>
          </a:p>
          <a:p>
            <a:pPr>
              <a:lnSpc>
                <a:spcPct val="15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(bývalé o.p.s.)</a:t>
            </a:r>
          </a:p>
          <a:p>
            <a:pPr>
              <a:lnSpc>
                <a:spcPct val="150000"/>
              </a:lnSpc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církevní právnická osoba</a:t>
            </a:r>
          </a:p>
          <a:p>
            <a:pPr>
              <a:lnSpc>
                <a:spcPct val="15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polek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(bývalá občanská sdružení)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 smtClean="0"/>
              <a:t>KDE VZÍT PRACHY?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Nepotřebujete je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Vlastní peníze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Granty od nadací atd./DARY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Projektové peníze (</a:t>
            </a:r>
            <a:r>
              <a:rPr lang="cs-CZ" dirty="0" err="1" smtClean="0"/>
              <a:t>eu</a:t>
            </a:r>
            <a:r>
              <a:rPr lang="cs-CZ" dirty="0" smtClean="0"/>
              <a:t> fondy)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Půjčky, úvěry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Úřad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0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268760"/>
            <a:ext cx="8136904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 můžu nabídnout na trhu a jiní ne?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Komu to můžu nabídnout?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Komu tím pomůžu a jak?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Za jakou cenu?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Kde? A kdy?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Kdo to bude celé dělat?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Jak to podpořím?</a:t>
            </a:r>
          </a:p>
        </p:txBody>
      </p:sp>
    </p:spTree>
    <p:extLst>
      <p:ext uri="{BB962C8B-B14F-4D97-AF65-F5344CB8AC3E}">
        <p14:creationId xmlns:p14="http://schemas.microsoft.com/office/powerpoint/2010/main" val="7455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268760"/>
            <a:ext cx="8136904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 budu dělat, když mi ten projekt nevyjde?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Jsem si jistý, že názor blízkého kamaráda, manželky je názorem všech lidí a proto budu postupovat v podnikání podle něj?</a:t>
            </a:r>
          </a:p>
        </p:txBody>
      </p:sp>
    </p:spTree>
    <p:extLst>
      <p:ext uri="{BB962C8B-B14F-4D97-AF65-F5344CB8AC3E}">
        <p14:creationId xmlns:p14="http://schemas.microsoft.com/office/powerpoint/2010/main" val="15676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/>
              <a:t>Myslíte si, že: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Sociálním podnikáním poskytujete službu svým </a:t>
            </a:r>
            <a:r>
              <a:rPr lang="cs-CZ" dirty="0" smtClean="0"/>
              <a:t>klientům?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Si vydělá handicapovaný zaměstnanec na svůj plat?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kavárna je nejlepší věc na podnikání?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9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Zpracování podnikatelského záměru pro budoucí sociální podnikatele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 PAMATUJTE, ŽE: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všechno je drahé a téměř nikdo nedá nic zadarmo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aměstnanci kradou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ebo někdo jiný krade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dběratelé neplatí (i např. rezervace)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vždy uděláte spoustu chyb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to sociální nebo podnikání?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Dodavatelé nejsou spolehliví a odběratelé už vůbec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6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649</Words>
  <Application>Microsoft Office PowerPoint</Application>
  <PresentationFormat>Předvádění na obrazovce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Prezentace aplikace PowerPoint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Zpracování podnikatelského záměru pro budoucí sociální podnikatele</vt:lpstr>
      <vt:lpstr>JAK TO JDE, KDYŽ TO JDE</vt:lpstr>
      <vt:lpstr>Prezentace aplikace PowerPoint</vt:lpstr>
      <vt:lpstr>Detaily k zakázce  od kladenského magistrátu</vt:lpstr>
      <vt:lpstr>Citace ze zadávací dokumentace</vt:lpstr>
      <vt:lpstr>ZÁKON O ZVZ 137/2006 Sb.</vt:lpstr>
      <vt:lpstr>Zpracování podnikatelského záměru pro budoucí sociální podnikatele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</dc:creator>
  <cp:lastModifiedBy>jakub</cp:lastModifiedBy>
  <cp:revision>11</cp:revision>
  <dcterms:created xsi:type="dcterms:W3CDTF">2014-09-24T21:43:01Z</dcterms:created>
  <dcterms:modified xsi:type="dcterms:W3CDTF">2014-09-25T05:13:02Z</dcterms:modified>
</cp:coreProperties>
</file>