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307" r:id="rId4"/>
    <p:sldId id="308" r:id="rId5"/>
    <p:sldId id="309" r:id="rId6"/>
    <p:sldId id="295" r:id="rId7"/>
    <p:sldId id="296" r:id="rId8"/>
    <p:sldId id="297" r:id="rId9"/>
    <p:sldId id="300" r:id="rId10"/>
    <p:sldId id="298" r:id="rId11"/>
    <p:sldId id="299" r:id="rId12"/>
    <p:sldId id="301" r:id="rId13"/>
    <p:sldId id="302" r:id="rId14"/>
    <p:sldId id="303" r:id="rId15"/>
    <p:sldId id="304" r:id="rId16"/>
    <p:sldId id="285" r:id="rId17"/>
    <p:sldId id="305" r:id="rId18"/>
    <p:sldId id="30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3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73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0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32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16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9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4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58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77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6A93-29B3-44A5-B7C7-B18882C274B9}" type="datetimeFigureOut">
              <a:rPr lang="cs-CZ" smtClean="0"/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37A2-E283-4B0B-9A78-3E4EB7EF8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01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73663" cy="590465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Marketingové nástroje v </a:t>
            </a:r>
            <a:r>
              <a:rPr lang="cs-CZ" b="1" dirty="0">
                <a:solidFill>
                  <a:schemeClr val="bg1"/>
                </a:solidFill>
              </a:rPr>
              <a:t>sociálních </a:t>
            </a:r>
            <a:r>
              <a:rPr lang="cs-CZ" b="1" dirty="0" smtClean="0">
                <a:solidFill>
                  <a:schemeClr val="bg1"/>
                </a:solidFill>
              </a:rPr>
              <a:t>podnicích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48264" y="61791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Jakub Knězů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Startujeme\PEKÁRNA NA NÁVSI\self promotion a reklama\fotky - pekárna\DSC_0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0472"/>
            <a:ext cx="7668852" cy="56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052736"/>
            <a:ext cx="8280920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POUČENÍ:</a:t>
            </a:r>
          </a:p>
          <a:p>
            <a:endParaRPr lang="cs-CZ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dirty="0" smtClean="0"/>
              <a:t>Netroufat si na něco, co projde jen proto, že jsme sociální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dirty="0" smtClean="0"/>
              <a:t>Netroufat si na něco a nemít přitom na to lidi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Ale co dokáže perníček?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				…</a:t>
            </a:r>
            <a:r>
              <a:rPr lang="cs-CZ" dirty="0" err="1" smtClean="0"/>
              <a:t>PwC</a:t>
            </a:r>
            <a:r>
              <a:rPr lang="cs-CZ" dirty="0" smtClean="0"/>
              <a:t> Café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sz="4400" b="1" dirty="0" smtClean="0"/>
              <a:t>Kde hledat pomoc?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sz="3600" dirty="0" smtClean="0"/>
              <a:t>Spřátelené VIP</a:t>
            </a:r>
          </a:p>
          <a:p>
            <a:pPr>
              <a:buFontTx/>
              <a:buChar char="-"/>
            </a:pPr>
            <a:r>
              <a:rPr lang="cs-CZ" sz="3600" dirty="0" smtClean="0"/>
              <a:t>Firmy, které mohou slyšet na CSR (</a:t>
            </a:r>
            <a:r>
              <a:rPr lang="cs-CZ" sz="3600" dirty="0" err="1" smtClean="0"/>
              <a:t>corporate</a:t>
            </a:r>
            <a:r>
              <a:rPr lang="cs-CZ" sz="3600" dirty="0" smtClean="0"/>
              <a:t> </a:t>
            </a:r>
            <a:r>
              <a:rPr lang="cs-CZ" sz="3600" dirty="0" err="1" smtClean="0"/>
              <a:t>social</a:t>
            </a:r>
            <a:r>
              <a:rPr lang="cs-CZ" sz="3600" dirty="0" smtClean="0"/>
              <a:t> </a:t>
            </a:r>
            <a:r>
              <a:rPr lang="cs-CZ" sz="3600" dirty="0" err="1" smtClean="0"/>
              <a:t>responsibility</a:t>
            </a:r>
            <a:r>
              <a:rPr lang="cs-CZ" sz="3600" dirty="0" smtClean="0"/>
              <a:t>)</a:t>
            </a:r>
          </a:p>
          <a:p>
            <a:pPr>
              <a:buFontTx/>
              <a:buChar char="-"/>
            </a:pPr>
            <a:r>
              <a:rPr lang="cs-CZ" sz="3600" dirty="0" smtClean="0"/>
              <a:t>P.R. agentury, reklamní agentury</a:t>
            </a:r>
          </a:p>
          <a:p>
            <a:pPr>
              <a:buFontTx/>
              <a:buChar char="-"/>
            </a:pPr>
            <a:r>
              <a:rPr lang="cs-CZ" sz="3600" dirty="0"/>
              <a:t>M</a:t>
            </a:r>
            <a:r>
              <a:rPr lang="cs-CZ" sz="3600" dirty="0" smtClean="0"/>
              <a:t>édia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/>
              <a:t>Co za takovou pomoc můžete nabídnout?</a:t>
            </a: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  <a:p>
            <a:pPr>
              <a:buFontTx/>
              <a:buChar char="-"/>
            </a:pPr>
            <a:r>
              <a:rPr lang="cs-CZ" dirty="0" smtClean="0"/>
              <a:t>Dobrý pocit participace na něčem prospěšným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Popularitu/renomé/image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rot="1602389">
            <a:off x="5983217" y="348193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DOBŘE</a:t>
            </a:r>
            <a:endParaRPr lang="cs-CZ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rot="1635525">
            <a:off x="5183387" y="5040989"/>
            <a:ext cx="159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ŠPATNĚ</a:t>
            </a:r>
            <a:endParaRPr lang="cs-CZ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9033"/>
            <a:ext cx="8229600" cy="528945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CO STOJÍ PROTI VÁM?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sami lidi s handicapem o to nemají zájem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to drahé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skončí to, když skončí financování z EU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není to efektivní v práci s lidmi s handicapem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to složité pro rodiny a domovy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neexistuje následné využití praxe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to nákladná „hračka“ pro pár lidí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(produkt, služba) je problematický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849" y="980728"/>
            <a:ext cx="8229600" cy="528945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POKUD CHCETE USPĚT, PAK MUSÍTE:</a:t>
            </a:r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přizpůsobit trhu a zároveň být originální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být v nákladech levní (a umět si to spočítat)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umět pracovat se sponzory, partnery, pozitivně naladěnou částí veřejnosti, samosprávou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najít dlouhodobé (a výnosné) projekty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mít ten správný tým, který stejně budete muset neustále kontrolovat a vzdělávat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2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úklidových čet (3x Kladno, 2 x Praha 9)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Pekárna Na Návsi (Jílové u Prahy) se 4 prodejnami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Kavárna Bez Konce v Kladně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Kavárna Mezi Řádky (Štefánikova 40, Praha 5)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 Bageta (Praha 10)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PwC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Café (Praha 4)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Farma (chov ovcí, prasat, králíků, slepic - Ledce)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– ambulantní sociální rehabilitace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339752" y="188640"/>
            <a:ext cx="6347048" cy="634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 zaměstnanců s postižením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 zdravých zaměstnanců coby především pracovní asistenti, barmani, šéfové úklidových čet, farmáři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CELKEM 150 LIDÍ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339752" y="188640"/>
            <a:ext cx="6347048" cy="634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5400" b="1" dirty="0" smtClean="0"/>
              <a:t>PRODUKT/SLUŽBA</a:t>
            </a:r>
          </a:p>
          <a:p>
            <a:pPr marL="0" indent="0" algn="ctr">
              <a:buNone/>
            </a:pPr>
            <a:endParaRPr lang="cs-CZ" sz="5400" b="1" dirty="0" smtClean="0"/>
          </a:p>
          <a:p>
            <a:pPr marL="0" indent="0" algn="ctr">
              <a:buNone/>
            </a:pPr>
            <a:endParaRPr lang="cs-CZ" sz="5400" dirty="0" smtClean="0"/>
          </a:p>
          <a:p>
            <a:pPr marL="0" indent="0" algn="ctr">
              <a:buNone/>
            </a:pPr>
            <a:r>
              <a:rPr lang="cs-CZ" sz="5400" b="1" dirty="0" smtClean="0"/>
              <a:t>FORMA</a:t>
            </a:r>
            <a:r>
              <a:rPr lang="cs-CZ" sz="5400" dirty="0" smtClean="0"/>
              <a:t>		</a:t>
            </a:r>
            <a:r>
              <a:rPr lang="cs-CZ" sz="5400" b="1" dirty="0" smtClean="0"/>
              <a:t>OBSAH</a:t>
            </a:r>
            <a:endParaRPr lang="cs-CZ" sz="5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2915816" y="2420888"/>
            <a:ext cx="1512168" cy="1757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427984" y="2423891"/>
            <a:ext cx="1872208" cy="175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Je rovno 11"/>
          <p:cNvSpPr/>
          <p:nvPr/>
        </p:nvSpPr>
        <p:spPr>
          <a:xfrm>
            <a:off x="3959932" y="4725144"/>
            <a:ext cx="1368152" cy="432048"/>
          </a:xfrm>
          <a:prstGeom prst="mathEqual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BEZ KONCE KLADNO\fotky\john v kavárně\img_ 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621783" cy="57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ETINCELLE\mašle trika\DSC_0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3080"/>
            <a:ext cx="8718624" cy="57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00" y="885825"/>
            <a:ext cx="4053119" cy="58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5825"/>
            <a:ext cx="3524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8120"/>
            <a:ext cx="7558815" cy="5669112"/>
          </a:xfrm>
          <a:solidFill>
            <a:schemeClr val="bg1">
              <a:lumMod val="85000"/>
            </a:schemeClr>
          </a:solidFill>
        </p:spPr>
      </p:pic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0889"/>
            <a:ext cx="7596844" cy="56976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9638"/>
            <a:ext cx="8229600" cy="5143500"/>
          </a:xfrm>
          <a:solidFill>
            <a:schemeClr val="bg1">
              <a:lumMod val="85000"/>
            </a:schemeClr>
          </a:solidFill>
        </p:spPr>
      </p:pic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634082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Marketingové nástroje v sociálních podnicích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61791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Kolín, 25. 9. 2014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836613"/>
            <a:ext cx="8229600" cy="4967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4800" b="1" dirty="0" smtClean="0"/>
              <a:t>POUČENÍ:</a:t>
            </a:r>
          </a:p>
          <a:p>
            <a:endParaRPr lang="cs-CZ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dirty="0" smtClean="0"/>
              <a:t>Počáteční úspěch je jen počátečním závazkem k budoucím povinnostem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dirty="0" smtClean="0"/>
              <a:t>Je třeba profesionálů nebo lidí ochotných se profesionály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368</TotalTime>
  <Words>487</Words>
  <Application>Microsoft Office PowerPoint</Application>
  <PresentationFormat>Předvádění na obrazovce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Marketingové nástroje v sociálních podnicích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Zakázky pro sociální podniky a neziskovky, které chtějí podnikat</dc:title>
  <dc:creator>jakub</dc:creator>
  <cp:lastModifiedBy>jakub</cp:lastModifiedBy>
  <cp:revision>34</cp:revision>
  <dcterms:created xsi:type="dcterms:W3CDTF">2013-12-10T12:18:14Z</dcterms:created>
  <dcterms:modified xsi:type="dcterms:W3CDTF">2014-09-25T05:13:29Z</dcterms:modified>
</cp:coreProperties>
</file>