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38" r:id="rId2"/>
    <p:sldMasterId id="2147483850" r:id="rId3"/>
  </p:sldMasterIdLst>
  <p:notesMasterIdLst>
    <p:notesMasterId r:id="rId27"/>
  </p:notesMasterIdLst>
  <p:handoutMasterIdLst>
    <p:handoutMasterId r:id="rId28"/>
  </p:handoutMasterIdLst>
  <p:sldIdLst>
    <p:sldId id="341" r:id="rId4"/>
    <p:sldId id="318" r:id="rId5"/>
    <p:sldId id="331" r:id="rId6"/>
    <p:sldId id="338" r:id="rId7"/>
    <p:sldId id="339" r:id="rId8"/>
    <p:sldId id="333" r:id="rId9"/>
    <p:sldId id="319" r:id="rId10"/>
    <p:sldId id="332" r:id="rId11"/>
    <p:sldId id="320" r:id="rId12"/>
    <p:sldId id="321" r:id="rId13"/>
    <p:sldId id="322" r:id="rId14"/>
    <p:sldId id="334" r:id="rId15"/>
    <p:sldId id="342" r:id="rId16"/>
    <p:sldId id="323" r:id="rId17"/>
    <p:sldId id="324" r:id="rId18"/>
    <p:sldId id="337" r:id="rId19"/>
    <p:sldId id="325" r:id="rId20"/>
    <p:sldId id="326" r:id="rId21"/>
    <p:sldId id="327" r:id="rId22"/>
    <p:sldId id="328" r:id="rId23"/>
    <p:sldId id="329" r:id="rId24"/>
    <p:sldId id="330" r:id="rId25"/>
    <p:sldId id="343" r:id="rId26"/>
  </p:sldIdLst>
  <p:sldSz cx="9906000" cy="6858000" type="A4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0A8"/>
    <a:srgbClr val="FF9933"/>
    <a:srgbClr val="124B8E"/>
    <a:srgbClr val="FFFF00"/>
    <a:srgbClr val="008000"/>
    <a:srgbClr val="757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83842" autoAdjust="0"/>
  </p:normalViewPr>
  <p:slideViewPr>
    <p:cSldViewPr>
      <p:cViewPr varScale="1">
        <p:scale>
          <a:sx n="91" d="100"/>
          <a:sy n="91" d="100"/>
        </p:scale>
        <p:origin x="34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18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80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800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68D065-B543-4B94-B583-DFF8FB13E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0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AFFAED9-726F-4F1C-B180-5D64F6155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37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cílem sociálního podnikatele není ekonomická výkonnost, ale ekonomická výkonnost je nástrojem k řešení určitého společenského problému =&gt; dva vzájemně</a:t>
            </a:r>
            <a:r>
              <a:rPr lang="cs-CZ" baseline="0" dirty="0" smtClean="0"/>
              <a:t> rovnocenné cíle – pozitivní společenský přínos a ekonomickou výkonnost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FAED9-726F-4F1C-B180-5D64F6155FEE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1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Úvod – komentář, že obsahuje: a přejít rovnou</a:t>
            </a:r>
            <a:r>
              <a:rPr lang="cs-CZ" baseline="0" dirty="0" smtClean="0"/>
              <a:t> na BIZP v 60 vteřinách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název organizace/projektu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adresa a kontaktní informace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časový horizont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datum sepsání dokumentu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FAED9-726F-4F1C-B180-5D64F6155FE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72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FAED9-726F-4F1C-B180-5D64F6155FE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5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píšeme až nakonec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FAED9-726F-4F1C-B180-5D64F6155FEE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97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společenská potřeba</a:t>
            </a:r>
            <a:r>
              <a:rPr lang="cs-CZ" baseline="0" dirty="0" smtClean="0"/>
              <a:t> neznamená koupěschopnou poptávku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FAED9-726F-4F1C-B180-5D64F6155FEE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029FC-1686-443E-B10F-017C60611C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546"/>
            <a:ext cx="9906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2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892F-04D2-4ACF-9045-391513CE60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8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001-81B4-44A8-A1CD-5052BE0B04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6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69026" y="2492896"/>
            <a:ext cx="4104456" cy="35283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0"/>
          </p:nvPr>
        </p:nvSpPr>
        <p:spPr>
          <a:xfrm>
            <a:off x="632520" y="2492896"/>
            <a:ext cx="4032448" cy="3528392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41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73A-84AE-48DE-BC7C-43F468E943B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3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4541-DCB1-4881-A131-E7990FE1D5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9B4A-BFFB-4EE9-AEA2-91CBBC7126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C465-56EC-4CB7-AFDC-52192ACAE8C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BC6B-C6FF-46BA-B5CB-CB439D1A010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55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521E-7498-411A-8959-F0BAD81FC4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9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BD00-B636-4E6C-8F6B-1E6154EA198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C7F3-D33B-4F78-8C0C-8F42BD2DD0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26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2273-627D-4778-A8F2-30707BBC26C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1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6B54-9E7A-4666-BF44-D485641175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2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592C-1D14-48AC-8C68-8A62518761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2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301E-CB21-4739-82FE-81299D1E19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8654C-90C9-4802-9B5C-A0E96ECDAC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5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48F32-9B10-4BE8-94DC-AACD7ADEBC4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BCCF0-8B4F-4CD2-9692-93602AB1BFB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E831F-EF2F-4B19-AD30-9D8640C2E43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5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7E630-B80E-4905-A00C-CCDCA730EE1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3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133B4-CB8F-4466-BBD3-80D5800F2C4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E146-50A0-46D3-87EB-CC997A5E1C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6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F30A9-176B-4011-873D-6CC1074EC68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05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E11FB-D5FC-48C6-97FD-DAD9E16AA0C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8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3E46-C281-4747-9135-22FA7625E10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36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FACA3-A02B-4D77-B7DF-EAF2CDE6AD7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39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4E55E-8EDD-4C03-BC72-B13A26C4C76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708A-B2DC-49E8-AD01-DC1A130165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4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2441-4D8B-41AD-A2C0-C2F787AE00D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FF46-0625-4D4F-8489-43E239101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4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4A0E-AA9A-4B91-B4B7-0BDBE9E7D2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2709-549B-42E2-BE83-FB9ED0A4B1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0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269E-CF7B-4145-A46C-3E85F5B62D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1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480960-1ADC-49D3-96AF-3D642FFDC0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733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0C25F4-908B-4E32-94B7-4A4C41F7877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E9EAA-3378-4AAC-887D-466192969801}" type="slidenum"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231" y="1844675"/>
            <a:ext cx="8420100" cy="34559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altLang="cs-CZ" sz="3200" b="1" dirty="0" smtClean="0">
                <a:solidFill>
                  <a:srgbClr val="14407E"/>
                </a:solidFill>
              </a:rPr>
              <a:t>Tvorba business plánu </a:t>
            </a:r>
            <a:br>
              <a:rPr lang="cs-CZ" altLang="cs-CZ" sz="3200" b="1" dirty="0" smtClean="0">
                <a:solidFill>
                  <a:srgbClr val="14407E"/>
                </a:solidFill>
              </a:rPr>
            </a:br>
            <a:r>
              <a:rPr lang="cs-CZ" altLang="cs-CZ" sz="3200" b="1" dirty="0" smtClean="0">
                <a:solidFill>
                  <a:srgbClr val="14407E"/>
                </a:solidFill>
              </a:rPr>
              <a:t>sociálního podnikání</a:t>
            </a:r>
            <a:br>
              <a:rPr lang="cs-CZ" altLang="cs-CZ" sz="3200" b="1" dirty="0" smtClean="0">
                <a:solidFill>
                  <a:srgbClr val="14407E"/>
                </a:solidFill>
              </a:rPr>
            </a:br>
            <a:r>
              <a:rPr lang="cs-CZ" altLang="cs-CZ" sz="3200" b="1" dirty="0">
                <a:solidFill>
                  <a:srgbClr val="14407E"/>
                </a:solidFill>
              </a:rPr>
              <a:t/>
            </a:r>
            <a:br>
              <a:rPr lang="cs-CZ" altLang="cs-CZ" sz="3200" b="1" dirty="0">
                <a:solidFill>
                  <a:srgbClr val="14407E"/>
                </a:solidFill>
              </a:rPr>
            </a:br>
            <a:r>
              <a:rPr lang="cs-CZ" altLang="cs-CZ" sz="2400" b="1" dirty="0" smtClean="0">
                <a:solidFill>
                  <a:schemeClr val="tx1"/>
                </a:solidFill>
              </a:rPr>
              <a:t>Mgr. Petr Konečný MBA</a:t>
            </a:r>
            <a:br>
              <a:rPr lang="cs-CZ" altLang="cs-CZ" sz="2400" b="1" dirty="0" smtClean="0">
                <a:solidFill>
                  <a:schemeClr val="tx1"/>
                </a:solidFill>
              </a:rPr>
            </a:br>
            <a:r>
              <a:rPr lang="cs-CZ" altLang="cs-CZ" sz="2400" b="1" dirty="0" smtClean="0">
                <a:solidFill>
                  <a:schemeClr val="tx1"/>
                </a:solidFill>
              </a:rPr>
              <a:t>10. dubna 2015</a:t>
            </a:r>
            <a:r>
              <a:rPr lang="cs-CZ" altLang="cs-CZ" sz="3200" b="1" dirty="0" smtClean="0">
                <a:solidFill>
                  <a:srgbClr val="14407E"/>
                </a:solidFill>
              </a:rPr>
              <a:t/>
            </a:r>
            <a:br>
              <a:rPr lang="cs-CZ" altLang="cs-CZ" sz="3200" b="1" dirty="0" smtClean="0">
                <a:solidFill>
                  <a:srgbClr val="14407E"/>
                </a:solidFill>
              </a:rPr>
            </a:br>
            <a:endParaRPr lang="cs-CZ" altLang="cs-CZ" sz="3200" b="1" dirty="0" smtClean="0">
              <a:solidFill>
                <a:srgbClr val="14407E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0298" y="3860800"/>
            <a:ext cx="7991872" cy="19446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cs-CZ" altLang="cs-CZ" sz="4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cs-CZ" altLang="cs-CZ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9" y="758825"/>
            <a:ext cx="148246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bude náš produkt/služba?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1"/>
            <a:ext cx="755404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jaký produkt/službu chceme nabízet?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jaká je naše přidaná hodnota?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uspokojí nějaký jiný než náš produkt/služba potřeby zákazníka?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jak se lišíme od konkurenčního produktu/služby?</a:t>
            </a:r>
          </a:p>
        </p:txBody>
      </p:sp>
      <p:pic>
        <p:nvPicPr>
          <p:cNvPr id="17410" name="Picture 2" descr="http://dreamlifecreation.com/wp-content/uploads/2013/01/our-v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60" y="3243224"/>
            <a:ext cx="2858915" cy="19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7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facts.be/blog/wp-content/uploads/2009/11/p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26" y="1427311"/>
            <a:ext cx="2224280" cy="21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a udržet si zákazníky?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stanovení ceny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porovnání ceny konkurence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fixní náklady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moment, od kterého začínáme generovat zisk</a:t>
            </a:r>
          </a:p>
          <a:p>
            <a:pPr>
              <a:spcBef>
                <a:spcPts val="1000"/>
              </a:spcBef>
            </a:pPr>
            <a:endParaRPr lang="cs-CZ" sz="2800" dirty="0" smtClean="0"/>
          </a:p>
          <a:p>
            <a:pPr>
              <a:spcBef>
                <a:spcPts val="1000"/>
              </a:spcBef>
            </a:pPr>
            <a:r>
              <a:rPr lang="cs-CZ" sz="2800" dirty="0" smtClean="0"/>
              <a:t>bude </a:t>
            </a:r>
            <a:r>
              <a:rPr lang="cs-CZ" sz="2800" dirty="0"/>
              <a:t>komunikování „sociálního“ podniku naše výhoda? přinese rizika?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5438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effwennberg.com/wp-content/uploads/2014/09/salesman-product-retro-e137506928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574704"/>
            <a:ext cx="3312368" cy="27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a udržet si zákazníky?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budeme budovat značku? jak?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název, výraz, pocit, logo, symbol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800" dirty="0" smtClean="0"/>
              <a:t>definování </a:t>
            </a:r>
            <a:r>
              <a:rPr lang="cs-CZ" sz="2800" dirty="0"/>
              <a:t>distribučních kanálů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propagace produktu/služby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určení místa prodeje zákazníkům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následný servis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32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Naši lidé</a:t>
            </a:r>
          </a:p>
        </p:txBody>
      </p:sp>
      <p:pic>
        <p:nvPicPr>
          <p:cNvPr id="819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0"/>
          <a:stretch>
            <a:fillRect/>
          </a:stretch>
        </p:blipFill>
        <p:spPr bwMode="auto">
          <a:xfrm>
            <a:off x="5457825" y="2654301"/>
            <a:ext cx="362108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5"/>
          <a:stretch>
            <a:fillRect/>
          </a:stretch>
        </p:blipFill>
        <p:spPr bwMode="auto">
          <a:xfrm>
            <a:off x="1208089" y="1176339"/>
            <a:ext cx="36988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thejrc.org/images/uploads/site_files/MGMT_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476672"/>
            <a:ext cx="3406378" cy="25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Naši lidé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1" y="1988840"/>
            <a:ext cx="6617940" cy="4137324"/>
          </a:xfrm>
        </p:spPr>
        <p:txBody>
          <a:bodyPr/>
          <a:lstStyle/>
          <a:p>
            <a:r>
              <a:rPr lang="cs-CZ" sz="2600" dirty="0" smtClean="0"/>
              <a:t>sestavení týmu</a:t>
            </a:r>
          </a:p>
          <a:p>
            <a:r>
              <a:rPr lang="cs-CZ" sz="2600" dirty="0" smtClean="0"/>
              <a:t>ztotožnění se všech členů týmu s cílem našeho sociálního podnikání</a:t>
            </a:r>
          </a:p>
          <a:p>
            <a:r>
              <a:rPr lang="cs-CZ" sz="2600" dirty="0" smtClean="0"/>
              <a:t>určení rolí jednotlivých členů týmu</a:t>
            </a:r>
          </a:p>
          <a:p>
            <a:r>
              <a:rPr lang="cs-CZ" sz="2600" dirty="0" smtClean="0"/>
              <a:t>stanovení zodpovědnosti každého člena</a:t>
            </a:r>
          </a:p>
          <a:p>
            <a:r>
              <a:rPr lang="cs-CZ" sz="2600" dirty="0" smtClean="0"/>
              <a:t>určení komunikace v rámci týmu</a:t>
            </a:r>
          </a:p>
          <a:p>
            <a:r>
              <a:rPr lang="cs-CZ" sz="2600" dirty="0" smtClean="0"/>
              <a:t>nastavení systému hodnocení, vzdělávání, motivace, osobního rozvoje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219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Užitek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jaké cílové skupině jsou naše aktivity sociálního podniku prospěšné?</a:t>
            </a:r>
          </a:p>
          <a:p>
            <a:endParaRPr lang="cs-CZ" sz="2800" dirty="0" smtClean="0"/>
          </a:p>
          <a:p>
            <a:r>
              <a:rPr lang="cs-CZ" sz="2800" dirty="0" smtClean="0"/>
              <a:t>jaký je vztah mezi naší cílovou skupiny a komerčními aktivitami?</a:t>
            </a:r>
          </a:p>
          <a:p>
            <a:endParaRPr lang="cs-CZ" sz="2800" dirty="0" smtClean="0"/>
          </a:p>
          <a:p>
            <a:r>
              <a:rPr lang="cs-CZ" sz="2800" dirty="0" smtClean="0"/>
              <a:t>budeme zaměstnávat znevýhodněnou skupinu?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nastavení pravidel pro výběr zaměstnanců, jejich podpora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komunikace</a:t>
            </a:r>
          </a:p>
        </p:txBody>
      </p:sp>
    </p:spTree>
    <p:extLst>
      <p:ext uri="{BB962C8B-B14F-4D97-AF65-F5344CB8AC3E}">
        <p14:creationId xmlns:p14="http://schemas.microsoft.com/office/powerpoint/2010/main" val="400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Užitek </a:t>
            </a:r>
            <a:r>
              <a:rPr lang="cs-CZ" dirty="0"/>
              <a:t>sociálního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/>
              <a:t>budu spolupracovat s místní státní sférou, zájmovými skupinami či dobrovolníky?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budu měřit dopady mých prospěšných aktivit? jak?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  <p:pic>
        <p:nvPicPr>
          <p:cNvPr id="4" name="Picture 4" descr="https://encrypted-tbn0.gstatic.com/images?q=tbn:ANd9GcT4wI2yYJxIopu9LKZeXosK0QZdcwDwFdfLh60x-tbQ2lViv9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3717032"/>
            <a:ext cx="3077374" cy="20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Investiční </a:t>
            </a:r>
            <a:r>
              <a:rPr lang="cs-CZ" dirty="0" smtClean="0"/>
              <a:t>záměr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1"/>
            <a:ext cx="5825852" cy="4205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prostory, vybavení, zařízení, lidé, materiál, služby</a:t>
            </a:r>
            <a:endParaRPr lang="cs-CZ" sz="2800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výběrové </a:t>
            </a:r>
            <a:r>
              <a:rPr lang="cs-CZ" sz="2800" dirty="0" smtClean="0"/>
              <a:t>řízení dodavatelů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důležitá část pro třetí stranu investorů, veřejné správy či bank</a:t>
            </a:r>
            <a:endParaRPr lang="cs-CZ" sz="2800" dirty="0"/>
          </a:p>
        </p:txBody>
      </p:sp>
      <p:pic>
        <p:nvPicPr>
          <p:cNvPr id="11266" name="Picture 2" descr="http://img.ihned.cz/attachment.php/280/33601280/iostuvDEGJKMNOkl6Pbcefhpqxyz1ARV/bydleni-dum-slupce-mince-i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6" y="2420888"/>
            <a:ext cx="34512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Majetek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vymezení veškerého našeho majetku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rozdělení majetku na aktiva (dlouhodobý a oběžný) a pasiva (krytí)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práce s účetní rozvahou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  <p:pic>
        <p:nvPicPr>
          <p:cNvPr id="13314" name="Picture 2" descr="https://encrypted-tbn3.gstatic.com/images?q=tbn:ANd9GcTmggK9KwWhJQV2dL8HeyHW9H0cE4dNA44SuvVH_Ihi8DJtf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284984"/>
            <a:ext cx="25258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převod plánu podnikání do číselné podoby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výpočet výnosů a nákladů podniku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určení množství hotovosti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kvantifikace aktiv a pasiv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ostatní dostupné finanční zdroje</a:t>
            </a:r>
          </a:p>
          <a:p>
            <a:endParaRPr lang="cs-CZ" sz="2800" dirty="0"/>
          </a:p>
        </p:txBody>
      </p:sp>
      <p:pic>
        <p:nvPicPr>
          <p:cNvPr id="12290" name="Picture 2" descr="http://www.nasepenize.cz/images/image/00/penize/penize-kufr-dollars-s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8" y="3357000"/>
            <a:ext cx="3656856" cy="18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RABhlBtMpJmENpXMK7SsavyJ0OS4Et_g73geiIuGT12L3dDc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8" y="3429001"/>
            <a:ext cx="3187699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1"/>
            <a:ext cx="611388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co je to podnikání?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liší se podnikání od sociální podnikání?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jsme schopni změnit smýšlení z „neziskového“ na „komerční“?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činností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časový plán aktivit</a:t>
            </a:r>
          </a:p>
          <a:p>
            <a:r>
              <a:rPr lang="cs-CZ" sz="2800" dirty="0" smtClean="0"/>
              <a:t>obsahuje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konkrétní úkoly a jejich výsledky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termín splnění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osoby zodpovědné za provedení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průběžné kontrolní milníky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kszagle.pl/wp-content/uploads/2012/08/harmonogram-graf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2996952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ohrožení z vnitřního a vnějšího prostředí</a:t>
            </a:r>
          </a:p>
          <a:p>
            <a:r>
              <a:rPr lang="cs-CZ" sz="2800" dirty="0" smtClean="0"/>
              <a:t>práce s rizikem: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identifikace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pravděpodobnost výskytu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ohodnocení důsledků zasažení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příprava scénářů při zasažení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kontrolní prevence</a:t>
            </a:r>
          </a:p>
        </p:txBody>
      </p:sp>
      <p:pic>
        <p:nvPicPr>
          <p:cNvPr id="2050" name="Picture 2" descr="http://www.elim-letovice.cz/images/planB/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356992"/>
            <a:ext cx="29548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b.mapanno.com/mapanno/images/7dcO96hRtDs/smEZ3Rym4Xy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16" y="2708920"/>
            <a:ext cx="4311689" cy="26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SWOT analýza 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silné a slabé vnitřní stránky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vnější příležitosti a hrozby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283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4"/>
          <p:cNvSpPr>
            <a:spLocks noGrp="1"/>
          </p:cNvSpPr>
          <p:nvPr>
            <p:ph type="subTitle" idx="1"/>
          </p:nvPr>
        </p:nvSpPr>
        <p:spPr>
          <a:xfrm>
            <a:off x="1928813" y="3284538"/>
            <a:ext cx="6400800" cy="1752600"/>
          </a:xfrm>
        </p:spPr>
        <p:txBody>
          <a:bodyPr/>
          <a:lstStyle/>
          <a:p>
            <a:r>
              <a:rPr lang="cs-CZ" altLang="cs-CZ" sz="4000"/>
              <a:t>Děkuji za pozornost!</a:t>
            </a:r>
          </a:p>
          <a:p>
            <a:endParaRPr lang="cs-CZ" altLang="cs-CZ" sz="2400"/>
          </a:p>
          <a:p>
            <a:endParaRPr lang="cs-CZ" altLang="cs-CZ" sz="2400"/>
          </a:p>
          <a:p>
            <a:pPr algn="r"/>
            <a:r>
              <a:rPr lang="cs-CZ" altLang="cs-CZ" sz="2400"/>
              <a:t>www.sanek.cz</a:t>
            </a:r>
          </a:p>
        </p:txBody>
      </p:sp>
      <p:pic>
        <p:nvPicPr>
          <p:cNvPr id="1331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7625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business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1"/>
            <a:ext cx="5825852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co je to business plán?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průvodce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FF0000"/>
                </a:solidFill>
              </a:rPr>
              <a:t>živý dokument</a:t>
            </a:r>
          </a:p>
          <a:p>
            <a:r>
              <a:rPr lang="cs-CZ" sz="2800" dirty="0" smtClean="0"/>
              <a:t>proč </a:t>
            </a:r>
            <a:r>
              <a:rPr lang="cs-CZ" sz="2800" dirty="0"/>
              <a:t>je business plán </a:t>
            </a:r>
            <a:r>
              <a:rPr lang="cs-CZ" sz="2800" dirty="0" smtClean="0"/>
              <a:t>důležitý?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dělá </a:t>
            </a:r>
            <a:r>
              <a:rPr lang="cs-CZ" dirty="0">
                <a:solidFill>
                  <a:srgbClr val="FF0000"/>
                </a:solidFill>
              </a:rPr>
              <a:t>náš nápad </a:t>
            </a:r>
            <a:r>
              <a:rPr lang="cs-CZ" dirty="0" smtClean="0">
                <a:solidFill>
                  <a:srgbClr val="FF0000"/>
                </a:solidFill>
              </a:rPr>
              <a:t>realizovatelným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otvírá důvěru a zájem třetích stran</a:t>
            </a:r>
            <a:endParaRPr lang="cs-CZ" dirty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pic>
        <p:nvPicPr>
          <p:cNvPr id="1026" name="Picture 2" descr="http://www.wellkeptwallet.com/wp-content/uploads/2015/03/7434014840_4a83025bc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30" y="1844824"/>
            <a:ext cx="33444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vše obsahuje business plán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385048" y="1639341"/>
            <a:ext cx="4375150" cy="4525963"/>
          </a:xfrm>
        </p:spPr>
        <p:txBody>
          <a:bodyPr/>
          <a:lstStyle/>
          <a:p>
            <a:r>
              <a:rPr lang="cs-CZ" sz="2300" dirty="0"/>
              <a:t>naši </a:t>
            </a:r>
            <a:r>
              <a:rPr lang="cs-CZ" sz="2300" dirty="0" smtClean="0"/>
              <a:t>lidé</a:t>
            </a:r>
          </a:p>
          <a:p>
            <a:r>
              <a:rPr lang="cs-CZ" sz="2300" dirty="0" smtClean="0"/>
              <a:t>užitek </a:t>
            </a:r>
            <a:r>
              <a:rPr lang="cs-CZ" sz="2300" dirty="0"/>
              <a:t>sociálního podniku</a:t>
            </a:r>
          </a:p>
          <a:p>
            <a:r>
              <a:rPr lang="cs-CZ" sz="2300" dirty="0"/>
              <a:t>investiční </a:t>
            </a:r>
            <a:r>
              <a:rPr lang="cs-CZ" sz="2300" dirty="0" smtClean="0"/>
              <a:t>záměr</a:t>
            </a:r>
            <a:endParaRPr lang="cs-CZ" sz="2300" dirty="0" smtClean="0"/>
          </a:p>
          <a:p>
            <a:r>
              <a:rPr lang="cs-CZ" sz="2300" dirty="0" smtClean="0"/>
              <a:t>majetek</a:t>
            </a:r>
            <a:endParaRPr lang="cs-CZ" sz="2300" dirty="0"/>
          </a:p>
          <a:p>
            <a:r>
              <a:rPr lang="cs-CZ" sz="2300" dirty="0"/>
              <a:t>finanční plán</a:t>
            </a:r>
          </a:p>
          <a:p>
            <a:r>
              <a:rPr lang="cs-CZ" sz="2300" dirty="0"/>
              <a:t>harmonogram činností</a:t>
            </a:r>
          </a:p>
          <a:p>
            <a:r>
              <a:rPr lang="cs-CZ" sz="2300" dirty="0"/>
              <a:t>rizika podnikání</a:t>
            </a:r>
          </a:p>
          <a:p>
            <a:r>
              <a:rPr lang="cs-CZ" sz="2300" dirty="0"/>
              <a:t>příloha – </a:t>
            </a:r>
            <a:r>
              <a:rPr lang="cs-CZ" sz="2300" dirty="0" smtClean="0"/>
              <a:t>SWOT analýza</a:t>
            </a:r>
            <a:endParaRPr lang="cs-CZ" sz="2300" dirty="0"/>
          </a:p>
          <a:p>
            <a:endParaRPr lang="cs-CZ" sz="23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32520" y="1628800"/>
            <a:ext cx="4375150" cy="4525963"/>
          </a:xfrm>
        </p:spPr>
        <p:txBody>
          <a:bodyPr/>
          <a:lstStyle/>
          <a:p>
            <a:r>
              <a:rPr lang="cs-CZ" sz="2300" dirty="0"/>
              <a:t>úvod</a:t>
            </a:r>
          </a:p>
          <a:p>
            <a:r>
              <a:rPr lang="cs-CZ" sz="2300" dirty="0"/>
              <a:t>business plán v 60 vteřinách na A4</a:t>
            </a:r>
          </a:p>
          <a:p>
            <a:r>
              <a:rPr lang="cs-CZ" sz="2300" dirty="0"/>
              <a:t>představení sociálního podniku</a:t>
            </a:r>
          </a:p>
          <a:p>
            <a:r>
              <a:rPr lang="cs-CZ" sz="2300" dirty="0"/>
              <a:t>analýza trhu aneb kde budu podnikat</a:t>
            </a:r>
          </a:p>
          <a:p>
            <a:r>
              <a:rPr lang="cs-CZ" sz="2300" dirty="0"/>
              <a:t>jaký bude náš </a:t>
            </a:r>
            <a:r>
              <a:rPr lang="cs-CZ" sz="2300" dirty="0" smtClean="0"/>
              <a:t>produkt/služba</a:t>
            </a:r>
          </a:p>
          <a:p>
            <a:r>
              <a:rPr lang="cs-CZ" sz="2300" dirty="0"/>
              <a:t>jak získat a udržet si </a:t>
            </a:r>
            <a:r>
              <a:rPr lang="cs-CZ" sz="2300" dirty="0" smtClean="0"/>
              <a:t>zákazníky</a:t>
            </a:r>
          </a:p>
          <a:p>
            <a:pPr marL="0" indent="0">
              <a:buNone/>
            </a:pPr>
            <a:endParaRPr lang="cs-CZ" sz="2300" dirty="0"/>
          </a:p>
          <a:p>
            <a:endParaRPr lang="cs-CZ" sz="2300" dirty="0"/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41428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cs-CZ" dirty="0" smtClean="0"/>
              <a:t>Co vše obsahuje business plán</a:t>
            </a:r>
            <a:endParaRPr lang="cs-CZ" dirty="0"/>
          </a:p>
        </p:txBody>
      </p:sp>
      <p:sp>
        <p:nvSpPr>
          <p:cNvPr id="12" name="Zástupný symbol pro obsah 4"/>
          <p:cNvSpPr>
            <a:spLocks noGrp="1"/>
          </p:cNvSpPr>
          <p:nvPr>
            <p:ph sz="half" idx="2"/>
          </p:nvPr>
        </p:nvSpPr>
        <p:spPr>
          <a:xfrm>
            <a:off x="632520" y="1628800"/>
            <a:ext cx="4375150" cy="4525963"/>
          </a:xfrm>
        </p:spPr>
        <p:txBody>
          <a:bodyPr/>
          <a:lstStyle/>
          <a:p>
            <a:r>
              <a:rPr lang="cs-CZ" sz="2300" dirty="0"/>
              <a:t>úvod</a:t>
            </a:r>
          </a:p>
          <a:p>
            <a:r>
              <a:rPr lang="cs-CZ" sz="2300" dirty="0"/>
              <a:t>business plán v 60 vteřinách na A4</a:t>
            </a:r>
          </a:p>
          <a:p>
            <a:r>
              <a:rPr lang="cs-CZ" sz="2300" dirty="0">
                <a:solidFill>
                  <a:srgbClr val="FF0000"/>
                </a:solidFill>
              </a:rPr>
              <a:t>představení sociálního podniku</a:t>
            </a:r>
          </a:p>
          <a:p>
            <a:r>
              <a:rPr lang="cs-CZ" sz="2300" dirty="0"/>
              <a:t>analýza trhu aneb kde budu podnikat</a:t>
            </a:r>
          </a:p>
          <a:p>
            <a:r>
              <a:rPr lang="cs-CZ" sz="2300" dirty="0">
                <a:solidFill>
                  <a:srgbClr val="FF0000"/>
                </a:solidFill>
              </a:rPr>
              <a:t>jaký bude náš </a:t>
            </a:r>
            <a:r>
              <a:rPr lang="cs-CZ" sz="2300" dirty="0" smtClean="0">
                <a:solidFill>
                  <a:srgbClr val="FF0000"/>
                </a:solidFill>
              </a:rPr>
              <a:t>produkt/služba</a:t>
            </a:r>
          </a:p>
          <a:p>
            <a:r>
              <a:rPr lang="cs-CZ" sz="2300" dirty="0"/>
              <a:t>jak získat a udržet si </a:t>
            </a:r>
            <a:r>
              <a:rPr lang="cs-CZ" sz="2300" dirty="0" smtClean="0"/>
              <a:t>zákazníky</a:t>
            </a:r>
          </a:p>
          <a:p>
            <a:pPr marL="0" indent="0">
              <a:buNone/>
            </a:pPr>
            <a:endParaRPr lang="cs-CZ" sz="2300" dirty="0"/>
          </a:p>
          <a:p>
            <a:endParaRPr lang="cs-CZ" sz="2300" dirty="0"/>
          </a:p>
          <a:p>
            <a:endParaRPr lang="cs-CZ" sz="230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"/>
          </p:nvPr>
        </p:nvSpPr>
        <p:spPr>
          <a:xfrm>
            <a:off x="5385048" y="1639341"/>
            <a:ext cx="4375150" cy="4525963"/>
          </a:xfrm>
        </p:spPr>
        <p:txBody>
          <a:bodyPr/>
          <a:lstStyle/>
          <a:p>
            <a:r>
              <a:rPr lang="cs-CZ" sz="2300" dirty="0">
                <a:solidFill>
                  <a:srgbClr val="FF0000"/>
                </a:solidFill>
              </a:rPr>
              <a:t>naši </a:t>
            </a:r>
            <a:r>
              <a:rPr lang="cs-CZ" sz="2300" dirty="0" smtClean="0">
                <a:solidFill>
                  <a:srgbClr val="FF0000"/>
                </a:solidFill>
              </a:rPr>
              <a:t>lidé</a:t>
            </a:r>
          </a:p>
          <a:p>
            <a:r>
              <a:rPr lang="cs-CZ" sz="2300" dirty="0" smtClean="0">
                <a:solidFill>
                  <a:srgbClr val="FF0000"/>
                </a:solidFill>
              </a:rPr>
              <a:t>užitek </a:t>
            </a:r>
            <a:r>
              <a:rPr lang="cs-CZ" sz="2300" dirty="0">
                <a:solidFill>
                  <a:srgbClr val="FF0000"/>
                </a:solidFill>
              </a:rPr>
              <a:t>sociálního podniku</a:t>
            </a:r>
          </a:p>
          <a:p>
            <a:r>
              <a:rPr lang="cs-CZ" sz="2300" dirty="0">
                <a:solidFill>
                  <a:srgbClr val="FF0000"/>
                </a:solidFill>
              </a:rPr>
              <a:t>investiční </a:t>
            </a:r>
            <a:r>
              <a:rPr lang="cs-CZ" sz="2300" dirty="0" smtClean="0">
                <a:solidFill>
                  <a:srgbClr val="FF0000"/>
                </a:solidFill>
              </a:rPr>
              <a:t>záměr</a:t>
            </a:r>
            <a:endParaRPr lang="cs-CZ" sz="2300" dirty="0" smtClean="0">
              <a:solidFill>
                <a:srgbClr val="FF0000"/>
              </a:solidFill>
            </a:endParaRPr>
          </a:p>
          <a:p>
            <a:r>
              <a:rPr lang="cs-CZ" sz="2300" dirty="0" smtClean="0"/>
              <a:t>majetek</a:t>
            </a:r>
            <a:endParaRPr lang="cs-CZ" sz="2300" dirty="0"/>
          </a:p>
          <a:p>
            <a:r>
              <a:rPr lang="cs-CZ" sz="2300" dirty="0">
                <a:solidFill>
                  <a:srgbClr val="FF0000"/>
                </a:solidFill>
              </a:rPr>
              <a:t>finanční plán</a:t>
            </a:r>
          </a:p>
          <a:p>
            <a:r>
              <a:rPr lang="cs-CZ" sz="2300" dirty="0"/>
              <a:t>harmonogram činností</a:t>
            </a:r>
          </a:p>
          <a:p>
            <a:r>
              <a:rPr lang="cs-CZ" sz="2300" dirty="0"/>
              <a:t>rizika podnikání</a:t>
            </a:r>
          </a:p>
          <a:p>
            <a:r>
              <a:rPr lang="cs-CZ" sz="2300" dirty="0"/>
              <a:t>příloha – </a:t>
            </a:r>
            <a:r>
              <a:rPr lang="cs-CZ" sz="2300" dirty="0" smtClean="0"/>
              <a:t>SWOT analýza</a:t>
            </a:r>
            <a:endParaRPr lang="cs-CZ" sz="2300" dirty="0"/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8189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název organizace/projektu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adresa a kontaktní informace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časový horizont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datum sepsání dokumentu</a:t>
            </a:r>
            <a:endParaRPr lang="cs-CZ" sz="2800" dirty="0"/>
          </a:p>
        </p:txBody>
      </p:sp>
      <p:pic>
        <p:nvPicPr>
          <p:cNvPr id="16388" name="Picture 4" descr="http://www.bothsidesofthetable.com/wp-content/uploads/2010/03/email-introduction-300x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4" y="2486840"/>
            <a:ext cx="2968277" cy="29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plán v 60 vteřinách na A4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popsání problému</a:t>
            </a:r>
          </a:p>
          <a:p>
            <a:r>
              <a:rPr lang="cs-CZ" sz="2800" dirty="0" smtClean="0"/>
              <a:t>jaké máme řešení</a:t>
            </a:r>
          </a:p>
          <a:p>
            <a:r>
              <a:rPr lang="cs-CZ" sz="2800" dirty="0" smtClean="0"/>
              <a:t>v čem je naše řešení originální</a:t>
            </a:r>
          </a:p>
          <a:p>
            <a:r>
              <a:rPr lang="cs-CZ" sz="2800" dirty="0"/>
              <a:t>kdo jsme my</a:t>
            </a:r>
          </a:p>
          <a:p>
            <a:r>
              <a:rPr lang="cs-CZ" sz="2800" dirty="0" smtClean="0"/>
              <a:t>jaká je naše motivace</a:t>
            </a:r>
          </a:p>
          <a:p>
            <a:r>
              <a:rPr lang="cs-CZ" sz="2800" dirty="0" smtClean="0"/>
              <a:t>finanční ukazatelé</a:t>
            </a:r>
          </a:p>
          <a:p>
            <a:r>
              <a:rPr lang="cs-CZ" sz="2800" dirty="0" smtClean="0"/>
              <a:t>plán realizace</a:t>
            </a:r>
            <a:endParaRPr lang="cs-CZ" sz="2800" dirty="0"/>
          </a:p>
        </p:txBody>
      </p:sp>
      <p:pic>
        <p:nvPicPr>
          <p:cNvPr id="5122" name="Picture 2" descr="https://encrypted-tbn1.gstatic.com/images?q=tbn:ANd9GcQcIyJFdS2KLwpOfRnYl6UAc-cS9idaI6nHF-ZIDdPUcKFtMtv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66" y="2780928"/>
            <a:ext cx="26919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naše vize, poslání, cíle a hodnoty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naše historie a motivace k založení podniku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představení </a:t>
            </a:r>
            <a:r>
              <a:rPr lang="cs-CZ" sz="2800" dirty="0"/>
              <a:t>zakladatelů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definování vlastnických poměrů</a:t>
            </a:r>
            <a:endParaRPr lang="cs-CZ" sz="2800" dirty="0"/>
          </a:p>
        </p:txBody>
      </p:sp>
      <p:pic>
        <p:nvPicPr>
          <p:cNvPr id="6146" name="Picture 2" descr="http://www.newclearvision.com/wp-content/uploads/2010/12/new_clear_vision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9" y="3167615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8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rtinhumpolec.cz/konkurence-htm/konkurence-middle.jpg/$file/konkurence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8" y="3298226"/>
            <a:ext cx="2736304" cy="25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trhu aneb kde budu podnikat?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520" y="1916832"/>
            <a:ext cx="6192688" cy="37227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jaké jsou současné trendy na trhu?</a:t>
            </a:r>
          </a:p>
          <a:p>
            <a:r>
              <a:rPr lang="cs-CZ" sz="2800" dirty="0" smtClean="0"/>
              <a:t>do jakého odvětví vstoupíme?</a:t>
            </a:r>
          </a:p>
          <a:p>
            <a:r>
              <a:rPr lang="cs-CZ" sz="2800" dirty="0" smtClean="0"/>
              <a:t>kdo jsou moji zákazníci? jaké mají potřeby? jaké vyznávají hodnoty?</a:t>
            </a:r>
          </a:p>
          <a:p>
            <a:r>
              <a:rPr lang="cs-CZ" sz="2800" dirty="0" smtClean="0"/>
              <a:t>jaká je moje konkurence?</a:t>
            </a:r>
          </a:p>
          <a:p>
            <a:r>
              <a:rPr lang="cs-CZ" sz="2800" dirty="0" smtClean="0"/>
              <a:t>jak se lišíme od své konkurence?</a:t>
            </a:r>
            <a:endParaRPr lang="cs-CZ" sz="2800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224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LZZ_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LZZ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PLZZ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OPLZZ_</Template>
  <TotalTime>661</TotalTime>
  <Words>623</Words>
  <Application>Microsoft Office PowerPoint</Application>
  <PresentationFormat>A4 (210 x 297 mm)</PresentationFormat>
  <Paragraphs>157</Paragraphs>
  <Slides>23</Slides>
  <Notes>5</Notes>
  <HiddenSlides>10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OPLZZ_</vt:lpstr>
      <vt:lpstr>OPLZZ</vt:lpstr>
      <vt:lpstr>1_OPLZZ</vt:lpstr>
      <vt:lpstr>Tvorba business plánu  sociálního podnikání  Mgr. Petr Konečný MBA 10. dubna 2015 </vt:lpstr>
      <vt:lpstr>Sociální podnikání</vt:lpstr>
      <vt:lpstr>Význam business plánu</vt:lpstr>
      <vt:lpstr>Co vše obsahuje business plán</vt:lpstr>
      <vt:lpstr>Co vše obsahuje business plán</vt:lpstr>
      <vt:lpstr>Úvod</vt:lpstr>
      <vt:lpstr>Business plán v 60 vteřinách na A4</vt:lpstr>
      <vt:lpstr>Představení sociálního podniku</vt:lpstr>
      <vt:lpstr>Analýza trhu aneb kde budu podnikat?</vt:lpstr>
      <vt:lpstr>Jaký bude náš produkt/služba?</vt:lpstr>
      <vt:lpstr>Jak získat a udržet si zákazníky?</vt:lpstr>
      <vt:lpstr>Jak získat a udržet si zákazníky?</vt:lpstr>
      <vt:lpstr>Naši lidé</vt:lpstr>
      <vt:lpstr>Naši lidé</vt:lpstr>
      <vt:lpstr>Užitek sociálního podniku</vt:lpstr>
      <vt:lpstr>Užitek sociálního podniku</vt:lpstr>
      <vt:lpstr>Investiční záměr</vt:lpstr>
      <vt:lpstr>Majetek</vt:lpstr>
      <vt:lpstr>Finanční plán</vt:lpstr>
      <vt:lpstr>Harmonogram činností</vt:lpstr>
      <vt:lpstr>Rizika podnikání</vt:lpstr>
      <vt:lpstr>Příloha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lenka.starkova</dc:creator>
  <cp:lastModifiedBy>Andrea Štolfová</cp:lastModifiedBy>
  <cp:revision>128</cp:revision>
  <cp:lastPrinted>2015-04-09T11:34:42Z</cp:lastPrinted>
  <dcterms:created xsi:type="dcterms:W3CDTF">2015-04-02T09:27:27Z</dcterms:created>
  <dcterms:modified xsi:type="dcterms:W3CDTF">2015-04-09T11:36:54Z</dcterms:modified>
</cp:coreProperties>
</file>