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8" r:id="rId4"/>
    <p:sldId id="269" r:id="rId5"/>
    <p:sldId id="263" r:id="rId6"/>
    <p:sldId id="258" r:id="rId7"/>
    <p:sldId id="277" r:id="rId8"/>
    <p:sldId id="279" r:id="rId9"/>
    <p:sldId id="280" r:id="rId10"/>
    <p:sldId id="281" r:id="rId11"/>
    <p:sldId id="283" r:id="rId12"/>
    <p:sldId id="282" r:id="rId13"/>
    <p:sldId id="262" r:id="rId14"/>
    <p:sldId id="259" r:id="rId15"/>
    <p:sldId id="260" r:id="rId16"/>
    <p:sldId id="265" r:id="rId17"/>
    <p:sldId id="261" r:id="rId18"/>
    <p:sldId id="270" r:id="rId19"/>
    <p:sldId id="264" r:id="rId20"/>
    <p:sldId id="266" r:id="rId21"/>
    <p:sldId id="267" r:id="rId22"/>
    <p:sldId id="271" r:id="rId23"/>
    <p:sldId id="272" r:id="rId24"/>
    <p:sldId id="273" r:id="rId25"/>
    <p:sldId id="274" r:id="rId26"/>
    <p:sldId id="275" r:id="rId27"/>
    <p:sldId id="276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5A78D-EEDD-4616-9845-B41708430089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6F63F-9550-4668-8363-AFC7BFF4A1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55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88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76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30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1" y="1600200"/>
            <a:ext cx="3994525" cy="4967573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25" cy="4967573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  <p:extLst>
      <p:ext uri="{BB962C8B-B14F-4D97-AF65-F5344CB8AC3E}">
        <p14:creationId xmlns:p14="http://schemas.microsoft.com/office/powerpoint/2010/main" val="419100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597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09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88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49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23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58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92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99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C3C02-52D5-412C-ABDD-E294395B3C3E}" type="datetimeFigureOut">
              <a:rPr lang="cs-CZ" smtClean="0"/>
              <a:t>10. 4. 2015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3DD3-580D-4195-9672-884E031BE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8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streetwork.cz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jdidoklubu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3830"/>
            <a:ext cx="2305050" cy="230505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21431338">
            <a:off x="-14675" y="930289"/>
            <a:ext cx="9182039" cy="1470025"/>
          </a:xfrm>
        </p:spPr>
        <p:txBody>
          <a:bodyPr/>
          <a:lstStyle/>
          <a:p>
            <a:r>
              <a:rPr lang="cs-CZ" dirty="0" smtClean="0">
                <a:latin typeface="Capture it" panose="02000500000000000000" pitchFamily="2" charset="0"/>
              </a:rPr>
              <a:t>TRÉNINKOVÁ PRACOVNÍ MÍSTA</a:t>
            </a:r>
            <a:endParaRPr lang="cs-CZ" dirty="0">
              <a:latin typeface="Capture it" panose="02000500000000000000" pitchFamily="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779913" y="5348808"/>
            <a:ext cx="5832647" cy="1680592"/>
          </a:xfrm>
        </p:spPr>
        <p:txBody>
          <a:bodyPr>
            <a:normAutofit/>
          </a:bodyPr>
          <a:lstStyle/>
          <a:p>
            <a:pPr algn="l"/>
            <a:r>
              <a:rPr lang="cs-CZ" sz="2400" dirty="0" smtClean="0">
                <a:solidFill>
                  <a:schemeClr val="tx1"/>
                </a:solidFill>
                <a:latin typeface="Capture it" panose="02000500000000000000" pitchFamily="2" charset="0"/>
              </a:rPr>
              <a:t>Jakub Šlajs</a:t>
            </a:r>
          </a:p>
          <a:p>
            <a:pPr algn="l"/>
            <a:r>
              <a:rPr lang="cs-CZ" sz="2400" dirty="0" smtClean="0">
                <a:solidFill>
                  <a:schemeClr val="tx1"/>
                </a:solidFill>
                <a:latin typeface="Capture it" panose="02000500000000000000" pitchFamily="2" charset="0"/>
              </a:rPr>
              <a:t>Česká asociace </a:t>
            </a:r>
            <a:r>
              <a:rPr lang="cs-CZ" sz="2400" dirty="0" err="1" smtClean="0">
                <a:solidFill>
                  <a:schemeClr val="tx1"/>
                </a:solidFill>
                <a:latin typeface="Capture it" panose="02000500000000000000" pitchFamily="2" charset="0"/>
              </a:rPr>
              <a:t>streetwork</a:t>
            </a:r>
            <a:r>
              <a:rPr lang="cs-CZ" sz="2400" dirty="0" smtClean="0">
                <a:solidFill>
                  <a:schemeClr val="tx1"/>
                </a:solidFill>
                <a:latin typeface="Capture it" panose="02000500000000000000" pitchFamily="2" charset="0"/>
              </a:rPr>
              <a:t>, </a:t>
            </a:r>
            <a:r>
              <a:rPr lang="cs-CZ" sz="2400" dirty="0" err="1" smtClean="0">
                <a:solidFill>
                  <a:schemeClr val="tx1"/>
                </a:solidFill>
                <a:latin typeface="Capture it" panose="02000500000000000000" pitchFamily="2" charset="0"/>
              </a:rPr>
              <a:t>o.s</a:t>
            </a:r>
            <a:r>
              <a:rPr lang="cs-CZ" sz="2400" dirty="0" smtClean="0">
                <a:solidFill>
                  <a:schemeClr val="tx1"/>
                </a:solidFill>
                <a:latin typeface="Capture it" panose="02000500000000000000" pitchFamily="2" charset="0"/>
              </a:rPr>
              <a:t>.</a:t>
            </a:r>
          </a:p>
          <a:p>
            <a:pPr algn="l"/>
            <a:r>
              <a:rPr lang="cs-CZ" sz="2400" dirty="0" smtClean="0">
                <a:solidFill>
                  <a:srgbClr val="C00000"/>
                </a:solidFill>
                <a:latin typeface="Capture it" panose="02000500000000000000" pitchFamily="2" charset="0"/>
              </a:rPr>
              <a:t>www.streetwork.cz</a:t>
            </a:r>
            <a:endParaRPr lang="cs-CZ" sz="2400" dirty="0">
              <a:solidFill>
                <a:srgbClr val="C00000"/>
              </a:solidFill>
              <a:latin typeface="Capture it" panose="02000500000000000000" pitchFamily="2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4171"/>
            <a:ext cx="9144000" cy="1754909"/>
          </a:xfrm>
          <a:prstGeom prst="rect">
            <a:avLst/>
          </a:prstGeom>
        </p:spPr>
      </p:pic>
      <p:pic>
        <p:nvPicPr>
          <p:cNvPr id="1030" name="Picture 6" descr="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301208"/>
            <a:ext cx="296227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375772" y="6034062"/>
            <a:ext cx="3188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Evropský sociální </a:t>
            </a:r>
            <a:r>
              <a:rPr lang="cs-CZ" sz="1600" b="1" dirty="0" smtClean="0"/>
              <a:t>fond, Praha </a:t>
            </a:r>
            <a:r>
              <a:rPr lang="cs-CZ" sz="1600" b="1" dirty="0"/>
              <a:t>a </a:t>
            </a:r>
            <a:r>
              <a:rPr lang="cs-CZ" sz="1600" b="1" dirty="0" smtClean="0"/>
              <a:t>EU:</a:t>
            </a:r>
          </a:p>
          <a:p>
            <a:r>
              <a:rPr lang="cs-CZ" sz="1600" b="1" dirty="0" smtClean="0"/>
              <a:t>Investujeme </a:t>
            </a:r>
            <a:r>
              <a:rPr lang="cs-CZ" sz="1600" b="1" dirty="0"/>
              <a:t>do vaší budoucnosti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8963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4100" name="Picture 4" descr="https://scontent-fra.xx.fbcdn.net/hphotos-xfp1/v/t1.0-9/10336603_722371624527088_1265495042088430858_n.jpg?oh=f69bc422a3d0b669ad69ea0a38deb62c&amp;oe=55DFD61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90" y="1412776"/>
            <a:ext cx="7080786" cy="531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55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4098" name="Picture 2" descr="https://scontent-fra.xx.fbcdn.net/hphotos-xpf1/v/t1.0-9/10426084_641772682586983_6345760629832995246_n.jpg?oh=62bcf568b9f122fa4c7778a5f0240424&amp;oe=55E215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16" y="1412775"/>
            <a:ext cx="6912768" cy="51845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1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5122" name="Picture 2" descr="https://scontent-fra.xx.fbcdn.net/hphotos-xfp1/v/t1.0-9/10847939_669998913097693_6372635811207150731_n.jpg?oh=042387a05d16f0036a1f82e13d4c49bf&amp;oe=559EE4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432714" cy="48245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4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		</a:t>
            </a:r>
            <a:r>
              <a:rPr lang="cs-CZ" sz="8000" dirty="0" smtClean="0">
                <a:latin typeface="Capture it" panose="02000500000000000000" pitchFamily="2" charset="0"/>
              </a:rPr>
              <a:t>cíle</a:t>
            </a:r>
            <a:endParaRPr lang="cs-CZ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Capture it" panose="02000500000000000000" pitchFamily="2" charset="0"/>
              </a:rPr>
              <a:t>Tréninkové zaměstnávání pro mladé</a:t>
            </a:r>
          </a:p>
          <a:p>
            <a:pPr marL="0" indent="0">
              <a:buNone/>
            </a:pPr>
            <a:r>
              <a:rPr lang="cs-CZ" dirty="0" smtClean="0"/>
              <a:t>Cílem je nabídnout restart, šanci na první pracovní zkušenost pro mladé lidi, kteří předčasně ukončili vlastní vzdělávání. </a:t>
            </a:r>
          </a:p>
          <a:p>
            <a:pPr marL="0" indent="0">
              <a:buNone/>
            </a:pPr>
            <a:endParaRPr lang="cs-CZ" dirty="0" smtClean="0">
              <a:latin typeface="Capture it" panose="02000500000000000000" pitchFamily="2" charset="0"/>
            </a:endParaRPr>
          </a:p>
          <a:p>
            <a:pPr marL="0" indent="0">
              <a:buNone/>
            </a:pPr>
            <a:r>
              <a:rPr lang="cs-CZ" dirty="0" smtClean="0">
                <a:latin typeface="Capture it" panose="02000500000000000000" pitchFamily="2" charset="0"/>
              </a:rPr>
              <a:t>Podpora nízkoprahových služeb</a:t>
            </a:r>
          </a:p>
          <a:p>
            <a:pPr marL="0" indent="0">
              <a:buNone/>
            </a:pPr>
            <a:r>
              <a:rPr lang="cs-CZ" dirty="0"/>
              <a:t>Cílem </a:t>
            </a:r>
            <a:r>
              <a:rPr lang="cs-CZ" dirty="0" smtClean="0"/>
              <a:t>je vytvořit funkční fundraisingový nástroj pro nízkoprahové služby a jejich klienty.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6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>
                <a:latin typeface="Capture it" panose="02000500000000000000" pitchFamily="2" charset="0"/>
              </a:rPr>
              <a:t>	  </a:t>
            </a:r>
            <a:r>
              <a:rPr lang="cs-CZ" sz="4900" dirty="0" smtClean="0">
                <a:latin typeface="Capture it" panose="02000500000000000000" pitchFamily="2" charset="0"/>
              </a:rPr>
              <a:t>tréninkové Pracoviště</a:t>
            </a:r>
            <a:endParaRPr lang="cs-CZ" sz="49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/>
              <a:t>Strukturovaně rozvíjí kompetence stanovené náplní práce v jednotlivých oblastech</a:t>
            </a:r>
          </a:p>
          <a:p>
            <a:pPr>
              <a:buFontTx/>
              <a:buChar char="-"/>
            </a:pPr>
            <a:r>
              <a:rPr lang="cs-CZ" dirty="0" smtClean="0"/>
              <a:t>Podpora při hledání následného zaměstnání</a:t>
            </a:r>
          </a:p>
          <a:p>
            <a:pPr lvl="1">
              <a:buFontTx/>
              <a:buChar char="-"/>
            </a:pPr>
            <a:r>
              <a:rPr lang="cs-CZ" dirty="0" smtClean="0"/>
              <a:t>Pracovní profilace, hledání práce na internetu, psaní CV, výběrová řízení</a:t>
            </a:r>
          </a:p>
          <a:p>
            <a:pPr>
              <a:buFontTx/>
              <a:buChar char="-"/>
            </a:pPr>
            <a:r>
              <a:rPr lang="cs-CZ" dirty="0" smtClean="0"/>
              <a:t>Souběžně individuální podpora od NZDM</a:t>
            </a:r>
          </a:p>
          <a:p>
            <a:pPr lvl="1">
              <a:buFontTx/>
              <a:buChar char="-"/>
            </a:pPr>
            <a:r>
              <a:rPr lang="cs-CZ" dirty="0" smtClean="0"/>
              <a:t>Grantová podpora Restart</a:t>
            </a:r>
            <a:endParaRPr lang="cs-CZ" dirty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2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	   </a:t>
            </a:r>
            <a:r>
              <a:rPr lang="cs-CZ" sz="6200" dirty="0" smtClean="0">
                <a:latin typeface="Capture it" panose="02000500000000000000" pitchFamily="2" charset="0"/>
              </a:rPr>
              <a:t>pracovní smlouva</a:t>
            </a:r>
            <a:endParaRPr lang="cs-CZ" sz="6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Kontrakt na 6 měsíců</a:t>
            </a:r>
          </a:p>
          <a:p>
            <a:pPr>
              <a:buFontTx/>
              <a:buChar char="-"/>
            </a:pPr>
            <a:r>
              <a:rPr lang="cs-CZ" dirty="0" smtClean="0"/>
              <a:t>Úvazek 0,5</a:t>
            </a:r>
          </a:p>
          <a:p>
            <a:pPr>
              <a:buFontTx/>
              <a:buChar char="-"/>
            </a:pPr>
            <a:r>
              <a:rPr lang="cs-CZ" dirty="0" smtClean="0"/>
              <a:t>Práce obden </a:t>
            </a:r>
          </a:p>
          <a:p>
            <a:pPr>
              <a:buFontTx/>
              <a:buChar char="-"/>
            </a:pPr>
            <a:r>
              <a:rPr lang="cs-CZ" dirty="0" smtClean="0"/>
              <a:t>Nástupní plat 5.000Kč</a:t>
            </a:r>
          </a:p>
          <a:p>
            <a:pPr>
              <a:buFontTx/>
              <a:buChar char="-"/>
            </a:pPr>
            <a:r>
              <a:rPr lang="cs-CZ" dirty="0" smtClean="0"/>
              <a:t>Požadavky: cílová skupina, zapojení NZDM, TP</a:t>
            </a:r>
          </a:p>
          <a:p>
            <a:pPr>
              <a:buFontTx/>
              <a:buChar char="-"/>
            </a:pPr>
            <a:r>
              <a:rPr lang="cs-CZ" dirty="0" smtClean="0"/>
              <a:t>Nejlépe od 18 let</a:t>
            </a:r>
          </a:p>
          <a:p>
            <a:pPr>
              <a:buFontTx/>
              <a:buChar char="-"/>
            </a:pPr>
            <a:r>
              <a:rPr lang="cs-CZ" dirty="0" smtClean="0"/>
              <a:t>Slušné vystupování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35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kompetence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Úklid, třídění a likvidace odpadu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/>
              <a:t>Z</a:t>
            </a:r>
            <a:r>
              <a:rPr lang="cs-CZ" dirty="0" smtClean="0"/>
              <a:t>boží, přejímka, třídění, čištění, příprava k prodeji, aranžování…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Dárce, komunikace s dárcem, předání informací o výtěžku a o procesu třídění zboží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Zákazník, oslovení, komunikace se zákazníkem, nabídka zboží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Pokladna, účtování, storna, denní výjezdy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Cena, stanovování ceny, vyhledávání alternativ, práce s procenty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Inventura, kontrola skladu, </a:t>
            </a:r>
          </a:p>
          <a:p>
            <a:pPr marL="971550" lvl="1" indent="-514350">
              <a:buFont typeface="+mj-lt"/>
              <a:buAutoNum type="arabicParenR"/>
            </a:pPr>
            <a:r>
              <a:rPr lang="cs-CZ" dirty="0" smtClean="0"/>
              <a:t>Obchod, samostatné vedení obchodu</a:t>
            </a:r>
            <a:endParaRPr lang="cs-CZ" sz="2400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8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dirty="0" smtClean="0">
                <a:latin typeface="Capture it" panose="02000500000000000000" pitchFamily="2" charset="0"/>
              </a:rPr>
              <a:t>	   </a:t>
            </a:r>
            <a:r>
              <a:rPr lang="cs-CZ" sz="7200" dirty="0" smtClean="0">
                <a:latin typeface="Capture it" panose="02000500000000000000" pitchFamily="2" charset="0"/>
              </a:rPr>
              <a:t>AR kontrakt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cs-CZ" dirty="0" smtClean="0"/>
              <a:t>Aktivizačně - Rozvojový kontrakt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Je ústní kontrakt, který je založený na principech individuální sociální práce. 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Pracujeme s pojmy jako vztah, osobní autorita, lítost, reflexe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Má rámcové okruhy (nabídku) s optimálními </a:t>
            </a:r>
            <a:r>
              <a:rPr lang="cs-CZ" dirty="0" err="1" smtClean="0"/>
              <a:t>cíly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31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dirty="0" smtClean="0">
                <a:latin typeface="Capture it" panose="02000500000000000000" pitchFamily="2" charset="0"/>
              </a:rPr>
              <a:t>	   </a:t>
            </a:r>
            <a:r>
              <a:rPr lang="cs-CZ" sz="6000" dirty="0" smtClean="0">
                <a:latin typeface="Capture it" panose="02000500000000000000" pitchFamily="2" charset="0"/>
              </a:rPr>
              <a:t>rámcové okruhy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Tx/>
              <a:buChar char="-"/>
            </a:pPr>
            <a:r>
              <a:rPr lang="cs-CZ" sz="2000" b="1" dirty="0" smtClean="0"/>
              <a:t>osobní situace</a:t>
            </a:r>
          </a:p>
          <a:p>
            <a:pPr lvl="1">
              <a:buFontTx/>
              <a:buChar char="-"/>
            </a:pPr>
            <a:r>
              <a:rPr lang="cs-CZ" sz="2000" i="1" dirty="0"/>
              <a:t>problémové </a:t>
            </a:r>
            <a:r>
              <a:rPr lang="cs-CZ" sz="2000" i="1" dirty="0" smtClean="0"/>
              <a:t>chování, </a:t>
            </a:r>
            <a:r>
              <a:rPr lang="cs-CZ" sz="2000" i="1" dirty="0"/>
              <a:t>osobní </a:t>
            </a:r>
            <a:r>
              <a:rPr lang="cs-CZ" sz="2000" i="1" dirty="0" smtClean="0"/>
              <a:t>doklady, </a:t>
            </a:r>
            <a:r>
              <a:rPr lang="cs-CZ" sz="2000" i="1" dirty="0"/>
              <a:t>co doma, v </a:t>
            </a:r>
            <a:r>
              <a:rPr lang="cs-CZ" sz="2000" i="1" dirty="0" smtClean="0"/>
              <a:t>partnerství, </a:t>
            </a:r>
            <a:r>
              <a:rPr lang="cs-CZ" sz="2000" i="1" dirty="0"/>
              <a:t>trestná činnost, přestupky, pokuty </a:t>
            </a:r>
            <a:r>
              <a:rPr lang="cs-CZ" sz="2000" i="1" dirty="0" smtClean="0"/>
              <a:t>MHD…</a:t>
            </a:r>
            <a:endParaRPr lang="cs-CZ" sz="2000" dirty="0"/>
          </a:p>
          <a:p>
            <a:pPr>
              <a:buFontTx/>
              <a:buChar char="-"/>
            </a:pPr>
            <a:r>
              <a:rPr lang="cs-CZ" sz="2000" b="1" dirty="0"/>
              <a:t>příprava na vzdělávání </a:t>
            </a:r>
            <a:endParaRPr lang="cs-CZ" sz="2000" b="1" dirty="0" smtClean="0"/>
          </a:p>
          <a:p>
            <a:pPr marL="742950" lvl="2" indent="-342900">
              <a:buFontTx/>
              <a:buChar char="-"/>
            </a:pPr>
            <a:r>
              <a:rPr lang="cs-CZ" sz="2000" i="1" dirty="0" smtClean="0"/>
              <a:t>doučování, procvičování, </a:t>
            </a:r>
            <a:r>
              <a:rPr lang="cs-CZ" sz="2000" i="1" dirty="0"/>
              <a:t>nabídka </a:t>
            </a:r>
            <a:r>
              <a:rPr lang="cs-CZ" sz="2000" i="1" dirty="0" smtClean="0"/>
              <a:t>kurzů</a:t>
            </a:r>
            <a:r>
              <a:rPr lang="cs-CZ" sz="2000" dirty="0" smtClean="0"/>
              <a:t>, </a:t>
            </a:r>
            <a:r>
              <a:rPr lang="cs-CZ" sz="2000" i="1" dirty="0"/>
              <a:t>individuální rozvoj </a:t>
            </a:r>
            <a:r>
              <a:rPr lang="cs-CZ" sz="2000" i="1" dirty="0" smtClean="0"/>
              <a:t>dovedností</a:t>
            </a:r>
            <a:endParaRPr lang="cs-CZ" sz="2000" b="1" dirty="0" smtClean="0"/>
          </a:p>
          <a:p>
            <a:pPr>
              <a:buFontTx/>
              <a:buChar char="-"/>
            </a:pPr>
            <a:r>
              <a:rPr lang="cs-CZ" sz="2000" b="1" dirty="0"/>
              <a:t>profesní rozvoj a kariérní poradenství </a:t>
            </a:r>
            <a:endParaRPr lang="cs-CZ" sz="2000" b="1" dirty="0" smtClean="0"/>
          </a:p>
          <a:p>
            <a:pPr lvl="1">
              <a:buFontTx/>
              <a:buChar char="-"/>
            </a:pPr>
            <a:r>
              <a:rPr lang="cs-CZ" sz="2000" i="1" dirty="0"/>
              <a:t>osobní profil </a:t>
            </a:r>
            <a:r>
              <a:rPr lang="cs-CZ" sz="2000" i="1" dirty="0" smtClean="0"/>
              <a:t>, specializace</a:t>
            </a:r>
            <a:r>
              <a:rPr lang="cs-CZ" sz="2000" dirty="0" smtClean="0"/>
              <a:t>, </a:t>
            </a:r>
            <a:r>
              <a:rPr lang="cs-CZ" sz="2000" i="1" dirty="0"/>
              <a:t>následné </a:t>
            </a:r>
            <a:r>
              <a:rPr lang="cs-CZ" sz="2000" i="1" dirty="0" smtClean="0"/>
              <a:t>uplatnění</a:t>
            </a:r>
            <a:endParaRPr lang="cs-CZ" sz="2000" b="1" dirty="0" smtClean="0"/>
          </a:p>
          <a:p>
            <a:pPr lvl="0">
              <a:buFontTx/>
              <a:buChar char="-"/>
            </a:pPr>
            <a:r>
              <a:rPr lang="cs-CZ" sz="2000" b="1" dirty="0"/>
              <a:t>ekonomická situace </a:t>
            </a:r>
            <a:endParaRPr lang="cs-CZ" sz="2000" b="1" dirty="0" smtClean="0"/>
          </a:p>
          <a:p>
            <a:pPr lvl="1">
              <a:buFontTx/>
              <a:buChar char="-"/>
            </a:pPr>
            <a:r>
              <a:rPr lang="cs-CZ" sz="2000" i="1" dirty="0"/>
              <a:t>hospodaření a </a:t>
            </a:r>
            <a:r>
              <a:rPr lang="cs-CZ" sz="2000" i="1" dirty="0" smtClean="0"/>
              <a:t>plánování, </a:t>
            </a:r>
            <a:r>
              <a:rPr lang="cs-CZ" sz="2000" i="1" dirty="0"/>
              <a:t>dluhy na </a:t>
            </a:r>
            <a:r>
              <a:rPr lang="cs-CZ" sz="2000" i="1" dirty="0" smtClean="0"/>
              <a:t>pojištění</a:t>
            </a:r>
            <a:r>
              <a:rPr lang="cs-CZ" sz="2000" dirty="0" smtClean="0"/>
              <a:t>, </a:t>
            </a:r>
            <a:r>
              <a:rPr lang="cs-CZ" sz="2000" i="1" dirty="0"/>
              <a:t>pomoc s dávkovými systémy </a:t>
            </a:r>
            <a:endParaRPr lang="cs-CZ" sz="2000" dirty="0"/>
          </a:p>
          <a:p>
            <a:pPr lvl="0">
              <a:buFontTx/>
              <a:buChar char="-"/>
            </a:pPr>
            <a:r>
              <a:rPr lang="cs-CZ" sz="2000" b="1" dirty="0"/>
              <a:t>zdravotní </a:t>
            </a:r>
            <a:r>
              <a:rPr lang="cs-CZ" sz="2000" b="1" dirty="0" smtClean="0"/>
              <a:t>situace</a:t>
            </a:r>
          </a:p>
          <a:p>
            <a:pPr lvl="1">
              <a:buFontTx/>
              <a:buChar char="-"/>
            </a:pPr>
            <a:r>
              <a:rPr lang="cs-CZ" sz="2000" i="1" dirty="0"/>
              <a:t>zajištění </a:t>
            </a:r>
            <a:r>
              <a:rPr lang="cs-CZ" sz="2000" i="1" dirty="0" smtClean="0"/>
              <a:t>lékaře, </a:t>
            </a:r>
            <a:r>
              <a:rPr lang="cs-CZ" sz="2000" i="1" dirty="0"/>
              <a:t>sexuální </a:t>
            </a:r>
            <a:r>
              <a:rPr lang="cs-CZ" sz="2000" i="1" dirty="0" smtClean="0"/>
              <a:t>osvěta</a:t>
            </a:r>
            <a:r>
              <a:rPr lang="cs-CZ" sz="2000" dirty="0" smtClean="0"/>
              <a:t>, </a:t>
            </a:r>
            <a:r>
              <a:rPr lang="cs-CZ" sz="2000" i="1" dirty="0"/>
              <a:t>zneužívání alkoholu, tabáku a omamných a psychotropních </a:t>
            </a:r>
            <a:r>
              <a:rPr lang="cs-CZ" sz="2000" i="1" dirty="0" smtClean="0"/>
              <a:t>látek</a:t>
            </a:r>
            <a:endParaRPr lang="cs-CZ" sz="2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plánování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Pořizují se individuální záznamy o průběhu poskytování služby TPM, včetně průběhu hodnocení</a:t>
            </a:r>
          </a:p>
          <a:p>
            <a:pPr>
              <a:buFontTx/>
              <a:buChar char="-"/>
            </a:pPr>
            <a:r>
              <a:rPr lang="cs-CZ" dirty="0" smtClean="0"/>
              <a:t>Průběžné konzultace týmu</a:t>
            </a:r>
          </a:p>
          <a:p>
            <a:pPr>
              <a:buFontTx/>
              <a:buChar char="-"/>
            </a:pPr>
            <a:r>
              <a:rPr lang="cs-CZ" dirty="0" smtClean="0"/>
              <a:t>Zapojování dalších institucí</a:t>
            </a:r>
          </a:p>
          <a:p>
            <a:pPr>
              <a:buFontTx/>
              <a:buChar char="-"/>
            </a:pPr>
            <a:r>
              <a:rPr lang="cs-CZ" dirty="0" smtClean="0"/>
              <a:t>Měsíční schůzky AR asistent, zaměstnanec, manažer, pracovník NZDM</a:t>
            </a:r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0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		</a:t>
            </a:r>
            <a:r>
              <a:rPr lang="cs-CZ" sz="8000" dirty="0" smtClean="0">
                <a:latin typeface="Capture it" panose="02000500000000000000" pitchFamily="2" charset="0"/>
              </a:rPr>
              <a:t>ČAS</a:t>
            </a:r>
            <a:endParaRPr lang="cs-CZ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Česká asociace </a:t>
            </a:r>
            <a:r>
              <a:rPr lang="cs-CZ" dirty="0" err="1" smtClean="0"/>
              <a:t>streetwork</a:t>
            </a:r>
            <a:r>
              <a:rPr lang="cs-CZ" dirty="0" smtClean="0"/>
              <a:t>, </a:t>
            </a:r>
            <a:r>
              <a:rPr lang="cs-CZ" dirty="0" err="1" smtClean="0"/>
              <a:t>o.s</a:t>
            </a:r>
            <a:r>
              <a:rPr lang="cs-CZ" dirty="0" smtClean="0"/>
              <a:t>. (</a:t>
            </a:r>
            <a:r>
              <a:rPr lang="en-US" dirty="0" smtClean="0"/>
              <a:t>*</a:t>
            </a:r>
            <a:r>
              <a:rPr lang="cs-CZ" dirty="0" smtClean="0"/>
              <a:t>1997)</a:t>
            </a:r>
          </a:p>
          <a:p>
            <a:r>
              <a:rPr lang="cs-CZ" altLang="cs-CZ" dirty="0" smtClean="0"/>
              <a:t>Sdružuje a zastřešuje nízkoprahové sociální služby v celé ČR (třetina NZDM v ČR, šestina sociální služeb založená na metodě kontaktní práce)</a:t>
            </a:r>
          </a:p>
          <a:p>
            <a:r>
              <a:rPr lang="cs-CZ" altLang="cs-CZ" dirty="0" smtClean="0"/>
              <a:t>Podpora kvality, vysoký vstupní práh</a:t>
            </a:r>
          </a:p>
          <a:p>
            <a:r>
              <a:rPr lang="cs-CZ" altLang="cs-CZ" dirty="0" smtClean="0">
                <a:hlinkClick r:id="rId2"/>
              </a:rPr>
              <a:t>www.streetwork.cz</a:t>
            </a:r>
            <a:endParaRPr lang="cs-CZ" altLang="cs-CZ" dirty="0" smtClean="0"/>
          </a:p>
          <a:p>
            <a:r>
              <a:rPr lang="cs-CZ" altLang="cs-CZ" dirty="0" smtClean="0"/>
              <a:t>Mezinárodní spolupráce</a:t>
            </a:r>
          </a:p>
          <a:p>
            <a:r>
              <a:rPr lang="cs-CZ" altLang="cs-CZ" dirty="0" smtClean="0"/>
              <a:t>Zavádění inovací</a:t>
            </a:r>
          </a:p>
          <a:p>
            <a:endParaRPr lang="cs-CZ" alt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50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rozvoj a vize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Letos rozšíření o pračku a sušičku</a:t>
            </a:r>
          </a:p>
          <a:p>
            <a:pPr>
              <a:buFontTx/>
              <a:buChar char="-"/>
            </a:pPr>
            <a:r>
              <a:rPr lang="cs-CZ" dirty="0" smtClean="0"/>
              <a:t>Dosáhnou zisku více než na polovinu nákladů</a:t>
            </a:r>
          </a:p>
          <a:p>
            <a:pPr>
              <a:buFontTx/>
              <a:buChar char="-"/>
            </a:pPr>
            <a:r>
              <a:rPr lang="cs-CZ" dirty="0" smtClean="0"/>
              <a:t>Rozvoj internetového prodeje</a:t>
            </a:r>
          </a:p>
          <a:p>
            <a:pPr>
              <a:buFontTx/>
              <a:buChar char="-"/>
            </a:pPr>
            <a:r>
              <a:rPr lang="cs-CZ" dirty="0" smtClean="0"/>
              <a:t>Spolupráce s dalšími neziskovkami</a:t>
            </a:r>
          </a:p>
          <a:p>
            <a:pPr>
              <a:buFontTx/>
              <a:buChar char="-"/>
            </a:pPr>
            <a:r>
              <a:rPr lang="cs-CZ" dirty="0" smtClean="0"/>
              <a:t>Prezentace využití zisku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28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sdílení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Potřeba sdílet zkušenosti s poskytovateli nízkoprahového, nultého, nebo tréninkového zaměstnání. 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Přesvědčujeme se, že práce je přirozený nástroj inkluze a budoucnosti sociálních služeb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7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GPR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Z prvního roku rozdělujeme 100.000,00Kč, které Restart </a:t>
            </a:r>
            <a:r>
              <a:rPr lang="cs-CZ" dirty="0" err="1" smtClean="0"/>
              <a:t>Shop</a:t>
            </a:r>
            <a:r>
              <a:rPr lang="cs-CZ" dirty="0" smtClean="0"/>
              <a:t> vydělal. </a:t>
            </a:r>
          </a:p>
          <a:p>
            <a:pPr>
              <a:buFontTx/>
              <a:buChar char="-"/>
            </a:pPr>
            <a:r>
              <a:rPr lang="cs-CZ" dirty="0" smtClean="0"/>
              <a:t>Zaměřujeme se na individuální podporu klientů nízkoprahových služeb</a:t>
            </a:r>
          </a:p>
          <a:p>
            <a:pPr lvl="1">
              <a:buFontTx/>
              <a:buChar char="-"/>
            </a:pPr>
            <a:r>
              <a:rPr lang="cs-CZ" dirty="0" smtClean="0"/>
              <a:t>Vzdělávání</a:t>
            </a:r>
          </a:p>
          <a:p>
            <a:pPr lvl="1">
              <a:buFontTx/>
              <a:buChar char="-"/>
            </a:pPr>
            <a:r>
              <a:rPr lang="cs-CZ" dirty="0" smtClean="0"/>
              <a:t>Zaměstnávání</a:t>
            </a:r>
          </a:p>
          <a:p>
            <a:pPr lvl="1">
              <a:buFontTx/>
              <a:buChar char="-"/>
            </a:pPr>
            <a:r>
              <a:rPr lang="cs-CZ" dirty="0" smtClean="0"/>
              <a:t>Další aktivizace k inkluzi</a:t>
            </a:r>
          </a:p>
          <a:p>
            <a:pPr marL="0" indent="0">
              <a:buNone/>
            </a:pPr>
            <a:r>
              <a:rPr lang="cs-CZ" dirty="0" smtClean="0"/>
              <a:t>- Od 1.4.2015 je GPR průběžná otevřená výzva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6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>
                <a:latin typeface="Capture it" panose="02000500000000000000" pitchFamily="2" charset="0"/>
              </a:rPr>
              <a:t>		podmínky GPR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cs-CZ" dirty="0" smtClean="0"/>
              <a:t>Uživatel</a:t>
            </a:r>
            <a:r>
              <a:rPr lang="cs-CZ" dirty="0"/>
              <a:t>, pro kterého je GPR žádána, musí službu užívat kontinuálně, zpravidla po dobu nejméně jednoho roku. 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Osobní </a:t>
            </a:r>
            <a:r>
              <a:rPr lang="cs-CZ" dirty="0"/>
              <a:t>cíle klienta, sociální práce zařízení a podpora GPR musí být ve vzájemném vztahu. 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Maximální </a:t>
            </a:r>
            <a:r>
              <a:rPr lang="cs-CZ" dirty="0"/>
              <a:t>výše GPR je 20.000,00Kč pro jednoho uživatele. </a:t>
            </a:r>
          </a:p>
          <a:p>
            <a:pPr>
              <a:buFontTx/>
              <a:buChar char="-"/>
            </a:pPr>
            <a:r>
              <a:rPr lang="cs-CZ" dirty="0" smtClean="0"/>
              <a:t>Zařízení </a:t>
            </a:r>
            <a:r>
              <a:rPr lang="cs-CZ" dirty="0"/>
              <a:t>zpracuje závěrečnou zprávu v podobě scénáře </a:t>
            </a:r>
            <a:r>
              <a:rPr lang="cs-CZ" dirty="0" err="1"/>
              <a:t>komixu</a:t>
            </a:r>
            <a:r>
              <a:rPr lang="cs-CZ" dirty="0"/>
              <a:t> o práci s klientem a využití GPR.</a:t>
            </a:r>
            <a:endParaRPr lang="cs-CZ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9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cs" sz="4800" dirty="0">
                <a:solidFill>
                  <a:schemeClr val="accent3"/>
                </a:solidFill>
                <a:latin typeface="Capture it" panose="02000500000000000000" pitchFamily="2" charset="0"/>
                <a:ea typeface="Impact"/>
                <a:cs typeface="Impact"/>
                <a:sym typeface="Impact"/>
              </a:rPr>
              <a:t>David, 19 let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2766926" y="1600201"/>
            <a:ext cx="5919899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27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900"/>
              <a:t>romská rodina, žije v Praze</a:t>
            </a:r>
          </a:p>
          <a:p>
            <a:pPr marL="457200" lvl="0" indent="-4127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900"/>
              <a:t>nejstarší ze tří sourozenců</a:t>
            </a:r>
          </a:p>
          <a:p>
            <a:pPr marL="457200" lvl="0" indent="-4127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900"/>
              <a:t>studuje, doma je v roli “starej se sám a pracuj”</a:t>
            </a:r>
          </a:p>
          <a:p>
            <a:pPr marL="457200" lvl="0" indent="-4127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900"/>
              <a:t>nemá peníze, chce dochodit školu (je v 3. ročníku) a pracovat (vydělávat peníze)</a:t>
            </a:r>
          </a:p>
          <a:p>
            <a:pPr marL="457200" lvl="0" indent="-4127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900"/>
              <a:t>doma nemá žádné soukromí</a:t>
            </a:r>
          </a:p>
        </p:txBody>
      </p:sp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520" y="1052736"/>
            <a:ext cx="2592288" cy="496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>
            <a:spLocks noGrp="1"/>
          </p:cNvSpPr>
          <p:nvPr>
            <p:ph type="body" idx="2"/>
          </p:nvPr>
        </p:nvSpPr>
        <p:spPr>
          <a:xfrm>
            <a:off x="467544" y="1628800"/>
            <a:ext cx="2088232" cy="1080120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2000" b="1" i="1" dirty="0"/>
              <a:t>...otec na mě furt </a:t>
            </a:r>
            <a:r>
              <a:rPr lang="cs" sz="2000" b="1" i="1" dirty="0" smtClean="0"/>
              <a:t>řve, tak občas kouřim</a:t>
            </a:r>
            <a:r>
              <a:rPr lang="cs" sz="2000" b="1" i="1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1820602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/>
            <a:r>
              <a:rPr lang="cs" sz="4800" dirty="0">
                <a:solidFill>
                  <a:schemeClr val="accent3"/>
                </a:solidFill>
                <a:latin typeface="Capture it" panose="02000500000000000000" pitchFamily="2" charset="0"/>
                <a:ea typeface="Impact"/>
                <a:cs typeface="Impact"/>
                <a:sym typeface="Impact"/>
              </a:rPr>
              <a:t>David, 19 let</a:t>
            </a:r>
            <a:endParaRPr lang="cs" sz="4800" b="0" i="1" dirty="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417834"/>
            <a:ext cx="5919899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800"/>
              <a:t>občas s kamarády užívá marihuanu a alkohol 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800"/>
              <a:t>zvažuje ukončit školu, potřebuje peníze, matka přišla o práci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 sz="2800"/>
              <a:t>ze strany streetworkerů dostává podporu a nabídku chodit do klubu, povídat si o svých tématech</a:t>
            </a: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2160" y="1417833"/>
            <a:ext cx="2674638" cy="496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>
            <a:spLocks noGrp="1"/>
          </p:cNvSpPr>
          <p:nvPr>
            <p:ph type="body" idx="2"/>
          </p:nvPr>
        </p:nvSpPr>
        <p:spPr>
          <a:xfrm>
            <a:off x="6300192" y="1988839"/>
            <a:ext cx="2172908" cy="1017727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 i="1" dirty="0"/>
              <a:t>… chodím </a:t>
            </a:r>
            <a:r>
              <a:rPr lang="cs" sz="1800" b="1" i="1" dirty="0" smtClean="0"/>
              <a:t> na brigády</a:t>
            </a:r>
            <a:r>
              <a:rPr lang="cs" sz="1800" b="1" i="1" dirty="0"/>
              <a:t>, peníze </a:t>
            </a:r>
            <a:r>
              <a:rPr lang="cs" sz="1800" b="1" i="1" dirty="0" smtClean="0"/>
              <a:t>pak </a:t>
            </a:r>
            <a:r>
              <a:rPr lang="cs" sz="1800" b="1" i="1" dirty="0"/>
              <a:t>dám mámě...</a:t>
            </a:r>
          </a:p>
        </p:txBody>
      </p:sp>
    </p:spTree>
    <p:extLst>
      <p:ext uri="{BB962C8B-B14F-4D97-AF65-F5344CB8AC3E}">
        <p14:creationId xmlns:p14="http://schemas.microsoft.com/office/powerpoint/2010/main" val="8035870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/>
            <a:r>
              <a:rPr lang="cs" sz="4800" dirty="0">
                <a:solidFill>
                  <a:schemeClr val="accent3"/>
                </a:solidFill>
                <a:latin typeface="Capture it" panose="02000500000000000000" pitchFamily="2" charset="0"/>
                <a:ea typeface="Impact"/>
                <a:cs typeface="Impact"/>
                <a:sym typeface="Impact"/>
              </a:rPr>
              <a:t>David, 19 let</a:t>
            </a:r>
            <a:endParaRPr lang="cs" sz="4800" b="0" i="1" dirty="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2693875" y="1671134"/>
            <a:ext cx="5919899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chodí do klubu za zábavou a s pracovníky řeší své priority, vztah s přítelkyní, školu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přítelkyně otěhotněla s jiným klukem, rozešli se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školu dokončí za 10 měsíců, práci může začít hledat už teď</a:t>
            </a:r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512" y="1621033"/>
            <a:ext cx="2520280" cy="496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 txBox="1">
            <a:spLocks noGrp="1"/>
          </p:cNvSpPr>
          <p:nvPr>
            <p:ph type="body" idx="2"/>
          </p:nvPr>
        </p:nvSpPr>
        <p:spPr>
          <a:xfrm>
            <a:off x="467544" y="2204864"/>
            <a:ext cx="2016224" cy="1057600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 i="1" dirty="0"/>
              <a:t>Lucčiny rodiče říkají, že mám </a:t>
            </a:r>
            <a:br>
              <a:rPr lang="cs" sz="1800" b="1" i="1" dirty="0"/>
            </a:br>
            <a:r>
              <a:rPr lang="cs" sz="1800" b="1" i="1" dirty="0"/>
              <a:t>na víc, než na sklenáře</a:t>
            </a:r>
          </a:p>
        </p:txBody>
      </p:sp>
    </p:spTree>
    <p:extLst>
      <p:ext uri="{BB962C8B-B14F-4D97-AF65-F5344CB8AC3E}">
        <p14:creationId xmlns:p14="http://schemas.microsoft.com/office/powerpoint/2010/main" val="422385467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/>
            <a:r>
              <a:rPr lang="cs" sz="4800" dirty="0">
                <a:solidFill>
                  <a:schemeClr val="accent3"/>
                </a:solidFill>
                <a:latin typeface="Capture it" panose="02000500000000000000" pitchFamily="2" charset="0"/>
                <a:ea typeface="Impact"/>
                <a:cs typeface="Impact"/>
                <a:sym typeface="Impact"/>
              </a:rPr>
              <a:t>David, 19 let</a:t>
            </a:r>
            <a:endParaRPr lang="cs" sz="4800" b="0" i="1" dirty="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84076" y="1467934"/>
            <a:ext cx="5919899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v NZDM vyhledávají nabídky na internetu, David má brigádu v oboru, baví ho to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kdyby měl řidičský průkaz, mohl by po škole nastoupit za slušný plat.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cs"/>
              <a:t>požádají o podporu Restart :)</a:t>
            </a: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72200" y="1417833"/>
            <a:ext cx="2602630" cy="496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>
            <a:spLocks noGrp="1"/>
          </p:cNvSpPr>
          <p:nvPr>
            <p:ph type="body" idx="2"/>
          </p:nvPr>
        </p:nvSpPr>
        <p:spPr>
          <a:xfrm>
            <a:off x="6588224" y="2155376"/>
            <a:ext cx="2160240" cy="841576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 i="1" dirty="0"/>
              <a:t>kdybych měl řidičák, měl bych místo po škole hned...</a:t>
            </a:r>
          </a:p>
        </p:txBody>
      </p:sp>
    </p:spTree>
    <p:extLst>
      <p:ext uri="{BB962C8B-B14F-4D97-AF65-F5344CB8AC3E}">
        <p14:creationId xmlns:p14="http://schemas.microsoft.com/office/powerpoint/2010/main" val="28412823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		</a:t>
            </a:r>
            <a:r>
              <a:rPr lang="cs-CZ" sz="8000" dirty="0" smtClean="0">
                <a:latin typeface="Capture it" panose="02000500000000000000" pitchFamily="2" charset="0"/>
              </a:rPr>
              <a:t>kvalita</a:t>
            </a:r>
            <a:endParaRPr lang="cs-CZ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cs-CZ" dirty="0" smtClean="0"/>
              <a:t>Je klíčovým nástrojem ČAS, který garantuje kvalitu služeb svých členů </a:t>
            </a:r>
          </a:p>
          <a:p>
            <a:pPr>
              <a:buFont typeface="Arial" charset="0"/>
              <a:buChar char="•"/>
            </a:pPr>
            <a:r>
              <a:rPr lang="cs-CZ" dirty="0" smtClean="0"/>
              <a:t>Cílem je vyjít ze standardů a překročit je směrem k hodnocení dobré praxe v přímé práci s klienty</a:t>
            </a:r>
          </a:p>
          <a:p>
            <a:pPr>
              <a:buFont typeface="Arial" charset="0"/>
              <a:buChar char="•"/>
            </a:pPr>
            <a:r>
              <a:rPr lang="cs-CZ" dirty="0" smtClean="0"/>
              <a:t>ČAS se zabývá etickými problémy ve službách </a:t>
            </a:r>
          </a:p>
          <a:p>
            <a:pPr>
              <a:buFont typeface="Arial" charset="0"/>
              <a:buChar char="•"/>
            </a:pPr>
            <a:r>
              <a:rPr lang="cs-CZ" dirty="0" smtClean="0"/>
              <a:t>Sdílení dobré praxe</a:t>
            </a:r>
          </a:p>
          <a:p>
            <a:pPr>
              <a:buFont typeface="Arial" charset="0"/>
              <a:buChar char="•"/>
            </a:pPr>
            <a:r>
              <a:rPr lang="cs-CZ" dirty="0" smtClean="0"/>
              <a:t>Komplexní vzdělávání</a:t>
            </a:r>
          </a:p>
          <a:p>
            <a:pPr>
              <a:buFont typeface="Arial" charset="0"/>
              <a:buChar char="•"/>
            </a:pPr>
            <a:r>
              <a:rPr lang="cs-CZ" dirty="0" smtClean="0"/>
              <a:t>Podpora členů u veřejné správy</a:t>
            </a:r>
          </a:p>
          <a:p>
            <a:pPr>
              <a:buFont typeface="Arial" charset="0"/>
              <a:buChar char="•"/>
            </a:pPr>
            <a:endParaRPr lang="cs-CZ" dirty="0" smtClean="0"/>
          </a:p>
          <a:p>
            <a:pPr>
              <a:buFont typeface="Arial" charset="0"/>
              <a:buChar char="•"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		</a:t>
            </a:r>
            <a:r>
              <a:rPr lang="cs-CZ" sz="8000" dirty="0" smtClean="0">
                <a:latin typeface="Capture it" panose="02000500000000000000" pitchFamily="2" charset="0"/>
              </a:rPr>
              <a:t>inovace</a:t>
            </a:r>
            <a:endParaRPr lang="cs-CZ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" indent="0">
              <a:buNone/>
              <a:defRPr/>
            </a:pPr>
            <a:r>
              <a:rPr lang="cs-CZ" altLang="cs-CZ" dirty="0">
                <a:latin typeface="Capture it" panose="02000500000000000000" pitchFamily="2" charset="0"/>
              </a:rPr>
              <a:t>Mobilní terénní práce </a:t>
            </a:r>
            <a:r>
              <a:rPr lang="cs-CZ" altLang="cs-CZ" dirty="0"/>
              <a:t>– finančně a metodicky zajišťujeme provoz mobilní terénní </a:t>
            </a:r>
            <a:r>
              <a:rPr lang="cs-CZ" altLang="cs-CZ" dirty="0" smtClean="0"/>
              <a:t>práce</a:t>
            </a:r>
          </a:p>
          <a:p>
            <a:pPr marL="514350" indent="-457200">
              <a:defRPr/>
            </a:pPr>
            <a:endParaRPr lang="cs-CZ" altLang="cs-CZ" dirty="0" smtClean="0"/>
          </a:p>
          <a:p>
            <a:pPr marL="57150" indent="0">
              <a:buNone/>
              <a:defRPr/>
            </a:pPr>
            <a:r>
              <a:rPr lang="cs-CZ" altLang="cs-CZ" dirty="0" err="1" smtClean="0">
                <a:latin typeface="Capture it" panose="02000500000000000000" pitchFamily="2" charset="0"/>
              </a:rPr>
              <a:t>Streetwork</a:t>
            </a:r>
            <a:r>
              <a:rPr lang="cs-CZ" altLang="cs-CZ" dirty="0" smtClean="0">
                <a:latin typeface="Capture it" panose="02000500000000000000" pitchFamily="2" charset="0"/>
              </a:rPr>
              <a:t> </a:t>
            </a:r>
            <a:r>
              <a:rPr lang="cs-CZ" altLang="cs-CZ" dirty="0">
                <a:latin typeface="Capture it" panose="02000500000000000000" pitchFamily="2" charset="0"/>
              </a:rPr>
              <a:t>on-line </a:t>
            </a:r>
            <a:r>
              <a:rPr lang="cs-CZ" altLang="cs-CZ" dirty="0"/>
              <a:t>– </a:t>
            </a:r>
            <a:r>
              <a:rPr lang="cs-CZ" altLang="cs-CZ" dirty="0" smtClean="0">
                <a:hlinkClick r:id="rId2"/>
              </a:rPr>
              <a:t>www.jdidoklubu.cz</a:t>
            </a:r>
            <a:endParaRPr lang="cs-CZ" altLang="cs-CZ" dirty="0" smtClean="0"/>
          </a:p>
          <a:p>
            <a:pPr marL="514350" indent="-457200">
              <a:defRPr/>
            </a:pPr>
            <a:endParaRPr lang="cs-CZ" altLang="cs-CZ" dirty="0" smtClean="0"/>
          </a:p>
          <a:p>
            <a:pPr marL="57150" indent="0">
              <a:buNone/>
              <a:defRPr/>
            </a:pPr>
            <a:r>
              <a:rPr lang="cs-CZ" altLang="cs-CZ" dirty="0" smtClean="0">
                <a:latin typeface="Capture it" panose="02000500000000000000" pitchFamily="2" charset="0"/>
              </a:rPr>
              <a:t>Tréninkové </a:t>
            </a:r>
            <a:r>
              <a:rPr lang="cs-CZ" altLang="cs-CZ" dirty="0">
                <a:latin typeface="Capture it" panose="02000500000000000000" pitchFamily="2" charset="0"/>
              </a:rPr>
              <a:t>zaměstnávání</a:t>
            </a:r>
            <a:r>
              <a:rPr lang="cs-CZ" altLang="cs-CZ" dirty="0"/>
              <a:t> – provozujeme Restart </a:t>
            </a:r>
            <a:r>
              <a:rPr lang="cs-CZ" altLang="cs-CZ" dirty="0" err="1" smtClean="0"/>
              <a:t>Shop</a:t>
            </a:r>
            <a:r>
              <a:rPr lang="cs-CZ" altLang="cs-CZ" dirty="0" smtClean="0"/>
              <a:t> </a:t>
            </a:r>
            <a:r>
              <a:rPr lang="cs-CZ" altLang="cs-CZ" dirty="0"/>
              <a:t>– obchod s darovaným zbožím a finančně podporujeme dalších 6 po celé ČR</a:t>
            </a:r>
          </a:p>
          <a:p>
            <a:pPr>
              <a:defRPr/>
            </a:pPr>
            <a:endParaRPr lang="cs-CZ" altLang="cs-CZ" dirty="0"/>
          </a:p>
          <a:p>
            <a:pPr marL="514350" indent="-457200">
              <a:defRPr/>
            </a:pPr>
            <a:endParaRPr lang="cs-CZ" alt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8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	</a:t>
            </a:r>
            <a:r>
              <a:rPr lang="cs-CZ" sz="7200" dirty="0" smtClean="0">
                <a:latin typeface="Capture it" panose="02000500000000000000" pitchFamily="2" charset="0"/>
              </a:rPr>
              <a:t>porod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Hlavní potřeba skloubení TPM a obchodu</a:t>
            </a:r>
          </a:p>
          <a:p>
            <a:endParaRPr lang="cs-CZ" dirty="0" smtClean="0"/>
          </a:p>
          <a:p>
            <a:r>
              <a:rPr lang="cs-CZ" dirty="0" smtClean="0"/>
              <a:t>Vlastní nejistota zda charity </a:t>
            </a:r>
            <a:r>
              <a:rPr lang="cs-CZ" dirty="0" err="1" smtClean="0"/>
              <a:t>shop</a:t>
            </a:r>
            <a:r>
              <a:rPr lang="cs-CZ" dirty="0" smtClean="0"/>
              <a:t> je „to pravé“</a:t>
            </a:r>
          </a:p>
          <a:p>
            <a:endParaRPr lang="cs-CZ" dirty="0" smtClean="0"/>
          </a:p>
          <a:p>
            <a:r>
              <a:rPr lang="cs-CZ" dirty="0" err="1" smtClean="0"/>
              <a:t>Streetwork</a:t>
            </a:r>
            <a:r>
              <a:rPr lang="cs-CZ" dirty="0" smtClean="0"/>
              <a:t>, jako práce s uživateli drog</a:t>
            </a:r>
          </a:p>
          <a:p>
            <a:endParaRPr lang="cs-CZ" dirty="0" smtClean="0"/>
          </a:p>
          <a:p>
            <a:r>
              <a:rPr lang="cs-CZ" dirty="0" smtClean="0"/>
              <a:t>Důvěra politiků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3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/>
              <a:t>5.5.2014 otevíráme Restart </a:t>
            </a:r>
            <a:r>
              <a:rPr lang="cs-CZ" dirty="0" err="1" smtClean="0"/>
              <a:t>Shop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„dobročinný obchod s darovaným zbožím </a:t>
            </a:r>
            <a:br>
              <a:rPr lang="cs-CZ" dirty="0" smtClean="0"/>
            </a:br>
            <a:r>
              <a:rPr lang="cs-CZ" dirty="0" smtClean="0"/>
              <a:t>na podporu služeb pro mládež“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Sbírkové akce</a:t>
            </a:r>
          </a:p>
          <a:p>
            <a:pPr>
              <a:buFontTx/>
              <a:buChar char="-"/>
            </a:pPr>
            <a:r>
              <a:rPr lang="cs-CZ" dirty="0" smtClean="0"/>
              <a:t>Soutěže pro zákazníky</a:t>
            </a:r>
          </a:p>
          <a:p>
            <a:pPr>
              <a:buFontTx/>
              <a:buChar char="-"/>
            </a:pPr>
            <a:r>
              <a:rPr lang="cs-CZ" dirty="0" err="1" smtClean="0"/>
              <a:t>facebook</a:t>
            </a:r>
            <a:r>
              <a:rPr lang="cs-CZ" dirty="0" smtClean="0"/>
              <a:t>, TV, sklady, komise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35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1026" name="Picture 2" descr="https://scontent-fra.xx.fbcdn.net/hphotos-xap1/v/t1.0-9/10325411_572116996219219_3722421536545998531_n.jpg?oh=494f4368e0ed59de66153031055d8855&amp;oe=55DF95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60" y="1484784"/>
            <a:ext cx="6768752" cy="50765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4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2050" name="Picture 2" descr="https://fbcdn-sphotos-f-a.akamaihd.net/hphotos-ak-xap1/v/t1.0-9/10250241_572117036219215_2776322680778882078_n.jpg?oh=6b363cebb04a845b9f53532c80655c80&amp;oe=55A63F0C&amp;__gda__=1440721104_a26a6b0e5962d461a0815270b0628b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89632"/>
            <a:ext cx="7135647" cy="53517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02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7200" dirty="0" smtClean="0"/>
              <a:t>	  </a:t>
            </a:r>
            <a:r>
              <a:rPr lang="cs-CZ" sz="7200" dirty="0" smtClean="0">
                <a:latin typeface="Capture it" panose="02000500000000000000" pitchFamily="2" charset="0"/>
              </a:rPr>
              <a:t>Restart </a:t>
            </a:r>
            <a:r>
              <a:rPr lang="cs-CZ" sz="7200" dirty="0" err="1" smtClean="0">
                <a:latin typeface="Capture it" panose="02000500000000000000" pitchFamily="2" charset="0"/>
              </a:rPr>
              <a:t>Shop</a:t>
            </a:r>
            <a:endParaRPr lang="cs-CZ" sz="7200" dirty="0">
              <a:latin typeface="Capture it" panose="020005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224136" cy="1224136"/>
          </a:xfrm>
          <a:prstGeom prst="rect">
            <a:avLst/>
          </a:prstGeom>
        </p:spPr>
      </p:pic>
      <p:pic>
        <p:nvPicPr>
          <p:cNvPr id="3074" name="Picture 2" descr="https://scontent-fra.xx.fbcdn.net/hphotos-xfa1/v/t1.0-9/10356407_575341552563430_180135585827459368_n.jpg?oh=5fe8c01daf37aea388f572cc7bdf7f9c&amp;oe=55AE84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80" y="1444125"/>
            <a:ext cx="3048000" cy="50958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fbcdn-sphotos-g-a.akamaihd.net/hphotos-ak-xfp1/v/t1.0-9/10325251_575341612563424_284931699365876133_n.jpg?oh=79c359d12433cc7a14363beeb41a596e&amp;oe=55ACB1DF&amp;__gda__=1437932356_6367b7a53ef0b5ae12b77b10f9c72ab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420483"/>
            <a:ext cx="3048000" cy="50958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fbcdn-sphotos-e-a.akamaihd.net/hphotos-ak-xap1/v/t1.0-9/10268544_575342879229964_8765566735247612016_n.jpg?oh=b2b98a86e588eb12b27ce341de671924&amp;oe=55B61A08&amp;__gda__=1436458708_2e3c81bf3702ff23189b77ff843af7a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44125"/>
            <a:ext cx="3048000" cy="50958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789</Words>
  <Application>Microsoft Office PowerPoint</Application>
  <PresentationFormat>Předvádění na obrazovce (4:3)</PresentationFormat>
  <Paragraphs>147</Paragraphs>
  <Slides>27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systému Office</vt:lpstr>
      <vt:lpstr>TRÉNINKOVÁ PRACOVNÍ MÍSTA</vt:lpstr>
      <vt:lpstr>  ČAS</vt:lpstr>
      <vt:lpstr>  kvalita</vt:lpstr>
      <vt:lpstr>  inovace</vt:lpstr>
      <vt:lpstr>  porod</vt:lpstr>
      <vt:lpstr>   Restart Shop</vt:lpstr>
      <vt:lpstr>   Restart Shop</vt:lpstr>
      <vt:lpstr>   Restart Shop</vt:lpstr>
      <vt:lpstr>   Restart Shop</vt:lpstr>
      <vt:lpstr>   Restart Shop</vt:lpstr>
      <vt:lpstr>   Restart Shop</vt:lpstr>
      <vt:lpstr>   Restart Shop</vt:lpstr>
      <vt:lpstr>  cíle</vt:lpstr>
      <vt:lpstr>   tréninkové Pracoviště</vt:lpstr>
      <vt:lpstr>    pracovní smlouva</vt:lpstr>
      <vt:lpstr>  kompetence</vt:lpstr>
      <vt:lpstr>    AR kontrakt</vt:lpstr>
      <vt:lpstr>    rámcové okruhy</vt:lpstr>
      <vt:lpstr>  plánování</vt:lpstr>
      <vt:lpstr>  rozvoj a vize</vt:lpstr>
      <vt:lpstr>  sdílení</vt:lpstr>
      <vt:lpstr>  GPR</vt:lpstr>
      <vt:lpstr>  podmínky GPR</vt:lpstr>
      <vt:lpstr>David, 19 let</vt:lpstr>
      <vt:lpstr>David, 19 let</vt:lpstr>
      <vt:lpstr>David, 19 let</vt:lpstr>
      <vt:lpstr>David, 19 let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TRÉNINKOVÁ PRACOVNÍ MÍSTA RESTART</dc:title>
  <dc:creator>Kuba</dc:creator>
  <cp:lastModifiedBy>Kuba</cp:lastModifiedBy>
  <cp:revision>46</cp:revision>
  <dcterms:created xsi:type="dcterms:W3CDTF">2015-04-08T16:26:40Z</dcterms:created>
  <dcterms:modified xsi:type="dcterms:W3CDTF">2015-04-10T05:31:03Z</dcterms:modified>
</cp:coreProperties>
</file>