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58" r:id="rId1"/>
    <p:sldMasterId id="2147483660" r:id="rId2"/>
  </p:sldMasterIdLst>
  <p:notesMasterIdLst>
    <p:notesMasterId r:id="rId27"/>
  </p:notesMasterIdLst>
  <p:handoutMasterIdLst>
    <p:handoutMasterId r:id="rId28"/>
  </p:handoutMasterIdLst>
  <p:sldIdLst>
    <p:sldId id="314" r:id="rId3"/>
    <p:sldId id="348" r:id="rId4"/>
    <p:sldId id="352" r:id="rId5"/>
    <p:sldId id="354" r:id="rId6"/>
    <p:sldId id="359" r:id="rId7"/>
    <p:sldId id="353" r:id="rId8"/>
    <p:sldId id="355" r:id="rId9"/>
    <p:sldId id="356" r:id="rId10"/>
    <p:sldId id="357" r:id="rId11"/>
    <p:sldId id="358" r:id="rId12"/>
    <p:sldId id="360" r:id="rId13"/>
    <p:sldId id="362" r:id="rId14"/>
    <p:sldId id="368" r:id="rId15"/>
    <p:sldId id="367" r:id="rId16"/>
    <p:sldId id="373" r:id="rId17"/>
    <p:sldId id="372" r:id="rId18"/>
    <p:sldId id="369" r:id="rId19"/>
    <p:sldId id="371" r:id="rId20"/>
    <p:sldId id="366" r:id="rId21"/>
    <p:sldId id="365" r:id="rId22"/>
    <p:sldId id="370" r:id="rId23"/>
    <p:sldId id="374" r:id="rId24"/>
    <p:sldId id="363" r:id="rId25"/>
    <p:sldId id="349" r:id="rId26"/>
  </p:sldIdLst>
  <p:sldSz cx="9144000" cy="6858000" type="screen4x3"/>
  <p:notesSz cx="6797675" cy="9926638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000000"/>
    <a:srgbClr val="9933FF"/>
    <a:srgbClr val="FF9933"/>
    <a:srgbClr val="FFFF00"/>
    <a:srgbClr val="91A9C4"/>
    <a:srgbClr val="FF0000"/>
    <a:srgbClr val="CC66FF"/>
    <a:srgbClr val="9966FF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07" autoAdjust="0"/>
    <p:restoredTop sz="94124" autoAdjust="0"/>
  </p:normalViewPr>
  <p:slideViewPr>
    <p:cSldViewPr snapToObjects="1">
      <p:cViewPr varScale="1">
        <p:scale>
          <a:sx n="109" d="100"/>
          <a:sy n="109" d="100"/>
        </p:scale>
        <p:origin x="209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98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27" tIns="45363" rIns="90727" bIns="4536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D1AC956-7DC8-4324-802F-E2B6D76F74D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393001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8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>
            <a:lvl1pPr algn="r"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715712"/>
            <a:ext cx="5438775" cy="446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13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defTabSz="948221">
              <a:defRPr sz="130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3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8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819" tIns="47409" rIns="94819" bIns="47409" numCol="1" anchor="b" anchorCtr="0" compatLnSpc="1">
            <a:prstTxWarp prst="textNoShape">
              <a:avLst/>
            </a:prstTxWarp>
          </a:bodyPr>
          <a:lstStyle>
            <a:lvl1pPr algn="r" defTabSz="948221">
              <a:defRPr sz="1300"/>
            </a:lvl1pPr>
          </a:lstStyle>
          <a:p>
            <a:pPr>
              <a:defRPr/>
            </a:pPr>
            <a:fld id="{AE8519D8-ACA6-4553-96AF-A6D40BAB8AB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96070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Platshållare för anteckninga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GB" altLang="cs-CZ" smtClean="0"/>
          </a:p>
        </p:txBody>
      </p:sp>
      <p:sp>
        <p:nvSpPr>
          <p:cNvPr id="18436" name="Platshållare för bild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fld id="{AAEE9244-3318-4F4A-B958-E4A495FF025C}" type="slidenum">
              <a:rPr lang="en-GB" altLang="cs-CZ">
                <a:latin typeface="Calibri" pitchFamily="34" charset="0"/>
              </a:rPr>
              <a:pPr/>
              <a:t>1</a:t>
            </a:fld>
            <a:endParaRPr lang="en-GB" altLang="cs-CZ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209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8519D8-ACA6-4553-96AF-A6D40BAB8AB9}" type="slidenum">
              <a:rPr lang="sv-SE" smtClean="0"/>
              <a:pPr>
                <a:defRPr/>
              </a:pPr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3807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tags" Target="../tags/tag1.xml"/><Relationship Id="rId2" Type="http://schemas.openxmlformats.org/officeDocument/2006/relationships/vmlDrawing" Target="../drawings/vmlDrawing1.v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.bin"/><Relationship Id="rId4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5"/>
          <p:cNvSpPr>
            <a:spLocks noChangeArrowheads="1"/>
          </p:cNvSpPr>
          <p:nvPr/>
        </p:nvSpPr>
        <p:spPr bwMode="auto">
          <a:xfrm>
            <a:off x="107950" y="6407150"/>
            <a:ext cx="8928100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Text Box 102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" name="Text Box 104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grpSp>
        <p:nvGrpSpPr>
          <p:cNvPr id="7" name="Group 121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8" name="Freeform 122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9" name="Oval 123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0" name="Freeform 124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1" name="Freeform 125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2" name="Freeform 126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3" name="Freeform 127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4" name="Freeform 128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5" name="Rectangle 129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1891" name="Rectangle 99"/>
          <p:cNvSpPr>
            <a:spLocks noGrp="1" noChangeArrowheads="1"/>
          </p:cNvSpPr>
          <p:nvPr>
            <p:ph type="ctrTitle"/>
          </p:nvPr>
        </p:nvSpPr>
        <p:spPr>
          <a:xfrm>
            <a:off x="827088" y="4660900"/>
            <a:ext cx="7524750" cy="641350"/>
          </a:xfrm>
        </p:spPr>
        <p:txBody>
          <a:bodyPr lIns="91440" tIns="45720" rIns="91440" bIns="45720" anchor="t">
            <a:spAutoFit/>
          </a:bodyPr>
          <a:lstStyle>
            <a:lvl1pPr>
              <a:defRPr sz="3600"/>
            </a:lvl1pPr>
          </a:lstStyle>
          <a:p>
            <a:r>
              <a:rPr lang="cs-CZ" smtClean="0"/>
              <a:t>Klepnutím lze upravit styl předlohy nadpisů.</a:t>
            </a:r>
            <a:endParaRPr lang="sv-SE"/>
          </a:p>
        </p:txBody>
      </p:sp>
      <p:sp>
        <p:nvSpPr>
          <p:cNvPr id="161892" name="Rectangle 100"/>
          <p:cNvSpPr>
            <a:spLocks noGrp="1" noChangeArrowheads="1"/>
          </p:cNvSpPr>
          <p:nvPr>
            <p:ph type="subTitle" idx="1"/>
          </p:nvPr>
        </p:nvSpPr>
        <p:spPr>
          <a:xfrm>
            <a:off x="827088" y="5233988"/>
            <a:ext cx="7524750" cy="360362"/>
          </a:xfrm>
        </p:spPr>
        <p:txBody>
          <a:bodyPr lIns="91440" tIns="45720" rIns="91440" bIns="45720">
            <a:spAutoFit/>
          </a:bodyPr>
          <a:lstStyle>
            <a:lvl1pPr>
              <a:defRPr sz="1600" b="1"/>
            </a:lvl1pPr>
          </a:lstStyle>
          <a:p>
            <a:r>
              <a:rPr lang="cs-CZ" smtClean="0"/>
              <a:t>Klepnutím lze upravit styl předlohy podnadpisů.</a:t>
            </a:r>
            <a:endParaRPr lang="sv-SE"/>
          </a:p>
        </p:txBody>
      </p:sp>
      <p:sp>
        <p:nvSpPr>
          <p:cNvPr id="16" name="Rectangle 101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D7737-8FA5-4244-B785-291C2C57AEA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7" name="Rectangle 11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8" name="Rectangle 119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563C2-94D1-46ED-A7AC-808C63C86A6B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524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862D4C-C93F-494A-8D1A-A5ADA335BC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4758-6E60-4FC3-AD10-B246ED4028CE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3340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0663" y="1089025"/>
            <a:ext cx="1997075" cy="5219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4675" y="1089025"/>
            <a:ext cx="5843588" cy="5219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091D6A-DA9F-44B7-93CC-99576D78297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2839D-A064-4AA0-92E6-2187FB72574B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429047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0" y="1089025"/>
            <a:ext cx="7848600" cy="7191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7D1242-5564-4F93-8E4E-06B5E124173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3E276-E646-4570-B4CB-36E00D11E727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200187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7700" y="1089025"/>
            <a:ext cx="7848600" cy="719138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6613" y="1808163"/>
            <a:ext cx="3921125" cy="2173287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6613" y="4133850"/>
            <a:ext cx="3921125" cy="21748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CB8856-6A16-4545-9098-9593E3E20AD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FD2436-E9A0-4D1F-A496-295F41DEC3A9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8274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elsida (1)">
    <p:bg>
      <p:bgPr>
        <a:solidFill>
          <a:srgbClr val="91A9C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6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192" y="1589"/>
          <a:ext cx="1190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6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2" y="1589"/>
                        <a:ext cx="1190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8024813" y="263525"/>
            <a:ext cx="921544" cy="373063"/>
            <a:chOff x="6766" y="132"/>
            <a:chExt cx="673" cy="204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6766" y="132"/>
              <a:ext cx="673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" name="Freeform 5"/>
            <p:cNvSpPr>
              <a:spLocks noEditPoints="1"/>
            </p:cNvSpPr>
            <p:nvPr userDrawn="1"/>
          </p:nvSpPr>
          <p:spPr bwMode="auto">
            <a:xfrm>
              <a:off x="7265" y="160"/>
              <a:ext cx="174" cy="174"/>
            </a:xfrm>
            <a:custGeom>
              <a:avLst/>
              <a:gdLst>
                <a:gd name="T0" fmla="*/ 35 w 174"/>
                <a:gd name="T1" fmla="*/ 136 h 174"/>
                <a:gd name="T2" fmla="*/ 87 w 174"/>
                <a:gd name="T3" fmla="*/ 83 h 174"/>
                <a:gd name="T4" fmla="*/ 139 w 174"/>
                <a:gd name="T5" fmla="*/ 136 h 174"/>
                <a:gd name="T6" fmla="*/ 139 w 174"/>
                <a:gd name="T7" fmla="*/ 153 h 174"/>
                <a:gd name="T8" fmla="*/ 35 w 174"/>
                <a:gd name="T9" fmla="*/ 153 h 174"/>
                <a:gd name="T10" fmla="*/ 35 w 174"/>
                <a:gd name="T11" fmla="*/ 136 h 174"/>
                <a:gd name="T12" fmla="*/ 22 w 174"/>
                <a:gd name="T13" fmla="*/ 15 h 174"/>
                <a:gd name="T14" fmla="*/ 63 w 174"/>
                <a:gd name="T15" fmla="*/ 59 h 174"/>
                <a:gd name="T16" fmla="*/ 0 w 174"/>
                <a:gd name="T17" fmla="*/ 59 h 174"/>
                <a:gd name="T18" fmla="*/ 0 w 174"/>
                <a:gd name="T19" fmla="*/ 78 h 174"/>
                <a:gd name="T20" fmla="*/ 63 w 174"/>
                <a:gd name="T21" fmla="*/ 78 h 174"/>
                <a:gd name="T22" fmla="*/ 15 w 174"/>
                <a:gd name="T23" fmla="*/ 127 h 174"/>
                <a:gd name="T24" fmla="*/ 15 w 174"/>
                <a:gd name="T25" fmla="*/ 174 h 174"/>
                <a:gd name="T26" fmla="*/ 159 w 174"/>
                <a:gd name="T27" fmla="*/ 174 h 174"/>
                <a:gd name="T28" fmla="*/ 159 w 174"/>
                <a:gd name="T29" fmla="*/ 127 h 174"/>
                <a:gd name="T30" fmla="*/ 111 w 174"/>
                <a:gd name="T31" fmla="*/ 78 h 174"/>
                <a:gd name="T32" fmla="*/ 174 w 174"/>
                <a:gd name="T33" fmla="*/ 78 h 174"/>
                <a:gd name="T34" fmla="*/ 174 w 174"/>
                <a:gd name="T35" fmla="*/ 59 h 174"/>
                <a:gd name="T36" fmla="*/ 111 w 174"/>
                <a:gd name="T37" fmla="*/ 59 h 174"/>
                <a:gd name="T38" fmla="*/ 152 w 174"/>
                <a:gd name="T39" fmla="*/ 15 h 174"/>
                <a:gd name="T40" fmla="*/ 137 w 174"/>
                <a:gd name="T41" fmla="*/ 2 h 174"/>
                <a:gd name="T42" fmla="*/ 87 w 174"/>
                <a:gd name="T43" fmla="*/ 53 h 174"/>
                <a:gd name="T44" fmla="*/ 37 w 174"/>
                <a:gd name="T45" fmla="*/ 0 h 174"/>
                <a:gd name="T46" fmla="*/ 22 w 174"/>
                <a:gd name="T47" fmla="*/ 15 h 17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74" h="174">
                  <a:moveTo>
                    <a:pt x="35" y="136"/>
                  </a:moveTo>
                  <a:lnTo>
                    <a:pt x="87" y="83"/>
                  </a:lnTo>
                  <a:lnTo>
                    <a:pt x="139" y="136"/>
                  </a:lnTo>
                  <a:lnTo>
                    <a:pt x="139" y="153"/>
                  </a:lnTo>
                  <a:lnTo>
                    <a:pt x="35" y="153"/>
                  </a:lnTo>
                  <a:lnTo>
                    <a:pt x="35" y="136"/>
                  </a:lnTo>
                  <a:close/>
                  <a:moveTo>
                    <a:pt x="22" y="15"/>
                  </a:moveTo>
                  <a:lnTo>
                    <a:pt x="63" y="59"/>
                  </a:lnTo>
                  <a:lnTo>
                    <a:pt x="0" y="59"/>
                  </a:lnTo>
                  <a:lnTo>
                    <a:pt x="0" y="78"/>
                  </a:lnTo>
                  <a:lnTo>
                    <a:pt x="63" y="78"/>
                  </a:lnTo>
                  <a:lnTo>
                    <a:pt x="15" y="127"/>
                  </a:lnTo>
                  <a:lnTo>
                    <a:pt x="15" y="174"/>
                  </a:lnTo>
                  <a:lnTo>
                    <a:pt x="159" y="174"/>
                  </a:lnTo>
                  <a:lnTo>
                    <a:pt x="159" y="127"/>
                  </a:lnTo>
                  <a:lnTo>
                    <a:pt x="111" y="78"/>
                  </a:lnTo>
                  <a:lnTo>
                    <a:pt x="174" y="78"/>
                  </a:lnTo>
                  <a:lnTo>
                    <a:pt x="174" y="59"/>
                  </a:lnTo>
                  <a:lnTo>
                    <a:pt x="111" y="59"/>
                  </a:lnTo>
                  <a:lnTo>
                    <a:pt x="152" y="15"/>
                  </a:lnTo>
                  <a:lnTo>
                    <a:pt x="137" y="2"/>
                  </a:lnTo>
                  <a:lnTo>
                    <a:pt x="87" y="53"/>
                  </a:lnTo>
                  <a:lnTo>
                    <a:pt x="37" y="0"/>
                  </a:lnTo>
                  <a:lnTo>
                    <a:pt x="22" y="15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" name="Oval 6"/>
            <p:cNvSpPr>
              <a:spLocks noChangeArrowheads="1"/>
            </p:cNvSpPr>
            <p:nvPr userDrawn="1"/>
          </p:nvSpPr>
          <p:spPr bwMode="auto">
            <a:xfrm>
              <a:off x="7332" y="134"/>
              <a:ext cx="40" cy="41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Sweco Sans" charset="-1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Sweco Sans" charset="-1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Sweco Sans" charset="-1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Sweco Sans" charset="-1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Sweco Sans" charset="-18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Sweco Sans" charset="-18"/>
                </a:defRPr>
              </a:lvl9pPr>
            </a:lstStyle>
            <a:p>
              <a:pPr eaLnBrk="1" hangingPunct="1"/>
              <a:endParaRPr lang="en-GB" altLang="cs-CZ"/>
            </a:p>
          </p:txBody>
        </p:sp>
        <p:sp>
          <p:nvSpPr>
            <p:cNvPr id="8" name="Freeform 7"/>
            <p:cNvSpPr>
              <a:spLocks noEditPoints="1"/>
            </p:cNvSpPr>
            <p:nvPr userDrawn="1"/>
          </p:nvSpPr>
          <p:spPr bwMode="auto">
            <a:xfrm>
              <a:off x="7141" y="247"/>
              <a:ext cx="83" cy="89"/>
            </a:xfrm>
            <a:custGeom>
              <a:avLst/>
              <a:gdLst>
                <a:gd name="T0" fmla="*/ 41 w 45"/>
                <a:gd name="T1" fmla="*/ 72 h 47"/>
                <a:gd name="T2" fmla="*/ 59 w 45"/>
                <a:gd name="T3" fmla="*/ 44 h 47"/>
                <a:gd name="T4" fmla="*/ 41 w 45"/>
                <a:gd name="T5" fmla="*/ 17 h 47"/>
                <a:gd name="T6" fmla="*/ 22 w 45"/>
                <a:gd name="T7" fmla="*/ 44 h 47"/>
                <a:gd name="T8" fmla="*/ 41 w 45"/>
                <a:gd name="T9" fmla="*/ 72 h 47"/>
                <a:gd name="T10" fmla="*/ 41 w 45"/>
                <a:gd name="T11" fmla="*/ 0 h 47"/>
                <a:gd name="T12" fmla="*/ 83 w 45"/>
                <a:gd name="T13" fmla="*/ 44 h 47"/>
                <a:gd name="T14" fmla="*/ 41 w 45"/>
                <a:gd name="T15" fmla="*/ 89 h 47"/>
                <a:gd name="T16" fmla="*/ 0 w 45"/>
                <a:gd name="T17" fmla="*/ 44 h 47"/>
                <a:gd name="T18" fmla="*/ 41 w 45"/>
                <a:gd name="T19" fmla="*/ 0 h 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5" h="47">
                  <a:moveTo>
                    <a:pt x="22" y="38"/>
                  </a:moveTo>
                  <a:cubicBezTo>
                    <a:pt x="30" y="38"/>
                    <a:pt x="32" y="31"/>
                    <a:pt x="32" y="23"/>
                  </a:cubicBezTo>
                  <a:cubicBezTo>
                    <a:pt x="32" y="16"/>
                    <a:pt x="30" y="9"/>
                    <a:pt x="22" y="9"/>
                  </a:cubicBezTo>
                  <a:cubicBezTo>
                    <a:pt x="15" y="9"/>
                    <a:pt x="12" y="16"/>
                    <a:pt x="12" y="23"/>
                  </a:cubicBezTo>
                  <a:cubicBezTo>
                    <a:pt x="12" y="31"/>
                    <a:pt x="15" y="38"/>
                    <a:pt x="22" y="38"/>
                  </a:cubicBezTo>
                  <a:moveTo>
                    <a:pt x="22" y="0"/>
                  </a:moveTo>
                  <a:cubicBezTo>
                    <a:pt x="37" y="0"/>
                    <a:pt x="45" y="9"/>
                    <a:pt x="45" y="23"/>
                  </a:cubicBezTo>
                  <a:cubicBezTo>
                    <a:pt x="45" y="38"/>
                    <a:pt x="37" y="47"/>
                    <a:pt x="22" y="47"/>
                  </a:cubicBezTo>
                  <a:cubicBezTo>
                    <a:pt x="8" y="47"/>
                    <a:pt x="0" y="38"/>
                    <a:pt x="0" y="23"/>
                  </a:cubicBezTo>
                  <a:cubicBezTo>
                    <a:pt x="0" y="9"/>
                    <a:pt x="8" y="0"/>
                    <a:pt x="22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9" name="Freeform 8"/>
            <p:cNvSpPr>
              <a:spLocks/>
            </p:cNvSpPr>
            <p:nvPr userDrawn="1"/>
          </p:nvSpPr>
          <p:spPr bwMode="auto">
            <a:xfrm>
              <a:off x="7053" y="247"/>
              <a:ext cx="73" cy="89"/>
            </a:xfrm>
            <a:custGeom>
              <a:avLst/>
              <a:gdLst>
                <a:gd name="T0" fmla="*/ 49 w 39"/>
                <a:gd name="T1" fmla="*/ 0 h 47"/>
                <a:gd name="T2" fmla="*/ 73 w 39"/>
                <a:gd name="T3" fmla="*/ 4 h 47"/>
                <a:gd name="T4" fmla="*/ 71 w 39"/>
                <a:gd name="T5" fmla="*/ 23 h 47"/>
                <a:gd name="T6" fmla="*/ 49 w 39"/>
                <a:gd name="T7" fmla="*/ 17 h 47"/>
                <a:gd name="T8" fmla="*/ 22 w 39"/>
                <a:gd name="T9" fmla="*/ 44 h 47"/>
                <a:gd name="T10" fmla="*/ 51 w 39"/>
                <a:gd name="T11" fmla="*/ 72 h 47"/>
                <a:gd name="T12" fmla="*/ 71 w 39"/>
                <a:gd name="T13" fmla="*/ 66 h 47"/>
                <a:gd name="T14" fmla="*/ 73 w 39"/>
                <a:gd name="T15" fmla="*/ 85 h 47"/>
                <a:gd name="T16" fmla="*/ 49 w 39"/>
                <a:gd name="T17" fmla="*/ 89 h 47"/>
                <a:gd name="T18" fmla="*/ 0 w 39"/>
                <a:gd name="T19" fmla="*/ 44 h 47"/>
                <a:gd name="T20" fmla="*/ 49 w 39"/>
                <a:gd name="T21" fmla="*/ 0 h 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9" h="47">
                  <a:moveTo>
                    <a:pt x="26" y="0"/>
                  </a:moveTo>
                  <a:cubicBezTo>
                    <a:pt x="30" y="0"/>
                    <a:pt x="34" y="1"/>
                    <a:pt x="39" y="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4" y="10"/>
                    <a:pt x="30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32"/>
                    <a:pt x="18" y="38"/>
                    <a:pt x="27" y="38"/>
                  </a:cubicBezTo>
                  <a:cubicBezTo>
                    <a:pt x="31" y="38"/>
                    <a:pt x="35" y="37"/>
                    <a:pt x="38" y="35"/>
                  </a:cubicBezTo>
                  <a:cubicBezTo>
                    <a:pt x="39" y="45"/>
                    <a:pt x="39" y="45"/>
                    <a:pt x="39" y="45"/>
                  </a:cubicBezTo>
                  <a:cubicBezTo>
                    <a:pt x="35" y="46"/>
                    <a:pt x="31" y="47"/>
                    <a:pt x="26" y="47"/>
                  </a:cubicBezTo>
                  <a:cubicBezTo>
                    <a:pt x="13" y="47"/>
                    <a:pt x="0" y="41"/>
                    <a:pt x="0" y="23"/>
                  </a:cubicBezTo>
                  <a:cubicBezTo>
                    <a:pt x="0" y="8"/>
                    <a:pt x="11" y="0"/>
                    <a:pt x="26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0" name="Freeform 9"/>
            <p:cNvSpPr>
              <a:spLocks/>
            </p:cNvSpPr>
            <p:nvPr userDrawn="1"/>
          </p:nvSpPr>
          <p:spPr bwMode="auto">
            <a:xfrm>
              <a:off x="6977" y="249"/>
              <a:ext cx="58" cy="85"/>
            </a:xfrm>
            <a:custGeom>
              <a:avLst/>
              <a:gdLst>
                <a:gd name="T0" fmla="*/ 0 w 58"/>
                <a:gd name="T1" fmla="*/ 0 h 85"/>
                <a:gd name="T2" fmla="*/ 0 w 58"/>
                <a:gd name="T3" fmla="*/ 85 h 85"/>
                <a:gd name="T4" fmla="*/ 58 w 58"/>
                <a:gd name="T5" fmla="*/ 85 h 85"/>
                <a:gd name="T6" fmla="*/ 58 w 58"/>
                <a:gd name="T7" fmla="*/ 68 h 85"/>
                <a:gd name="T8" fmla="*/ 21 w 58"/>
                <a:gd name="T9" fmla="*/ 68 h 85"/>
                <a:gd name="T10" fmla="*/ 21 w 58"/>
                <a:gd name="T11" fmla="*/ 49 h 85"/>
                <a:gd name="T12" fmla="*/ 54 w 58"/>
                <a:gd name="T13" fmla="*/ 49 h 85"/>
                <a:gd name="T14" fmla="*/ 54 w 58"/>
                <a:gd name="T15" fmla="*/ 32 h 85"/>
                <a:gd name="T16" fmla="*/ 21 w 58"/>
                <a:gd name="T17" fmla="*/ 32 h 85"/>
                <a:gd name="T18" fmla="*/ 21 w 58"/>
                <a:gd name="T19" fmla="*/ 15 h 85"/>
                <a:gd name="T20" fmla="*/ 58 w 58"/>
                <a:gd name="T21" fmla="*/ 15 h 85"/>
                <a:gd name="T22" fmla="*/ 58 w 58"/>
                <a:gd name="T23" fmla="*/ 0 h 85"/>
                <a:gd name="T24" fmla="*/ 0 w 58"/>
                <a:gd name="T25" fmla="*/ 0 h 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8" h="85">
                  <a:moveTo>
                    <a:pt x="0" y="0"/>
                  </a:moveTo>
                  <a:lnTo>
                    <a:pt x="0" y="85"/>
                  </a:lnTo>
                  <a:lnTo>
                    <a:pt x="58" y="85"/>
                  </a:lnTo>
                  <a:lnTo>
                    <a:pt x="58" y="68"/>
                  </a:lnTo>
                  <a:lnTo>
                    <a:pt x="21" y="68"/>
                  </a:lnTo>
                  <a:lnTo>
                    <a:pt x="21" y="49"/>
                  </a:lnTo>
                  <a:lnTo>
                    <a:pt x="54" y="49"/>
                  </a:lnTo>
                  <a:lnTo>
                    <a:pt x="54" y="32"/>
                  </a:lnTo>
                  <a:lnTo>
                    <a:pt x="21" y="32"/>
                  </a:lnTo>
                  <a:lnTo>
                    <a:pt x="21" y="15"/>
                  </a:lnTo>
                  <a:lnTo>
                    <a:pt x="58" y="15"/>
                  </a:lnTo>
                  <a:lnTo>
                    <a:pt x="5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1" name="Freeform 10"/>
            <p:cNvSpPr>
              <a:spLocks/>
            </p:cNvSpPr>
            <p:nvPr userDrawn="1"/>
          </p:nvSpPr>
          <p:spPr bwMode="auto">
            <a:xfrm>
              <a:off x="6842" y="249"/>
              <a:ext cx="117" cy="85"/>
            </a:xfrm>
            <a:custGeom>
              <a:avLst/>
              <a:gdLst>
                <a:gd name="T0" fmla="*/ 96 w 117"/>
                <a:gd name="T1" fmla="*/ 0 h 85"/>
                <a:gd name="T2" fmla="*/ 85 w 117"/>
                <a:gd name="T3" fmla="*/ 64 h 85"/>
                <a:gd name="T4" fmla="*/ 72 w 117"/>
                <a:gd name="T5" fmla="*/ 0 h 85"/>
                <a:gd name="T6" fmla="*/ 45 w 117"/>
                <a:gd name="T7" fmla="*/ 0 h 85"/>
                <a:gd name="T8" fmla="*/ 35 w 117"/>
                <a:gd name="T9" fmla="*/ 64 h 85"/>
                <a:gd name="T10" fmla="*/ 33 w 117"/>
                <a:gd name="T11" fmla="*/ 64 h 85"/>
                <a:gd name="T12" fmla="*/ 24 w 117"/>
                <a:gd name="T13" fmla="*/ 0 h 85"/>
                <a:gd name="T14" fmla="*/ 0 w 117"/>
                <a:gd name="T15" fmla="*/ 0 h 85"/>
                <a:gd name="T16" fmla="*/ 19 w 117"/>
                <a:gd name="T17" fmla="*/ 85 h 85"/>
                <a:gd name="T18" fmla="*/ 48 w 117"/>
                <a:gd name="T19" fmla="*/ 85 h 85"/>
                <a:gd name="T20" fmla="*/ 59 w 117"/>
                <a:gd name="T21" fmla="*/ 19 h 85"/>
                <a:gd name="T22" fmla="*/ 70 w 117"/>
                <a:gd name="T23" fmla="*/ 85 h 85"/>
                <a:gd name="T24" fmla="*/ 98 w 117"/>
                <a:gd name="T25" fmla="*/ 85 h 85"/>
                <a:gd name="T26" fmla="*/ 117 w 117"/>
                <a:gd name="T27" fmla="*/ 0 h 85"/>
                <a:gd name="T28" fmla="*/ 96 w 117"/>
                <a:gd name="T29" fmla="*/ 0 h 8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7" h="85">
                  <a:moveTo>
                    <a:pt x="96" y="0"/>
                  </a:moveTo>
                  <a:lnTo>
                    <a:pt x="85" y="64"/>
                  </a:lnTo>
                  <a:lnTo>
                    <a:pt x="72" y="0"/>
                  </a:lnTo>
                  <a:lnTo>
                    <a:pt x="45" y="0"/>
                  </a:lnTo>
                  <a:lnTo>
                    <a:pt x="35" y="64"/>
                  </a:lnTo>
                  <a:lnTo>
                    <a:pt x="33" y="6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19" y="85"/>
                  </a:lnTo>
                  <a:lnTo>
                    <a:pt x="48" y="85"/>
                  </a:lnTo>
                  <a:lnTo>
                    <a:pt x="59" y="19"/>
                  </a:lnTo>
                  <a:lnTo>
                    <a:pt x="70" y="85"/>
                  </a:lnTo>
                  <a:lnTo>
                    <a:pt x="98" y="85"/>
                  </a:lnTo>
                  <a:lnTo>
                    <a:pt x="117" y="0"/>
                  </a:lnTo>
                  <a:lnTo>
                    <a:pt x="96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" name="Freeform 11"/>
            <p:cNvSpPr>
              <a:spLocks/>
            </p:cNvSpPr>
            <p:nvPr userDrawn="1"/>
          </p:nvSpPr>
          <p:spPr bwMode="auto">
            <a:xfrm>
              <a:off x="6766" y="247"/>
              <a:ext cx="63" cy="89"/>
            </a:xfrm>
            <a:custGeom>
              <a:avLst/>
              <a:gdLst>
                <a:gd name="T0" fmla="*/ 37 w 34"/>
                <a:gd name="T1" fmla="*/ 0 h 47"/>
                <a:gd name="T2" fmla="*/ 57 w 34"/>
                <a:gd name="T3" fmla="*/ 4 h 47"/>
                <a:gd name="T4" fmla="*/ 56 w 34"/>
                <a:gd name="T5" fmla="*/ 21 h 47"/>
                <a:gd name="T6" fmla="*/ 37 w 34"/>
                <a:gd name="T7" fmla="*/ 17 h 47"/>
                <a:gd name="T8" fmla="*/ 22 w 34"/>
                <a:gd name="T9" fmla="*/ 25 h 47"/>
                <a:gd name="T10" fmla="*/ 63 w 34"/>
                <a:gd name="T11" fmla="*/ 61 h 47"/>
                <a:gd name="T12" fmla="*/ 26 w 34"/>
                <a:gd name="T13" fmla="*/ 89 h 47"/>
                <a:gd name="T14" fmla="*/ 0 w 34"/>
                <a:gd name="T15" fmla="*/ 85 h 47"/>
                <a:gd name="T16" fmla="*/ 2 w 34"/>
                <a:gd name="T17" fmla="*/ 66 h 47"/>
                <a:gd name="T18" fmla="*/ 26 w 34"/>
                <a:gd name="T19" fmla="*/ 72 h 47"/>
                <a:gd name="T20" fmla="*/ 39 w 34"/>
                <a:gd name="T21" fmla="*/ 62 h 47"/>
                <a:gd name="T22" fmla="*/ 0 w 34"/>
                <a:gd name="T23" fmla="*/ 27 h 47"/>
                <a:gd name="T24" fmla="*/ 37 w 34"/>
                <a:gd name="T25" fmla="*/ 0 h 4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4" h="47">
                  <a:moveTo>
                    <a:pt x="20" y="0"/>
                  </a:moveTo>
                  <a:cubicBezTo>
                    <a:pt x="24" y="0"/>
                    <a:pt x="28" y="1"/>
                    <a:pt x="31" y="2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27" y="10"/>
                    <a:pt x="24" y="9"/>
                    <a:pt x="20" y="9"/>
                  </a:cubicBezTo>
                  <a:cubicBezTo>
                    <a:pt x="18" y="9"/>
                    <a:pt x="12" y="9"/>
                    <a:pt x="12" y="13"/>
                  </a:cubicBezTo>
                  <a:cubicBezTo>
                    <a:pt x="12" y="20"/>
                    <a:pt x="34" y="16"/>
                    <a:pt x="34" y="32"/>
                  </a:cubicBezTo>
                  <a:cubicBezTo>
                    <a:pt x="34" y="44"/>
                    <a:pt x="24" y="47"/>
                    <a:pt x="14" y="47"/>
                  </a:cubicBezTo>
                  <a:cubicBezTo>
                    <a:pt x="10" y="47"/>
                    <a:pt x="4" y="46"/>
                    <a:pt x="0" y="45"/>
                  </a:cubicBezTo>
                  <a:cubicBezTo>
                    <a:pt x="1" y="35"/>
                    <a:pt x="1" y="35"/>
                    <a:pt x="1" y="35"/>
                  </a:cubicBezTo>
                  <a:cubicBezTo>
                    <a:pt x="5" y="36"/>
                    <a:pt x="9" y="38"/>
                    <a:pt x="14" y="38"/>
                  </a:cubicBezTo>
                  <a:cubicBezTo>
                    <a:pt x="18" y="38"/>
                    <a:pt x="21" y="37"/>
                    <a:pt x="21" y="33"/>
                  </a:cubicBezTo>
                  <a:cubicBezTo>
                    <a:pt x="21" y="25"/>
                    <a:pt x="0" y="30"/>
                    <a:pt x="0" y="14"/>
                  </a:cubicBezTo>
                  <a:cubicBezTo>
                    <a:pt x="0" y="3"/>
                    <a:pt x="11" y="0"/>
                    <a:pt x="20" y="0"/>
                  </a:cubicBezTo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2457" y="2025650"/>
            <a:ext cx="1921669" cy="2387600"/>
          </a:xfrm>
        </p:spPr>
        <p:txBody>
          <a:bodyPr anchor="t">
            <a:normAutofit/>
          </a:bodyPr>
          <a:lstStyle>
            <a:lvl1pPr algn="l">
              <a:defRPr sz="4100" cap="all" baseline="0">
                <a:solidFill>
                  <a:schemeClr val="tx1"/>
                </a:solidFill>
              </a:defRPr>
            </a:lvl1pPr>
          </a:lstStyle>
          <a:p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</a:t>
            </a:r>
            <a:endParaRPr lang="en-GB" dirty="0"/>
          </a:p>
        </p:txBody>
      </p:sp>
      <p:sp>
        <p:nvSpPr>
          <p:cNvPr id="1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C949330-318E-495F-A37C-4849A6ACC1F6}" type="datetime1">
              <a:rPr lang="sv-SE"/>
              <a:pPr>
                <a:defRPr/>
              </a:pPr>
              <a:t>2019-06-25</a:t>
            </a:fld>
            <a:endParaRPr lang="en-GB" dirty="0"/>
          </a:p>
        </p:txBody>
      </p:sp>
      <p:sp>
        <p:nvSpPr>
          <p:cNvPr id="1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602457" y="260351"/>
            <a:ext cx="902494" cy="365125"/>
          </a:xfrm>
        </p:spPr>
        <p:txBody>
          <a:bodyPr/>
          <a:lstStyle>
            <a:lvl1pPr>
              <a:defRPr dirty="0" err="1" smtClean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GB"/>
              <a:t>Gendiatur, que reiunt explabo.  Ut asinctiis de vollaccab isUnt et eos quatiandandi dellecu lluptiist</a:t>
            </a:r>
          </a:p>
        </p:txBody>
      </p:sp>
      <p:sp>
        <p:nvSpPr>
          <p:cNvPr id="1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36A1455-6A4A-4056-944B-E55FC4B204C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9811411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</a:t>
            </a:r>
            <a:endParaRPr lang="en-GB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 err="1" smtClean="0"/>
              <a:t>Klicka</a:t>
            </a:r>
            <a:r>
              <a:rPr lang="en-GB" dirty="0" smtClean="0"/>
              <a:t> </a:t>
            </a:r>
            <a:r>
              <a:rPr lang="en-GB" dirty="0" err="1" smtClean="0"/>
              <a:t>här</a:t>
            </a:r>
            <a:r>
              <a:rPr lang="en-GB" dirty="0" smtClean="0"/>
              <a:t> </a:t>
            </a:r>
            <a:r>
              <a:rPr lang="en-GB" dirty="0" err="1" smtClean="0"/>
              <a:t>för</a:t>
            </a:r>
            <a:r>
              <a:rPr lang="en-GB" dirty="0" smtClean="0"/>
              <a:t> </a:t>
            </a:r>
            <a:r>
              <a:rPr lang="en-GB" dirty="0" err="1" smtClean="0"/>
              <a:t>att</a:t>
            </a:r>
            <a:r>
              <a:rPr lang="en-GB" dirty="0" smtClean="0"/>
              <a:t> </a:t>
            </a:r>
            <a:r>
              <a:rPr lang="en-GB" dirty="0" err="1" smtClean="0"/>
              <a:t>ändra</a:t>
            </a:r>
            <a:r>
              <a:rPr lang="en-GB" dirty="0" smtClean="0"/>
              <a:t> format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bakgrundstexten</a:t>
            </a:r>
            <a:endParaRPr lang="en-GB" dirty="0" smtClean="0"/>
          </a:p>
          <a:p>
            <a:pPr lvl="1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två</a:t>
            </a:r>
            <a:endParaRPr lang="en-GB" dirty="0" smtClean="0"/>
          </a:p>
          <a:p>
            <a:pPr lvl="2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tre</a:t>
            </a:r>
            <a:endParaRPr lang="en-GB" dirty="0" smtClean="0"/>
          </a:p>
          <a:p>
            <a:pPr lvl="3"/>
            <a:r>
              <a:rPr lang="en-GB" dirty="0" err="1" smtClean="0"/>
              <a:t>Nivå</a:t>
            </a:r>
            <a:r>
              <a:rPr lang="en-GB" dirty="0" smtClean="0"/>
              <a:t> </a:t>
            </a:r>
            <a:r>
              <a:rPr lang="en-GB" dirty="0" err="1" smtClean="0"/>
              <a:t>fyra</a:t>
            </a:r>
            <a:endParaRPr lang="en-GB" dirty="0" smtClean="0"/>
          </a:p>
          <a:p>
            <a:pPr lvl="4"/>
            <a:r>
              <a:rPr lang="en-GB" dirty="0" err="1" smtClean="0"/>
              <a:t>Nivå</a:t>
            </a:r>
            <a:r>
              <a:rPr lang="en-GB" dirty="0" smtClean="0"/>
              <a:t> fem</a:t>
            </a:r>
            <a:endParaRPr lang="en-GB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C42788-C8AE-4A3A-A088-D2D3DE0FB72F}" type="datetime1">
              <a:rPr lang="sv-SE"/>
              <a:pPr>
                <a:defRPr/>
              </a:pPr>
              <a:t>2019-06-25</a:t>
            </a:fld>
            <a:endParaRPr lang="en-GB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Gendiatur, que reiunt explabo.  Ut asinctiis de vollaccab isUnt et eos quatiandandi dellecu lluptiist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1DB91A-13D6-49E7-84A9-A72BB37B879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4932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5" name="Text Box 11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6707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7950" y="4356100"/>
            <a:ext cx="8928100" cy="1268413"/>
          </a:xfrm>
        </p:spPr>
        <p:txBody>
          <a:bodyPr lIns="91440" tIns="45720" rIns="91440" bIns="45720"/>
          <a:lstStyle>
            <a:lvl1pPr algn="ctr">
              <a:defRPr>
                <a:solidFill>
                  <a:srgbClr val="4D4D4D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6707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3897313"/>
            <a:ext cx="8928100" cy="360362"/>
          </a:xfrm>
        </p:spPr>
        <p:txBody>
          <a:bodyPr lIns="91440" tIns="45720" rIns="91440" bIns="45720">
            <a:spAutoFit/>
          </a:bodyPr>
          <a:lstStyle>
            <a:lvl1pPr algn="ctr">
              <a:defRPr sz="1600"/>
            </a:lvl1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D0CF76-83B4-45EF-B0E7-209870BC959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00314-7684-401C-B2CB-ED7F07114F36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14420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90BA1E-F433-4BDB-B23C-34AB1D666B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858EEE-3ECB-4513-B219-171485683319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2654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6EF497-C43D-448F-9079-00E7DB731D0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D49620-9ECB-4C38-8D8F-CDC54471CAD3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31561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093946-0127-44D7-B6AB-6DA092913C3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3C2FB7-F144-4681-B105-90A8C1F47D36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71962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BF79E-B045-4C77-A7E2-1D215694851B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5304F7-A47D-4451-9CF1-032F7178CE66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656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5A828F-91D3-4774-918C-7B56CE2566E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2006DA-1C87-4393-BED3-DAC6FBE42081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71649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BC84-3BB9-4098-A70D-3625F1908E7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84C65B-D5D1-4ADB-9A8C-B067E1195E34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856314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26E6F-3AA3-4DB4-A903-9D0C5D5C545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1CF0F2-2D71-4B0E-AF84-9DA9ECE017A1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39898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6D6E0-2462-4326-BDD3-8CFA5AB18D6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4C41-D979-4681-B29C-BF3560ACC290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066648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EE2D2-0700-4F92-AD19-B128B6A2BB9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A389C3-A36E-44E3-A53F-4BCF5CC995FA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52347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BEC07C-A53A-4936-A61F-9B8CC9D50376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CBC4E-3527-488D-B34B-27E06E7E378A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53877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70663" y="1089025"/>
            <a:ext cx="1997075" cy="5219700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74675" y="1089025"/>
            <a:ext cx="5843588" cy="5219700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31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E20F46-FE36-4101-8029-D4FC7478F54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CC76-395F-4025-889A-60421CEF7B5E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77314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0DC832-F329-4672-B245-5675F8E14AB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5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88BD70-38B6-4C7E-B611-3E6D656DEB10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8534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74675" y="1808163"/>
            <a:ext cx="3919538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808163"/>
            <a:ext cx="3921125" cy="45005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93F12F-8E9F-4C0E-999D-2896E459679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C148A-D08D-41B6-8B56-71E295331AFB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8897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29B66D-229B-4FDD-B324-47089830B58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8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62FBD-EAA8-48C2-BEDD-924B5DA573DC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0554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4EB15-B51F-4860-B995-A2AC97E54C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00261-50CB-4DB0-B1BB-077D73F057C6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36012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08DAD8-9224-4B8F-9526-528C558F91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3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13A994-220F-4D88-8EA1-D50E6799962F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25085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157C-EDF4-46E3-BD9F-DE177AD0BFD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DEF640-023A-45AD-8AB3-7D9BE62F87FA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768668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80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D744CD-FC5F-42A3-BFAB-CABCC751476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Rectangle 1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Rectangle 14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95495F-870C-4CD2-A5C6-88C730D39B1C}" type="datetime1">
              <a:rPr lang="sv-SE" smtClean="0"/>
              <a:t>2019-06-25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843100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" Target="../slides/slide24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" Target="../slides/slide24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36" name="Rectangle 68"/>
          <p:cNvSpPr>
            <a:spLocks noChangeArrowheads="1"/>
          </p:cNvSpPr>
          <p:nvPr/>
        </p:nvSpPr>
        <p:spPr bwMode="auto">
          <a:xfrm>
            <a:off x="107950" y="800100"/>
            <a:ext cx="8928100" cy="55086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0833" name="Rectangle 65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160837" name="Text Box 69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160848" name="Rectangle 8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0" y="6632575"/>
            <a:ext cx="520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8516E99C-B18A-46CF-B1E7-42534D39E9C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160849" name="Text Box 81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03188" y="6416675"/>
            <a:ext cx="544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◄</a:t>
            </a:r>
          </a:p>
        </p:txBody>
      </p:sp>
      <p:sp>
        <p:nvSpPr>
          <p:cNvPr id="160850" name="Text Box 82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1032" name="Rectangle 83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089025"/>
            <a:ext cx="7848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33" name="Rectangle 8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808163"/>
            <a:ext cx="79930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160913" name="Rectangle 1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3450" y="6632575"/>
            <a:ext cx="727710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60914" name="Rectangle 14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632575"/>
            <a:ext cx="827088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38804247-EAEA-459F-A511-56467E2C45D2}" type="datetime1">
              <a:rPr lang="sv-SE" smtClean="0"/>
              <a:t>2019-06-25</a:t>
            </a:fld>
            <a:endParaRPr lang="sv-SE"/>
          </a:p>
        </p:txBody>
      </p:sp>
      <p:grpSp>
        <p:nvGrpSpPr>
          <p:cNvPr id="1036" name="Group 148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160917" name="Freeform 149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18" name="Oval 150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19" name="Freeform 151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0" name="Freeform 152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1" name="Freeform 153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2" name="Freeform 154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160923" name="Freeform 155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160924" name="Rectangle 156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40" r:id="rId14"/>
    <p:sldLayoutId id="2147483841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lnSpc>
          <a:spcPct val="11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361950" indent="-1778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72072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1779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16351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0923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549525" indent="-177800" algn="l" rtl="0" eaLnBrk="1" fontAlgn="base" hangingPunct="1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724" name="Rectangle 28"/>
          <p:cNvSpPr>
            <a:spLocks noChangeArrowheads="1"/>
          </p:cNvSpPr>
          <p:nvPr/>
        </p:nvSpPr>
        <p:spPr bwMode="auto">
          <a:xfrm>
            <a:off x="107950" y="800100"/>
            <a:ext cx="8928100" cy="55086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69725" name="Rectangle 29"/>
          <p:cNvSpPr>
            <a:spLocks noChangeArrowheads="1"/>
          </p:cNvSpPr>
          <p:nvPr/>
        </p:nvSpPr>
        <p:spPr bwMode="auto">
          <a:xfrm>
            <a:off x="103188" y="6407150"/>
            <a:ext cx="8932862" cy="225425"/>
          </a:xfrm>
          <a:prstGeom prst="rect">
            <a:avLst/>
          </a:prstGeom>
          <a:solidFill>
            <a:srgbClr val="F5F5F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669726" name="Text Box 30"/>
          <p:cNvSpPr txBox="1">
            <a:spLocks noChangeArrowheads="1"/>
          </p:cNvSpPr>
          <p:nvPr/>
        </p:nvSpPr>
        <p:spPr bwMode="auto">
          <a:xfrm>
            <a:off x="647700" y="6416675"/>
            <a:ext cx="783907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sv-SE" sz="80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669727" name="Rectangle 3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15350" y="6632575"/>
            <a:ext cx="520700" cy="22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CFA7DD95-AC88-4042-8029-9622FB3A70C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sp>
        <p:nvSpPr>
          <p:cNvPr id="669728" name="Text Box 32">
            <a:hlinkClick r:id="" action="ppaction://hlinkshowjump?jump=previousslide"/>
          </p:cNvPr>
          <p:cNvSpPr txBox="1">
            <a:spLocks noChangeArrowheads="1"/>
          </p:cNvSpPr>
          <p:nvPr/>
        </p:nvSpPr>
        <p:spPr bwMode="auto">
          <a:xfrm>
            <a:off x="103188" y="6416675"/>
            <a:ext cx="544512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◄</a:t>
            </a:r>
          </a:p>
        </p:txBody>
      </p:sp>
      <p:sp>
        <p:nvSpPr>
          <p:cNvPr id="669729" name="Text Box 33">
            <a:hlinkClick r:id="" action="ppaction://hlinkshowjump?jump=nextslide"/>
          </p:cNvPr>
          <p:cNvSpPr txBox="1">
            <a:spLocks noChangeArrowheads="1"/>
          </p:cNvSpPr>
          <p:nvPr/>
        </p:nvSpPr>
        <p:spPr bwMode="auto">
          <a:xfrm>
            <a:off x="8486775" y="6424613"/>
            <a:ext cx="544513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50000"/>
              </a:spcBef>
              <a:defRPr/>
            </a:pPr>
            <a:r>
              <a:rPr lang="sv-SE" sz="800">
                <a:solidFill>
                  <a:schemeClr val="hlink"/>
                </a:solidFill>
                <a:cs typeface="Arial" charset="0"/>
              </a:rPr>
              <a:t>►</a:t>
            </a:r>
          </a:p>
        </p:txBody>
      </p:sp>
      <p:sp>
        <p:nvSpPr>
          <p:cNvPr id="2056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647700" y="1089025"/>
            <a:ext cx="7848600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2057" name="Rectangle 35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4675" y="1808163"/>
            <a:ext cx="7993063" cy="4500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2000" tIns="0" rIns="7200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</a:p>
        </p:txBody>
      </p:sp>
      <p:sp>
        <p:nvSpPr>
          <p:cNvPr id="66973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933450" y="6632575"/>
            <a:ext cx="727710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69733" name="Rectangle 3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7950" y="6632575"/>
            <a:ext cx="827088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800">
                <a:solidFill>
                  <a:schemeClr val="hlink"/>
                </a:solidFill>
              </a:defRPr>
            </a:lvl1pPr>
          </a:lstStyle>
          <a:p>
            <a:pPr>
              <a:defRPr/>
            </a:pPr>
            <a:fld id="{119E56A3-4A06-4906-A1C4-DC2C7E92FC1E}" type="datetime1">
              <a:rPr lang="sv-SE" smtClean="0"/>
              <a:t>2019-06-25</a:t>
            </a:fld>
            <a:endParaRPr lang="sv-SE"/>
          </a:p>
        </p:txBody>
      </p:sp>
      <p:grpSp>
        <p:nvGrpSpPr>
          <p:cNvPr id="2060" name="Group 38"/>
          <p:cNvGrpSpPr>
            <a:grpSpLocks/>
          </p:cNvGrpSpPr>
          <p:nvPr/>
        </p:nvGrpSpPr>
        <p:grpSpPr bwMode="auto">
          <a:xfrm>
            <a:off x="7653338" y="177800"/>
            <a:ext cx="1166812" cy="338138"/>
            <a:chOff x="3560" y="1931"/>
            <a:chExt cx="1580" cy="459"/>
          </a:xfrm>
        </p:grpSpPr>
        <p:sp>
          <p:nvSpPr>
            <p:cNvPr id="669735" name="Freeform 39"/>
            <p:cNvSpPr>
              <a:spLocks noEditPoints="1"/>
            </p:cNvSpPr>
            <p:nvPr/>
          </p:nvSpPr>
          <p:spPr bwMode="auto">
            <a:xfrm>
              <a:off x="4732" y="1993"/>
              <a:ext cx="408" cy="394"/>
            </a:xfrm>
            <a:custGeom>
              <a:avLst/>
              <a:gdLst/>
              <a:ahLst/>
              <a:cxnLst>
                <a:cxn ang="0">
                  <a:pos x="326" y="307"/>
                </a:cxn>
                <a:cxn ang="0">
                  <a:pos x="326" y="347"/>
                </a:cxn>
                <a:cxn ang="0">
                  <a:pos x="83" y="347"/>
                </a:cxn>
                <a:cxn ang="0">
                  <a:pos x="83" y="307"/>
                </a:cxn>
                <a:cxn ang="0">
                  <a:pos x="204" y="187"/>
                </a:cxn>
                <a:cxn ang="0">
                  <a:pos x="326" y="307"/>
                </a:cxn>
                <a:cxn ang="0">
                  <a:pos x="326" y="307"/>
                </a:cxn>
                <a:cxn ang="0">
                  <a:pos x="409" y="130"/>
                </a:cxn>
                <a:cxn ang="0">
                  <a:pos x="260" y="130"/>
                </a:cxn>
                <a:cxn ang="0">
                  <a:pos x="355" y="35"/>
                </a:cxn>
                <a:cxn ang="0">
                  <a:pos x="322" y="0"/>
                </a:cxn>
                <a:cxn ang="0">
                  <a:pos x="204" y="118"/>
                </a:cxn>
                <a:cxn ang="0">
                  <a:pos x="85" y="0"/>
                </a:cxn>
                <a:cxn ang="0">
                  <a:pos x="50" y="33"/>
                </a:cxn>
                <a:cxn ang="0">
                  <a:pos x="149" y="130"/>
                </a:cxn>
                <a:cxn ang="0">
                  <a:pos x="0" y="130"/>
                </a:cxn>
                <a:cxn ang="0">
                  <a:pos x="0" y="175"/>
                </a:cxn>
                <a:cxn ang="0">
                  <a:pos x="147" y="175"/>
                </a:cxn>
                <a:cxn ang="0">
                  <a:pos x="33" y="288"/>
                </a:cxn>
                <a:cxn ang="0">
                  <a:pos x="33" y="395"/>
                </a:cxn>
                <a:cxn ang="0">
                  <a:pos x="374" y="395"/>
                </a:cxn>
                <a:cxn ang="0">
                  <a:pos x="374" y="288"/>
                </a:cxn>
                <a:cxn ang="0">
                  <a:pos x="260" y="175"/>
                </a:cxn>
                <a:cxn ang="0">
                  <a:pos x="409" y="175"/>
                </a:cxn>
                <a:cxn ang="0">
                  <a:pos x="409" y="130"/>
                </a:cxn>
                <a:cxn ang="0">
                  <a:pos x="409" y="130"/>
                </a:cxn>
              </a:cxnLst>
              <a:rect l="0" t="0" r="r" b="b"/>
              <a:pathLst>
                <a:path w="409" h="395">
                  <a:moveTo>
                    <a:pt x="326" y="307"/>
                  </a:moveTo>
                  <a:lnTo>
                    <a:pt x="326" y="347"/>
                  </a:lnTo>
                  <a:lnTo>
                    <a:pt x="83" y="347"/>
                  </a:lnTo>
                  <a:lnTo>
                    <a:pt x="83" y="307"/>
                  </a:lnTo>
                  <a:lnTo>
                    <a:pt x="204" y="187"/>
                  </a:lnTo>
                  <a:lnTo>
                    <a:pt x="326" y="307"/>
                  </a:lnTo>
                  <a:lnTo>
                    <a:pt x="326" y="307"/>
                  </a:lnTo>
                  <a:close/>
                  <a:moveTo>
                    <a:pt x="409" y="130"/>
                  </a:moveTo>
                  <a:lnTo>
                    <a:pt x="260" y="130"/>
                  </a:lnTo>
                  <a:lnTo>
                    <a:pt x="355" y="35"/>
                  </a:lnTo>
                  <a:lnTo>
                    <a:pt x="322" y="0"/>
                  </a:lnTo>
                  <a:lnTo>
                    <a:pt x="204" y="118"/>
                  </a:lnTo>
                  <a:lnTo>
                    <a:pt x="85" y="0"/>
                  </a:lnTo>
                  <a:lnTo>
                    <a:pt x="50" y="33"/>
                  </a:lnTo>
                  <a:lnTo>
                    <a:pt x="149" y="130"/>
                  </a:lnTo>
                  <a:lnTo>
                    <a:pt x="0" y="130"/>
                  </a:lnTo>
                  <a:lnTo>
                    <a:pt x="0" y="175"/>
                  </a:lnTo>
                  <a:lnTo>
                    <a:pt x="147" y="175"/>
                  </a:lnTo>
                  <a:lnTo>
                    <a:pt x="33" y="288"/>
                  </a:lnTo>
                  <a:lnTo>
                    <a:pt x="33" y="395"/>
                  </a:lnTo>
                  <a:lnTo>
                    <a:pt x="374" y="395"/>
                  </a:lnTo>
                  <a:lnTo>
                    <a:pt x="374" y="288"/>
                  </a:lnTo>
                  <a:lnTo>
                    <a:pt x="260" y="175"/>
                  </a:lnTo>
                  <a:lnTo>
                    <a:pt x="409" y="175"/>
                  </a:lnTo>
                  <a:lnTo>
                    <a:pt x="409" y="130"/>
                  </a:lnTo>
                  <a:lnTo>
                    <a:pt x="409" y="1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6" name="Oval 40"/>
            <p:cNvSpPr>
              <a:spLocks noChangeArrowheads="1"/>
            </p:cNvSpPr>
            <p:nvPr/>
          </p:nvSpPr>
          <p:spPr bwMode="auto">
            <a:xfrm>
              <a:off x="4886" y="1931"/>
              <a:ext cx="97" cy="97"/>
            </a:xfrm>
            <a:prstGeom prst="ellipse">
              <a:avLst/>
            </a:prstGeom>
            <a:solidFill>
              <a:srgbClr val="E41A1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7" name="Freeform 41"/>
            <p:cNvSpPr>
              <a:spLocks noEditPoints="1"/>
            </p:cNvSpPr>
            <p:nvPr/>
          </p:nvSpPr>
          <p:spPr bwMode="auto">
            <a:xfrm>
              <a:off x="4439" y="2192"/>
              <a:ext cx="196" cy="198"/>
            </a:xfrm>
            <a:custGeom>
              <a:avLst/>
              <a:gdLst/>
              <a:ahLst/>
              <a:cxnLst>
                <a:cxn ang="0">
                  <a:pos x="42" y="0"/>
                </a:cxn>
                <a:cxn ang="0">
                  <a:pos x="83" y="42"/>
                </a:cxn>
                <a:cxn ang="0">
                  <a:pos x="42" y="84"/>
                </a:cxn>
                <a:cxn ang="0">
                  <a:pos x="0" y="42"/>
                </a:cxn>
                <a:cxn ang="0">
                  <a:pos x="42" y="0"/>
                </a:cxn>
                <a:cxn ang="0">
                  <a:pos x="42" y="68"/>
                </a:cxn>
                <a:cxn ang="0">
                  <a:pos x="60" y="42"/>
                </a:cxn>
                <a:cxn ang="0">
                  <a:pos x="42" y="16"/>
                </a:cxn>
                <a:cxn ang="0">
                  <a:pos x="23" y="42"/>
                </a:cxn>
                <a:cxn ang="0">
                  <a:pos x="42" y="68"/>
                </a:cxn>
              </a:cxnLst>
              <a:rect l="0" t="0" r="r" b="b"/>
              <a:pathLst>
                <a:path w="83" h="84">
                  <a:moveTo>
                    <a:pt x="42" y="0"/>
                  </a:moveTo>
                  <a:cubicBezTo>
                    <a:pt x="69" y="0"/>
                    <a:pt x="83" y="15"/>
                    <a:pt x="83" y="42"/>
                  </a:cubicBezTo>
                  <a:cubicBezTo>
                    <a:pt x="83" y="68"/>
                    <a:pt x="69" y="84"/>
                    <a:pt x="42" y="84"/>
                  </a:cubicBezTo>
                  <a:cubicBezTo>
                    <a:pt x="15" y="84"/>
                    <a:pt x="0" y="68"/>
                    <a:pt x="0" y="42"/>
                  </a:cubicBezTo>
                  <a:cubicBezTo>
                    <a:pt x="0" y="15"/>
                    <a:pt x="15" y="0"/>
                    <a:pt x="42" y="0"/>
                  </a:cubicBezTo>
                  <a:moveTo>
                    <a:pt x="42" y="68"/>
                  </a:moveTo>
                  <a:cubicBezTo>
                    <a:pt x="55" y="68"/>
                    <a:pt x="60" y="55"/>
                    <a:pt x="60" y="42"/>
                  </a:cubicBezTo>
                  <a:cubicBezTo>
                    <a:pt x="60" y="28"/>
                    <a:pt x="55" y="16"/>
                    <a:pt x="42" y="16"/>
                  </a:cubicBezTo>
                  <a:cubicBezTo>
                    <a:pt x="28" y="16"/>
                    <a:pt x="23" y="28"/>
                    <a:pt x="23" y="42"/>
                  </a:cubicBezTo>
                  <a:cubicBezTo>
                    <a:pt x="23" y="55"/>
                    <a:pt x="28" y="68"/>
                    <a:pt x="42" y="68"/>
                  </a:cubicBez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8" name="Freeform 42"/>
            <p:cNvSpPr>
              <a:spLocks/>
            </p:cNvSpPr>
            <p:nvPr/>
          </p:nvSpPr>
          <p:spPr bwMode="auto">
            <a:xfrm>
              <a:off x="4233" y="2192"/>
              <a:ext cx="170" cy="198"/>
            </a:xfrm>
            <a:custGeom>
              <a:avLst/>
              <a:gdLst/>
              <a:ahLst/>
              <a:cxnLst>
                <a:cxn ang="0">
                  <a:pos x="48" y="0"/>
                </a:cxn>
                <a:cxn ang="0">
                  <a:pos x="72" y="3"/>
                </a:cxn>
                <a:cxn ang="0">
                  <a:pos x="70" y="21"/>
                </a:cxn>
                <a:cxn ang="0">
                  <a:pos x="49" y="16"/>
                </a:cxn>
                <a:cxn ang="0">
                  <a:pos x="22" y="42"/>
                </a:cxn>
                <a:cxn ang="0">
                  <a:pos x="50" y="68"/>
                </a:cxn>
                <a:cxn ang="0">
                  <a:pos x="71" y="64"/>
                </a:cxn>
                <a:cxn ang="0">
                  <a:pos x="72" y="81"/>
                </a:cxn>
                <a:cxn ang="0">
                  <a:pos x="72" y="81"/>
                </a:cxn>
                <a:cxn ang="0">
                  <a:pos x="48" y="84"/>
                </a:cxn>
                <a:cxn ang="0">
                  <a:pos x="0" y="42"/>
                </a:cxn>
                <a:cxn ang="0">
                  <a:pos x="48" y="0"/>
                </a:cxn>
              </a:cxnLst>
              <a:rect l="0" t="0" r="r" b="b"/>
              <a:pathLst>
                <a:path w="72" h="84">
                  <a:moveTo>
                    <a:pt x="48" y="0"/>
                  </a:moveTo>
                  <a:cubicBezTo>
                    <a:pt x="56" y="0"/>
                    <a:pt x="64" y="2"/>
                    <a:pt x="72" y="3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3" y="18"/>
                    <a:pt x="56" y="16"/>
                    <a:pt x="49" y="16"/>
                  </a:cubicBezTo>
                  <a:cubicBezTo>
                    <a:pt x="33" y="16"/>
                    <a:pt x="22" y="27"/>
                    <a:pt x="22" y="42"/>
                  </a:cubicBezTo>
                  <a:cubicBezTo>
                    <a:pt x="22" y="58"/>
                    <a:pt x="34" y="68"/>
                    <a:pt x="50" y="68"/>
                  </a:cubicBezTo>
                  <a:cubicBezTo>
                    <a:pt x="58" y="68"/>
                    <a:pt x="65" y="66"/>
                    <a:pt x="71" y="64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72" y="81"/>
                    <a:pt x="72" y="81"/>
                    <a:pt x="72" y="81"/>
                  </a:cubicBezTo>
                  <a:cubicBezTo>
                    <a:pt x="66" y="82"/>
                    <a:pt x="58" y="84"/>
                    <a:pt x="48" y="84"/>
                  </a:cubicBezTo>
                  <a:cubicBezTo>
                    <a:pt x="25" y="84"/>
                    <a:pt x="0" y="73"/>
                    <a:pt x="0" y="42"/>
                  </a:cubicBezTo>
                  <a:cubicBezTo>
                    <a:pt x="0" y="13"/>
                    <a:pt x="21" y="0"/>
                    <a:pt x="48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39" name="Freeform 43"/>
            <p:cNvSpPr>
              <a:spLocks/>
            </p:cNvSpPr>
            <p:nvPr/>
          </p:nvSpPr>
          <p:spPr bwMode="auto">
            <a:xfrm>
              <a:off x="4054" y="2194"/>
              <a:ext cx="138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37" y="0"/>
                </a:cxn>
                <a:cxn ang="0">
                  <a:pos x="137" y="35"/>
                </a:cxn>
                <a:cxn ang="0">
                  <a:pos x="49" y="35"/>
                </a:cxn>
                <a:cxn ang="0">
                  <a:pos x="49" y="75"/>
                </a:cxn>
                <a:cxn ang="0">
                  <a:pos x="130" y="75"/>
                </a:cxn>
                <a:cxn ang="0">
                  <a:pos x="130" y="113"/>
                </a:cxn>
                <a:cxn ang="0">
                  <a:pos x="49" y="113"/>
                </a:cxn>
                <a:cxn ang="0">
                  <a:pos x="49" y="156"/>
                </a:cxn>
                <a:cxn ang="0">
                  <a:pos x="139" y="156"/>
                </a:cxn>
                <a:cxn ang="0">
                  <a:pos x="139" y="194"/>
                </a:cxn>
                <a:cxn ang="0">
                  <a:pos x="0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39" h="194">
                  <a:moveTo>
                    <a:pt x="0" y="0"/>
                  </a:moveTo>
                  <a:lnTo>
                    <a:pt x="137" y="0"/>
                  </a:lnTo>
                  <a:lnTo>
                    <a:pt x="137" y="35"/>
                  </a:lnTo>
                  <a:lnTo>
                    <a:pt x="49" y="35"/>
                  </a:lnTo>
                  <a:lnTo>
                    <a:pt x="49" y="75"/>
                  </a:lnTo>
                  <a:lnTo>
                    <a:pt x="130" y="75"/>
                  </a:lnTo>
                  <a:lnTo>
                    <a:pt x="130" y="113"/>
                  </a:lnTo>
                  <a:lnTo>
                    <a:pt x="49" y="113"/>
                  </a:lnTo>
                  <a:lnTo>
                    <a:pt x="49" y="156"/>
                  </a:lnTo>
                  <a:lnTo>
                    <a:pt x="139" y="156"/>
                  </a:lnTo>
                  <a:lnTo>
                    <a:pt x="139" y="194"/>
                  </a:lnTo>
                  <a:lnTo>
                    <a:pt x="0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40" name="Freeform 44"/>
            <p:cNvSpPr>
              <a:spLocks/>
            </p:cNvSpPr>
            <p:nvPr/>
          </p:nvSpPr>
          <p:spPr bwMode="auto">
            <a:xfrm>
              <a:off x="3741" y="2194"/>
              <a:ext cx="273" cy="1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" y="0"/>
                </a:cxn>
                <a:cxn ang="0">
                  <a:pos x="77" y="149"/>
                </a:cxn>
                <a:cxn ang="0">
                  <a:pos x="80" y="149"/>
                </a:cxn>
                <a:cxn ang="0">
                  <a:pos x="103" y="0"/>
                </a:cxn>
                <a:cxn ang="0">
                  <a:pos x="170" y="0"/>
                </a:cxn>
                <a:cxn ang="0">
                  <a:pos x="198" y="149"/>
                </a:cxn>
                <a:cxn ang="0">
                  <a:pos x="224" y="0"/>
                </a:cxn>
                <a:cxn ang="0">
                  <a:pos x="273" y="0"/>
                </a:cxn>
                <a:cxn ang="0">
                  <a:pos x="231" y="194"/>
                </a:cxn>
                <a:cxn ang="0">
                  <a:pos x="165" y="194"/>
                </a:cxn>
                <a:cxn ang="0">
                  <a:pos x="137" y="42"/>
                </a:cxn>
                <a:cxn ang="0">
                  <a:pos x="111" y="194"/>
                </a:cxn>
                <a:cxn ang="0">
                  <a:pos x="42" y="194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73" h="194">
                  <a:moveTo>
                    <a:pt x="0" y="0"/>
                  </a:moveTo>
                  <a:lnTo>
                    <a:pt x="54" y="0"/>
                  </a:lnTo>
                  <a:lnTo>
                    <a:pt x="77" y="149"/>
                  </a:lnTo>
                  <a:lnTo>
                    <a:pt x="80" y="149"/>
                  </a:lnTo>
                  <a:lnTo>
                    <a:pt x="103" y="0"/>
                  </a:lnTo>
                  <a:lnTo>
                    <a:pt x="170" y="0"/>
                  </a:lnTo>
                  <a:lnTo>
                    <a:pt x="198" y="149"/>
                  </a:lnTo>
                  <a:lnTo>
                    <a:pt x="224" y="0"/>
                  </a:lnTo>
                  <a:lnTo>
                    <a:pt x="273" y="0"/>
                  </a:lnTo>
                  <a:lnTo>
                    <a:pt x="231" y="194"/>
                  </a:lnTo>
                  <a:lnTo>
                    <a:pt x="165" y="194"/>
                  </a:lnTo>
                  <a:lnTo>
                    <a:pt x="137" y="42"/>
                  </a:lnTo>
                  <a:lnTo>
                    <a:pt x="111" y="194"/>
                  </a:lnTo>
                  <a:lnTo>
                    <a:pt x="42" y="194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  <p:sp>
          <p:nvSpPr>
            <p:cNvPr id="669741" name="Freeform 45"/>
            <p:cNvSpPr>
              <a:spLocks/>
            </p:cNvSpPr>
            <p:nvPr/>
          </p:nvSpPr>
          <p:spPr bwMode="auto">
            <a:xfrm>
              <a:off x="3560" y="2192"/>
              <a:ext cx="146" cy="198"/>
            </a:xfrm>
            <a:custGeom>
              <a:avLst/>
              <a:gdLst/>
              <a:ahLst/>
              <a:cxnLst>
                <a:cxn ang="0">
                  <a:pos x="36" y="0"/>
                </a:cxn>
                <a:cxn ang="0">
                  <a:pos x="58" y="2"/>
                </a:cxn>
                <a:cxn ang="0">
                  <a:pos x="56" y="19"/>
                </a:cxn>
                <a:cxn ang="0">
                  <a:pos x="38" y="16"/>
                </a:cxn>
                <a:cxn ang="0">
                  <a:pos x="22" y="23"/>
                </a:cxn>
                <a:cxn ang="0">
                  <a:pos x="62" y="57"/>
                </a:cxn>
                <a:cxn ang="0">
                  <a:pos x="25" y="84"/>
                </a:cxn>
                <a:cxn ang="0">
                  <a:pos x="1" y="81"/>
                </a:cxn>
                <a:cxn ang="0">
                  <a:pos x="3" y="63"/>
                </a:cxn>
                <a:cxn ang="0">
                  <a:pos x="3" y="63"/>
                </a:cxn>
                <a:cxn ang="0">
                  <a:pos x="25" y="68"/>
                </a:cxn>
                <a:cxn ang="0">
                  <a:pos x="39" y="60"/>
                </a:cxn>
                <a:cxn ang="0">
                  <a:pos x="0" y="25"/>
                </a:cxn>
                <a:cxn ang="0">
                  <a:pos x="36" y="0"/>
                </a:cxn>
              </a:cxnLst>
              <a:rect l="0" t="0" r="r" b="b"/>
              <a:pathLst>
                <a:path w="62" h="84">
                  <a:moveTo>
                    <a:pt x="36" y="0"/>
                  </a:moveTo>
                  <a:cubicBezTo>
                    <a:pt x="44" y="0"/>
                    <a:pt x="51" y="1"/>
                    <a:pt x="58" y="2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0" y="17"/>
                    <a:pt x="44" y="16"/>
                    <a:pt x="38" y="16"/>
                  </a:cubicBezTo>
                  <a:cubicBezTo>
                    <a:pt x="32" y="16"/>
                    <a:pt x="22" y="16"/>
                    <a:pt x="22" y="23"/>
                  </a:cubicBezTo>
                  <a:cubicBezTo>
                    <a:pt x="22" y="37"/>
                    <a:pt x="62" y="28"/>
                    <a:pt x="62" y="57"/>
                  </a:cubicBezTo>
                  <a:cubicBezTo>
                    <a:pt x="62" y="79"/>
                    <a:pt x="44" y="84"/>
                    <a:pt x="25" y="84"/>
                  </a:cubicBezTo>
                  <a:cubicBezTo>
                    <a:pt x="18" y="84"/>
                    <a:pt x="8" y="83"/>
                    <a:pt x="1" y="81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3" y="63"/>
                    <a:pt x="3" y="63"/>
                    <a:pt x="3" y="63"/>
                  </a:cubicBezTo>
                  <a:cubicBezTo>
                    <a:pt x="9" y="65"/>
                    <a:pt x="16" y="68"/>
                    <a:pt x="25" y="68"/>
                  </a:cubicBezTo>
                  <a:cubicBezTo>
                    <a:pt x="32" y="68"/>
                    <a:pt x="39" y="66"/>
                    <a:pt x="39" y="60"/>
                  </a:cubicBezTo>
                  <a:cubicBezTo>
                    <a:pt x="39" y="45"/>
                    <a:pt x="0" y="55"/>
                    <a:pt x="0" y="25"/>
                  </a:cubicBezTo>
                  <a:cubicBezTo>
                    <a:pt x="0" y="5"/>
                    <a:pt x="20" y="0"/>
                    <a:pt x="36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/>
            </a:p>
          </p:txBody>
        </p:sp>
      </p:grpSp>
      <p:sp>
        <p:nvSpPr>
          <p:cNvPr id="669742" name="Rectangle 46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7416800" y="0"/>
            <a:ext cx="1614488" cy="69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30000"/>
        </a:spcBef>
        <a:spcAft>
          <a:spcPct val="3000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82563" indent="-180975" algn="l" rtl="0" eaLnBrk="0" fontAlgn="base" hangingPunct="0">
        <a:lnSpc>
          <a:spcPct val="110000"/>
        </a:lnSpc>
        <a:spcBef>
          <a:spcPct val="20000"/>
        </a:spcBef>
        <a:spcAft>
          <a:spcPct val="20000"/>
        </a:spcAft>
        <a:buChar char="•"/>
        <a:defRPr sz="1600">
          <a:solidFill>
            <a:schemeClr val="tx1"/>
          </a:solidFill>
          <a:latin typeface="+mn-lt"/>
        </a:defRPr>
      </a:lvl2pPr>
      <a:lvl3pPr marL="361950" indent="-1778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3pPr>
      <a:lvl4pPr marL="541338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4pPr>
      <a:lvl5pPr marL="720725" indent="-177800" algn="l" rtl="0" eaLnBrk="0" fontAlgn="base" hangingPunct="0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5pPr>
      <a:lvl6pPr marL="11779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6pPr>
      <a:lvl7pPr marL="16351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7pPr>
      <a:lvl8pPr marL="20923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8pPr>
      <a:lvl9pPr marL="2549525" indent="-177800" algn="l" rtl="0" fontAlgn="base">
        <a:spcBef>
          <a:spcPct val="20000"/>
        </a:spcBef>
        <a:spcAft>
          <a:spcPct val="0"/>
        </a:spcAft>
        <a:buChar char="•"/>
        <a:defRPr sz="12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9.png"/><Relationship Id="rId7" Type="http://schemas.openxmlformats.org/officeDocument/2006/relationships/image" Target="../media/image2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4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s://www.google.cz/url?sa=i&amp;source=images&amp;cd=&amp;cad=rja&amp;uact=8&amp;ved=2ahUKEwjdsfSG66zbAhWoHJoKHR22D44QjRx6BAgBEAU&amp;url=http://www.ceskatelevize.cz/ct24/regiony/2489779-povoden-v-obecnici-znicila-most-pro-vodu-musi-lide-k-cisterne&amp;psig=AOvVaw2_opJ8VOA3QXfVSpkWZj4L&amp;ust=1527749087994652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176241"/>
              </p:ext>
            </p:extLst>
          </p:nvPr>
        </p:nvGraphicFramePr>
        <p:xfrm>
          <a:off x="1574006" y="4692651"/>
          <a:ext cx="6111479" cy="2165351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055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05627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1686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effectLst/>
                        </a:rPr>
                        <a:t> </a:t>
                      </a:r>
                      <a:endParaRPr lang="cs-CZ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6817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6817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5615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7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Vodohospodářský rozvoj </a:t>
                      </a: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7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výstavba a.s</a:t>
                      </a:r>
                      <a:r>
                        <a:rPr lang="cs-CZ" sz="1300" b="1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300" b="1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21" marR="0" marT="34387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Sweco </a:t>
                      </a:r>
                      <a:r>
                        <a:rPr lang="cs-CZ" sz="1700" b="1" dirty="0" smtClean="0">
                          <a:solidFill>
                            <a:schemeClr val="bg1"/>
                          </a:solidFill>
                          <a:effectLst/>
                        </a:rPr>
                        <a:t>Hydroprojekt </a:t>
                      </a: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a.s.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3438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992872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100" b="0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Nábřežní 4, 150 56 Praha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b="0" dirty="0" smtClean="0">
                          <a:solidFill>
                            <a:schemeClr val="bg1"/>
                          </a:solidFill>
                          <a:effectLst/>
                        </a:rPr>
                        <a:t>www. vrv.cz</a:t>
                      </a:r>
                      <a:endParaRPr lang="cs-CZ" sz="1100" b="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Ústředí Praha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Táborská 31, Praha 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www.sweco.cz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1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6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endParaRPr lang="cs-CZ" sz="1000" dirty="0">
                        <a:solidFill>
                          <a:schemeClr val="bg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dirty="0"/>
              <a:t/>
            </a:r>
            <a:br>
              <a:rPr lang="en-US" dirty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 smtClean="0"/>
              <a:t/>
            </a:r>
            <a:br>
              <a:rPr lang="cs-CZ" sz="2800" dirty="0" smtClean="0"/>
            </a:br>
            <a:r>
              <a:rPr lang="cs-CZ" sz="2800" dirty="0"/>
              <a:t/>
            </a:r>
            <a:br>
              <a:rPr lang="cs-CZ" sz="2800" dirty="0"/>
            </a:br>
            <a:r>
              <a:rPr lang="cs-CZ" sz="2800" dirty="0" smtClean="0"/>
              <a:t/>
            </a:r>
            <a:br>
              <a:rPr lang="cs-CZ" sz="2800" dirty="0" smtClean="0"/>
            </a:br>
            <a:endParaRPr lang="sv-SE" sz="2800" dirty="0"/>
          </a:p>
        </p:txBody>
      </p:sp>
      <p:sp>
        <p:nvSpPr>
          <p:cNvPr id="17418" name="Platshållare för bildnummer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fld id="{1FA35273-ECC5-45B7-8E32-DF71110FA1BD}" type="slidenum">
              <a:rPr lang="en-GB" altLang="cs-CZ"/>
              <a:pPr/>
              <a:t>1</a:t>
            </a:fld>
            <a:endParaRPr lang="en-GB" altLang="cs-CZ"/>
          </a:p>
        </p:txBody>
      </p:sp>
      <p:sp>
        <p:nvSpPr>
          <p:cNvPr id="17420" name="TextovéPole 21"/>
          <p:cNvSpPr txBox="1">
            <a:spLocks noChangeArrowheads="1"/>
          </p:cNvSpPr>
          <p:nvPr/>
        </p:nvSpPr>
        <p:spPr bwMode="auto">
          <a:xfrm>
            <a:off x="1672800" y="3478886"/>
            <a:ext cx="5735241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algn="ctr" eaLnBrk="1" hangingPunct="1"/>
            <a:r>
              <a:rPr lang="cs-CZ" altLang="cs-CZ" sz="2600" i="1" dirty="0" smtClean="0">
                <a:solidFill>
                  <a:schemeClr val="bg1"/>
                </a:solidFill>
              </a:rPr>
              <a:t>Praha 19.6.2019</a:t>
            </a:r>
            <a:endParaRPr lang="cs-CZ" altLang="cs-CZ" sz="2600" i="1" dirty="0">
              <a:solidFill>
                <a:schemeClr val="bg1"/>
              </a:solidFill>
            </a:endParaRPr>
          </a:p>
        </p:txBody>
      </p:sp>
      <p:sp>
        <p:nvSpPr>
          <p:cNvPr id="17421" name="TextovéPole 22"/>
          <p:cNvSpPr txBox="1">
            <a:spLocks noChangeArrowheads="1"/>
          </p:cNvSpPr>
          <p:nvPr/>
        </p:nvSpPr>
        <p:spPr bwMode="auto">
          <a:xfrm>
            <a:off x="0" y="4086226"/>
            <a:ext cx="91440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algn="ctr" eaLnBrk="1" hangingPunct="1"/>
            <a:r>
              <a:rPr lang="cs-CZ" altLang="cs-CZ" sz="2600" b="1" dirty="0" smtClean="0">
                <a:solidFill>
                  <a:schemeClr val="bg1"/>
                </a:solidFill>
                <a:latin typeface="+mj-lt"/>
              </a:rPr>
              <a:t>Společnost „SHDP </a:t>
            </a:r>
            <a:r>
              <a:rPr lang="cs-CZ" altLang="cs-CZ" sz="2600" b="1" dirty="0">
                <a:solidFill>
                  <a:schemeClr val="bg1"/>
                </a:solidFill>
                <a:latin typeface="+mj-lt"/>
              </a:rPr>
              <a:t>+ </a:t>
            </a:r>
            <a:r>
              <a:rPr lang="cs-CZ" altLang="cs-CZ" sz="2600" b="1" dirty="0" smtClean="0">
                <a:solidFill>
                  <a:schemeClr val="bg1"/>
                </a:solidFill>
                <a:latin typeface="+mj-lt"/>
              </a:rPr>
              <a:t>VRV“</a:t>
            </a:r>
            <a:r>
              <a:rPr lang="cs-CZ" altLang="cs-CZ" sz="2600" b="1" dirty="0" smtClean="0">
                <a:latin typeface="+mj-lt"/>
              </a:rPr>
              <a:t>V</a:t>
            </a:r>
            <a:endParaRPr lang="cs-CZ" altLang="cs-CZ" sz="2600" dirty="0">
              <a:latin typeface="+mj-lt"/>
            </a:endParaRPr>
          </a:p>
        </p:txBody>
      </p:sp>
      <p:grpSp>
        <p:nvGrpSpPr>
          <p:cNvPr id="17423" name="Skupina 6"/>
          <p:cNvGrpSpPr>
            <a:grpSpLocks/>
          </p:cNvGrpSpPr>
          <p:nvPr/>
        </p:nvGrpSpPr>
        <p:grpSpPr bwMode="auto">
          <a:xfrm>
            <a:off x="5572126" y="4818063"/>
            <a:ext cx="1376138" cy="431800"/>
            <a:chOff x="6881843" y="4801551"/>
            <a:chExt cx="1514950" cy="432000"/>
          </a:xfrm>
        </p:grpSpPr>
        <p:sp>
          <p:nvSpPr>
            <p:cNvPr id="24" name="Obdélník 23"/>
            <p:cNvSpPr/>
            <p:nvPr/>
          </p:nvSpPr>
          <p:spPr>
            <a:xfrm>
              <a:off x="6881843" y="4801551"/>
              <a:ext cx="1514950" cy="4320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7426" name="Obrázek 26"/>
            <p:cNvPicPr>
              <a:picLocks noChangeAspect="1"/>
            </p:cNvPicPr>
            <p:nvPr/>
          </p:nvPicPr>
          <p:blipFill>
            <a:blip r:embed="rId3" cstate="screen">
              <a:clrChange>
                <a:clrFrom>
                  <a:srgbClr val="000000">
                    <a:alpha val="0"/>
                  </a:srgbClr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8103" y="4837552"/>
              <a:ext cx="1242430" cy="359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7424" name="Obrázek 5"/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390" y="4818063"/>
            <a:ext cx="603473" cy="46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ubrik 3"/>
          <p:cNvSpPr txBox="1">
            <a:spLocks/>
          </p:cNvSpPr>
          <p:nvPr/>
        </p:nvSpPr>
        <p:spPr>
          <a:xfrm>
            <a:off x="0" y="908720"/>
            <a:ext cx="9099947" cy="263404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cs-CZ" sz="3000" dirty="0" smtClean="0"/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chemeClr val="bg1"/>
                </a:solidFill>
              </a:rPr>
              <a:t>Studie </a:t>
            </a:r>
            <a:r>
              <a:rPr lang="cs-CZ" sz="2800" b="1" dirty="0">
                <a:solidFill>
                  <a:schemeClr val="bg1"/>
                </a:solidFill>
              </a:rPr>
              <a:t>odtokových poměrů </a:t>
            </a:r>
            <a:endParaRPr lang="cs-CZ" sz="2800" b="1" dirty="0" smtClean="0">
              <a:solidFill>
                <a:schemeClr val="bg1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cs-CZ" sz="2800" b="1" dirty="0">
                <a:solidFill>
                  <a:schemeClr val="bg1"/>
                </a:solidFill>
              </a:rPr>
              <a:t>včetně návrhů možných </a:t>
            </a:r>
          </a:p>
          <a:p>
            <a:pPr algn="ctr">
              <a:spcAft>
                <a:spcPts val="600"/>
              </a:spcAft>
            </a:pPr>
            <a:r>
              <a:rPr lang="cs-CZ" sz="2800" b="1" dirty="0">
                <a:solidFill>
                  <a:schemeClr val="bg1"/>
                </a:solidFill>
              </a:rPr>
              <a:t>protipovodňových </a:t>
            </a:r>
            <a:r>
              <a:rPr lang="cs-CZ" sz="2800" b="1" dirty="0" smtClean="0">
                <a:solidFill>
                  <a:schemeClr val="bg1"/>
                </a:solidFill>
              </a:rPr>
              <a:t>opatření</a:t>
            </a:r>
          </a:p>
          <a:p>
            <a:pPr algn="ctr">
              <a:spcAft>
                <a:spcPts val="600"/>
              </a:spcAft>
            </a:pPr>
            <a:r>
              <a:rPr lang="cs-CZ" sz="2800" b="1" dirty="0" smtClean="0">
                <a:solidFill>
                  <a:schemeClr val="bg1"/>
                </a:solidFill>
              </a:rPr>
              <a:t>v povodí vodního toku Berounky</a:t>
            </a:r>
            <a:endParaRPr lang="sv-SE" sz="2800" b="1" dirty="0">
              <a:solidFill>
                <a:schemeClr val="bg1"/>
              </a:solidFill>
            </a:endParaRPr>
          </a:p>
        </p:txBody>
      </p:sp>
      <p:pic>
        <p:nvPicPr>
          <p:cNvPr id="10242" name="Picture 2" descr="Z:\PROJEKTY\2018_SOP_v_povodi_Berounky\02_Podklady\01_loga\Logo OPŽP\Banner OPZP_Fond soudrznosti\JPG\CZ_RO_B_C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2" y="82303"/>
            <a:ext cx="3844677" cy="120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Obrázek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240857"/>
            <a:ext cx="3822690" cy="74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178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10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000000"/>
                </a:solidFill>
              </a:rPr>
              <a:t>Návrhová část - </a:t>
            </a:r>
            <a:r>
              <a:rPr lang="cs-CZ" dirty="0" smtClean="0">
                <a:solidFill>
                  <a:srgbClr val="000000"/>
                </a:solidFill>
              </a:rPr>
              <a:t>obecně 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19" name="Obdélník 18"/>
          <p:cNvSpPr/>
          <p:nvPr/>
        </p:nvSpPr>
        <p:spPr>
          <a:xfrm>
            <a:off x="353318" y="980728"/>
            <a:ext cx="3303055" cy="4224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u="sng" dirty="0" smtClean="0">
                <a:solidFill>
                  <a:srgbClr val="000000"/>
                </a:solidFill>
              </a:rPr>
              <a:t>Problematika KPÚ v povodí KB</a:t>
            </a:r>
            <a:endParaRPr lang="cs-CZ" sz="1600" b="1" u="sng" dirty="0">
              <a:solidFill>
                <a:srgbClr val="000000"/>
              </a:solidFill>
            </a:endParaRPr>
          </a:p>
          <a:p>
            <a:pPr algn="just">
              <a:spcAft>
                <a:spcPts val="300"/>
              </a:spcAft>
            </a:pPr>
            <a:endParaRPr lang="cs-CZ" sz="1600" dirty="0" smtClean="0">
              <a:solidFill>
                <a:srgbClr val="000000"/>
              </a:solidFill>
            </a:endParaRPr>
          </a:p>
          <a:p>
            <a:pPr algn="just">
              <a:spcAft>
                <a:spcPts val="300"/>
              </a:spcAft>
            </a:pPr>
            <a:r>
              <a:rPr lang="cs-CZ" sz="1600" dirty="0" smtClean="0">
                <a:solidFill>
                  <a:srgbClr val="000000"/>
                </a:solidFill>
              </a:rPr>
              <a:t>Zadání studie uvádí:</a:t>
            </a:r>
          </a:p>
          <a:p>
            <a:pPr algn="just">
              <a:spcAft>
                <a:spcPts val="300"/>
              </a:spcAft>
            </a:pPr>
            <a:r>
              <a:rPr lang="cs-CZ" sz="1600" i="1" dirty="0" smtClean="0">
                <a:solidFill>
                  <a:srgbClr val="000000"/>
                </a:solidFill>
              </a:rPr>
              <a:t>„Tam</a:t>
            </a:r>
            <a:r>
              <a:rPr lang="cs-CZ" sz="1600" i="1" dirty="0">
                <a:solidFill>
                  <a:srgbClr val="000000"/>
                </a:solidFill>
              </a:rPr>
              <a:t>, kde byly KPÚ dokončeny, nebo zahájeny nebude zpracovatel studie navrhovat opatření ke snížení povodňového ohrožení, neboť se předpokládá, že v rámci KPÚ byla taková opatření navržena</a:t>
            </a:r>
            <a:r>
              <a:rPr lang="cs-CZ" sz="1600" i="1" dirty="0" smtClean="0">
                <a:solidFill>
                  <a:srgbClr val="000000"/>
                </a:solidFill>
              </a:rPr>
              <a:t>.“</a:t>
            </a:r>
          </a:p>
          <a:p>
            <a:pPr marL="285750" indent="-285750" algn="just">
              <a:spcAft>
                <a:spcPts val="300"/>
              </a:spcAft>
              <a:buFontTx/>
              <a:buChar char="-"/>
            </a:pPr>
            <a:r>
              <a:rPr lang="cs-CZ" sz="1600" dirty="0" smtClean="0">
                <a:solidFill>
                  <a:srgbClr val="000000"/>
                </a:solidFill>
              </a:rPr>
              <a:t>Přesah do projednání ?!</a:t>
            </a:r>
          </a:p>
          <a:p>
            <a:pPr marL="285750" indent="-285750" algn="just">
              <a:spcAft>
                <a:spcPts val="300"/>
              </a:spcAft>
              <a:buFontTx/>
              <a:buChar char="-"/>
            </a:pPr>
            <a:r>
              <a:rPr lang="cs-CZ" sz="1600" dirty="0" smtClean="0">
                <a:solidFill>
                  <a:srgbClr val="000000"/>
                </a:solidFill>
              </a:rPr>
              <a:t>Časový harmonogram ?!</a:t>
            </a:r>
            <a:endParaRPr lang="cs-CZ" sz="16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cs-CZ" sz="1600" i="1" dirty="0">
                <a:solidFill>
                  <a:srgbClr val="000000"/>
                </a:solidFill>
              </a:rPr>
              <a:t> </a:t>
            </a:r>
          </a:p>
          <a:p>
            <a:pPr>
              <a:spcAft>
                <a:spcPts val="300"/>
              </a:spcAft>
            </a:pPr>
            <a:endParaRPr lang="cs-CZ" sz="16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cs-CZ" b="1" dirty="0">
              <a:solidFill>
                <a:srgbClr val="000000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01271" y="3618552"/>
            <a:ext cx="2840238" cy="274027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645" y="4463528"/>
            <a:ext cx="3140399" cy="2281758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54304" y="3243349"/>
            <a:ext cx="2317646" cy="3501937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2721" y="620688"/>
            <a:ext cx="2631382" cy="295403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1960" y="620689"/>
            <a:ext cx="2092830" cy="252833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534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msteh\Desktop\VM\1_DSCN892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0526" y="1281945"/>
            <a:ext cx="7517858" cy="5543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11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Hostomice  – dokončení rozestavěné vodní nádrže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58034" y="1714708"/>
            <a:ext cx="8547868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1600" b="1" smtClean="0">
              <a:solidFill>
                <a:srgbClr val="00B0F0"/>
              </a:solidFill>
            </a:endParaRPr>
          </a:p>
          <a:p>
            <a:r>
              <a:rPr lang="cs-CZ" sz="1600" b="1" smtClean="0">
                <a:solidFill>
                  <a:schemeClr val="bg1"/>
                </a:solidFill>
              </a:rPr>
              <a:t>VD </a:t>
            </a:r>
            <a:r>
              <a:rPr lang="cs-CZ" sz="1600" b="1">
                <a:solidFill>
                  <a:schemeClr val="bg1"/>
                </a:solidFill>
              </a:rPr>
              <a:t>Hostomice, Dokončení stavby, Studie proveditelnosti, VD TBD 2013 </a:t>
            </a:r>
          </a:p>
          <a:p>
            <a:r>
              <a:rPr lang="cs-CZ" sz="1600" b="1">
                <a:solidFill>
                  <a:schemeClr val="bg1"/>
                </a:solidFill>
              </a:rPr>
              <a:t>Stavba z let 1993-1995  (dokončeno z cca 70 %)</a:t>
            </a:r>
          </a:p>
          <a:p>
            <a:r>
              <a:rPr lang="cs-CZ" sz="1600" b="1">
                <a:solidFill>
                  <a:schemeClr val="bg1"/>
                </a:solidFill>
              </a:rPr>
              <a:t>Plánovaný objem cca 35 000 m3 (po přelivnou hranu bezpečnostního přelivu)</a:t>
            </a:r>
          </a:p>
          <a:p>
            <a:r>
              <a:rPr lang="cs-CZ" sz="1600" b="1">
                <a:solidFill>
                  <a:schemeClr val="bg1"/>
                </a:solidFill>
              </a:rPr>
              <a:t>Možnost kombinace zásobní a </a:t>
            </a:r>
            <a:r>
              <a:rPr lang="cs-CZ" sz="1600" b="1" smtClean="0">
                <a:solidFill>
                  <a:schemeClr val="bg1"/>
                </a:solidFill>
              </a:rPr>
              <a:t>protipovodňové </a:t>
            </a:r>
            <a:r>
              <a:rPr lang="cs-CZ" sz="1600" b="1">
                <a:solidFill>
                  <a:schemeClr val="bg1"/>
                </a:solidFill>
              </a:rPr>
              <a:t>funkce</a:t>
            </a:r>
          </a:p>
          <a:p>
            <a:r>
              <a:rPr lang="cs-CZ" sz="1600" b="1">
                <a:solidFill>
                  <a:schemeClr val="bg1"/>
                </a:solidFill>
              </a:rPr>
              <a:t>Potenciální vodárenský zdroj</a:t>
            </a:r>
          </a:p>
          <a:p>
            <a:r>
              <a:rPr lang="cs-CZ" sz="1600" b="1">
                <a:solidFill>
                  <a:schemeClr val="bg1"/>
                </a:solidFill>
              </a:rPr>
              <a:t>Podpora vodárenských vrtů pod nádrží (zvýšení hydrostatického tlaku)</a:t>
            </a:r>
          </a:p>
          <a:p>
            <a:r>
              <a:rPr lang="cs-CZ" sz="1600" b="1">
                <a:solidFill>
                  <a:schemeClr val="bg1"/>
                </a:solidFill>
              </a:rPr>
              <a:t>Plocha povodí  cca 3 km2</a:t>
            </a:r>
          </a:p>
          <a:p>
            <a:pPr lvl="0" algn="just"/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25948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12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Hostomice  – kritický bod u DD Zátor, zabezpečení nížšího okna</a:t>
            </a:r>
          </a:p>
        </p:txBody>
      </p:sp>
      <p:sp>
        <p:nvSpPr>
          <p:cNvPr id="16" name="Obdélník 15"/>
          <p:cNvSpPr/>
          <p:nvPr/>
        </p:nvSpPr>
        <p:spPr>
          <a:xfrm>
            <a:off x="458034" y="1412776"/>
            <a:ext cx="8547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endParaRPr lang="cs-CZ" sz="1600" b="1" smtClean="0">
              <a:solidFill>
                <a:schemeClr val="bg1"/>
              </a:solidFill>
              <a:latin typeface="Sweco Sans" charset="-18"/>
            </a:endParaRPr>
          </a:p>
          <a:p>
            <a:pPr lvl="0" algn="just"/>
            <a:endParaRPr lang="cs-CZ" sz="1600" b="1">
              <a:solidFill>
                <a:schemeClr val="bg1"/>
              </a:solidFill>
              <a:latin typeface="Sweco Sans" charset="-18"/>
            </a:endParaRPr>
          </a:p>
          <a:p>
            <a:r>
              <a:rPr lang="cs-CZ" sz="1600" b="1">
                <a:solidFill>
                  <a:schemeClr val="bg1"/>
                </a:solidFill>
              </a:rPr>
              <a:t>VD Hostomice, Dokončení stavby, Studie proveditelnosti, VD TBD 2013 </a:t>
            </a:r>
          </a:p>
          <a:p>
            <a:r>
              <a:rPr lang="cs-CZ" sz="1600" b="1">
                <a:solidFill>
                  <a:schemeClr val="bg1"/>
                </a:solidFill>
              </a:rPr>
              <a:t>Stavba z let 1993-1995  (dokončeno z cca 70 %)</a:t>
            </a:r>
          </a:p>
          <a:p>
            <a:r>
              <a:rPr lang="cs-CZ" sz="1600" b="1">
                <a:solidFill>
                  <a:schemeClr val="bg1"/>
                </a:solidFill>
              </a:rPr>
              <a:t>Plánovaný objem cca 35 000 m3 (po přelivnou hranu bezpečnostního přelivu)</a:t>
            </a:r>
          </a:p>
          <a:p>
            <a:r>
              <a:rPr lang="cs-CZ" sz="1600" b="1">
                <a:solidFill>
                  <a:schemeClr val="bg1"/>
                </a:solidFill>
              </a:rPr>
              <a:t>Možnost kombinace zásobní a protipovodňová funkce</a:t>
            </a:r>
          </a:p>
          <a:p>
            <a:r>
              <a:rPr lang="cs-CZ" sz="1600" b="1">
                <a:solidFill>
                  <a:schemeClr val="bg1"/>
                </a:solidFill>
              </a:rPr>
              <a:t>Potenciální vodárenský zdroj</a:t>
            </a:r>
          </a:p>
          <a:p>
            <a:r>
              <a:rPr lang="cs-CZ" sz="1600" b="1">
                <a:solidFill>
                  <a:schemeClr val="bg1"/>
                </a:solidFill>
              </a:rPr>
              <a:t>Podpora vodárenských vrtů pod nádrží (zvýšení hydrostatického tlaku)</a:t>
            </a:r>
          </a:p>
          <a:p>
            <a:r>
              <a:rPr lang="cs-CZ" sz="1600" b="1">
                <a:solidFill>
                  <a:schemeClr val="bg1"/>
                </a:solidFill>
              </a:rPr>
              <a:t>Plocha povodí  cca 3 km2</a:t>
            </a:r>
          </a:p>
          <a:p>
            <a:pPr lvl="0" algn="just"/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2050" name="Picture 2" descr="C:\Users\msteh\Desktop\VM\2_Zator_okn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3796" y="1412938"/>
            <a:ext cx="4589371" cy="3442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steh\Pictures\My Screen Shots\Screen Shot  0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3024336" cy="468441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806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13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Hostomice  – suchá retenční nádrž u Radouše, soutok Chumavy a Šiberny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2050" name="Picture 2" descr="C:\Users\msteh\Pictures\My Screen Shots\Screen Shot  0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235" y="1484784"/>
            <a:ext cx="4773317" cy="4536504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steh\Pictures\My Screen Shots\Screen Shot  00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1171" y="1916832"/>
            <a:ext cx="4151120" cy="3332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114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14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Hostomice  – povodňový bypass Šiberny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7170" name="Picture 2" descr="C:\Users\msteh\Desktop\VM\Bypass_Siberny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6512" y="1556791"/>
            <a:ext cx="9180512" cy="87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5" descr="Z:\PROJEKTY\2018_SOP_v_povodi_Berounky\08_KB\01_Katalogove_listy_stav\LITAVKA\Hostomice\podklady\Screen Shot 163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5490" y="2708920"/>
            <a:ext cx="6190412" cy="3688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msteh\Pictures\My Screen Shots\Screen Shot  002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320" y="2738129"/>
            <a:ext cx="3173535" cy="3016090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636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15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Hostomice  – revitalizace Lštěnského potoka, průleh v lokalitě Mokříše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6146" name="Picture 2" descr="C:\Users\msteh\Pictures\My Screen Shots\Screen Shot  01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83" y="1484784"/>
            <a:ext cx="7867651" cy="473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44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16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Hostomice  – omezení rozlivu v místě KB na Chumavě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5122" name="Picture 2" descr="C:\Users\msteh\Desktop\VM\Pruleh_z_panel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336704" cy="47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msteh\Desktop\VM\Screen Shot 186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3302" y="1773478"/>
            <a:ext cx="8156610" cy="446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515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17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Hostomice  – omezení koncentrace odtoku u cestní sítě, průleh z betonových panelů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5122" name="Picture 2" descr="C:\Users\msteh\Desktop\VM\Pruleh_z_panelu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6336704" cy="4753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1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18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Obecnice – zpomalení odtoku  z lesa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5124" name="Picture 4" descr="C:\Users\msteh\Pictures\My Screen Shots\Screen Shot  00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37" y="1700807"/>
            <a:ext cx="4427304" cy="41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Z:\PROJEKTY\2018_SOP_v_povodi_Berounky\08_KB\MS\prezentace_20190619\U_Vojaka_2019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9041" y="4228667"/>
            <a:ext cx="3481391" cy="261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msteh\Pictures\My Screen Shots\Screen Shot  00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17197" y="1271477"/>
            <a:ext cx="3598153" cy="28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258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19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Obecnice – rozšíření koryta v kritickém  úseku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5122" name="Picture 2" descr="Z:\PROJEKTY\2018_SOP_v_povodi_Berounky\08_KB\01_Katalogove_listy_stav\LITAVKA\Obecnice\podklady\vyber_foto_20190403\DSCN838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4913" y="1646273"/>
            <a:ext cx="2984500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Z:\PROJEKTY\2018_SOP_v_povodi_Berounky\08_KB\01_Katalogove_listy_stav\LITAVKA\Obecnice\podklady\vyber_foto_20190403\DSCN838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334" y="3965550"/>
            <a:ext cx="2984500" cy="223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msteh\Pictures\My Screen Shots\Screen Shot  00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9937" y="1700807"/>
            <a:ext cx="4427304" cy="419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749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2</a:t>
            </a:fld>
            <a:endParaRPr lang="sv-SE" dirty="0"/>
          </a:p>
        </p:txBody>
      </p:sp>
      <p:sp>
        <p:nvSpPr>
          <p:cNvPr id="19461" name="TextovéPole 1"/>
          <p:cNvSpPr txBox="1">
            <a:spLocks noChangeArrowheads="1"/>
          </p:cNvSpPr>
          <p:nvPr/>
        </p:nvSpPr>
        <p:spPr bwMode="auto">
          <a:xfrm>
            <a:off x="271884" y="989906"/>
            <a:ext cx="8243888" cy="1818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eaLnBrk="1" hangingPunct="1"/>
            <a:r>
              <a:rPr lang="cs-CZ" altLang="cs-CZ" dirty="0"/>
              <a:t>Objednatel studie: </a:t>
            </a:r>
            <a:r>
              <a:rPr lang="cs-CZ" altLang="cs-CZ" dirty="0" smtClean="0"/>
              <a:t>	</a:t>
            </a:r>
            <a:r>
              <a:rPr lang="cs-CZ" b="1" dirty="0" smtClean="0">
                <a:solidFill>
                  <a:srgbClr val="000000"/>
                </a:solidFill>
              </a:rPr>
              <a:t>Středočeský kraj</a:t>
            </a:r>
            <a:endParaRPr lang="cs-CZ" altLang="cs-CZ" dirty="0">
              <a:solidFill>
                <a:srgbClr val="000000"/>
              </a:solidFill>
            </a:endParaRPr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Zpracovatel studie: </a:t>
            </a:r>
            <a:r>
              <a:rPr lang="cs-CZ" altLang="cs-CZ" b="1" dirty="0" smtClean="0"/>
              <a:t> 	</a:t>
            </a:r>
            <a:r>
              <a:rPr lang="cs-CZ" altLang="cs-CZ" b="1" dirty="0" smtClean="0">
                <a:solidFill>
                  <a:srgbClr val="000000"/>
                </a:solidFill>
              </a:rPr>
              <a:t>Společnost </a:t>
            </a:r>
            <a:r>
              <a:rPr lang="cs-CZ" altLang="cs-CZ" b="1" dirty="0">
                <a:solidFill>
                  <a:srgbClr val="000000"/>
                </a:solidFill>
              </a:rPr>
              <a:t>„SHDP + </a:t>
            </a:r>
            <a:r>
              <a:rPr lang="cs-CZ" altLang="cs-CZ" b="1" dirty="0" smtClean="0">
                <a:solidFill>
                  <a:srgbClr val="000000"/>
                </a:solidFill>
              </a:rPr>
              <a:t>VRV“</a:t>
            </a:r>
            <a:endParaRPr lang="cs-CZ" altLang="cs-CZ" b="1" dirty="0">
              <a:solidFill>
                <a:srgbClr val="000000"/>
              </a:solidFill>
            </a:endParaRPr>
          </a:p>
          <a:p>
            <a:pPr eaLnBrk="1" hangingPunct="1"/>
            <a:endParaRPr lang="cs-CZ" altLang="cs-CZ" dirty="0"/>
          </a:p>
          <a:p>
            <a:pPr eaLnBrk="1" hangingPunct="1"/>
            <a:r>
              <a:rPr lang="cs-CZ" altLang="cs-CZ" dirty="0"/>
              <a:t>Zahájení prací na studii: </a:t>
            </a:r>
            <a:r>
              <a:rPr lang="cs-CZ" altLang="cs-CZ" dirty="0" smtClean="0"/>
              <a:t>	</a:t>
            </a:r>
            <a:r>
              <a:rPr lang="cs-CZ" altLang="cs-CZ" b="1" dirty="0" smtClean="0">
                <a:solidFill>
                  <a:srgbClr val="000000"/>
                </a:solidFill>
              </a:rPr>
              <a:t>04/2018</a:t>
            </a:r>
            <a:endParaRPr lang="cs-CZ" altLang="cs-CZ" sz="1500" b="1" dirty="0">
              <a:solidFill>
                <a:srgbClr val="000000"/>
              </a:solidFill>
            </a:endParaRPr>
          </a:p>
          <a:p>
            <a:pPr algn="just">
              <a:spcBef>
                <a:spcPts val="450"/>
              </a:spcBef>
              <a:spcAft>
                <a:spcPts val="450"/>
              </a:spcAft>
            </a:pPr>
            <a:endParaRPr lang="cs-CZ" altLang="cs-CZ" b="1" dirty="0"/>
          </a:p>
        </p:txBody>
      </p:sp>
      <p:pic>
        <p:nvPicPr>
          <p:cNvPr id="19463" name="Obrázek 8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74806" y="1592758"/>
            <a:ext cx="5405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Obrázek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4777" y="1586061"/>
            <a:ext cx="931069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5237560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Základní informace o projektu: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5" name="Obdélník 4"/>
          <p:cNvSpPr/>
          <p:nvPr/>
        </p:nvSpPr>
        <p:spPr>
          <a:xfrm>
            <a:off x="255835" y="3140968"/>
            <a:ext cx="85478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b="1" u="sng" dirty="0" smtClean="0">
                <a:solidFill>
                  <a:srgbClr val="000000"/>
                </a:solidFill>
                <a:latin typeface="Sweco Sans" charset="-18"/>
              </a:rPr>
              <a:t>OPŽP – podporované oblasti</a:t>
            </a: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Prioritní osa 1 (čistota vody) </a:t>
            </a: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– Zlepšování kvality vod a snižování rizika povodní</a:t>
            </a:r>
          </a:p>
          <a:p>
            <a:pPr lvl="0"/>
            <a:endParaRPr lang="cs-CZ" b="1" dirty="0" smtClean="0">
              <a:solidFill>
                <a:srgbClr val="000000"/>
              </a:solidFill>
              <a:latin typeface="Sweco Sans" charset="-18"/>
            </a:endParaRPr>
          </a:p>
          <a:p>
            <a:pPr lvl="0"/>
            <a:r>
              <a:rPr lang="cs-CZ" b="1" dirty="0" smtClean="0">
                <a:solidFill>
                  <a:srgbClr val="000000"/>
                </a:solidFill>
                <a:latin typeface="Sweco Sans" charset="-18"/>
              </a:rPr>
              <a:t>Cíl dílčí oblasti 1.4 – podpořit preventivní protipovodňová opatření:</a:t>
            </a:r>
          </a:p>
          <a:p>
            <a:pPr lvl="0" algn="just"/>
            <a:r>
              <a:rPr lang="cs-CZ" dirty="0" smtClean="0"/>
              <a:t>Studie </a:t>
            </a:r>
            <a:r>
              <a:rPr lang="cs-CZ" dirty="0"/>
              <a:t>odtokových poměrů včetně návrhů možných protipovodňových opatření v oblastech s potenciálním povodňovým </a:t>
            </a:r>
            <a:r>
              <a:rPr lang="cs-CZ" dirty="0" smtClean="0"/>
              <a:t>rizikem, </a:t>
            </a:r>
            <a:r>
              <a:rPr lang="cs-CZ" dirty="0"/>
              <a:t>jako podklad pro následnou realizaci vybraných protipovodňových opatření včetně přírodě blízkých protipovodňových opatření.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16" name="Obrázek 15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5493" y="943294"/>
            <a:ext cx="2188210" cy="427990"/>
          </a:xfrm>
          <a:prstGeom prst="rect">
            <a:avLst/>
          </a:prstGeom>
        </p:spPr>
      </p:pic>
      <p:pic>
        <p:nvPicPr>
          <p:cNvPr id="21" name="Picture 2" descr="Z:\PROJEKTY\2018_SOP_v_povodi_Berounky\02_Podklady\01_loga\Logo OPŽP\Banner OPZP_Fond soudrznosti\JPG\CZ_RO_B_C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85409" y="3140968"/>
            <a:ext cx="2407071" cy="752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12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20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Otmíče – navržené KPÚ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4102" name="Picture 6" descr="C:\Users\msteh\Pictures\My Screen Shots\Screen Shot 176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846" y="1556792"/>
            <a:ext cx="6749442" cy="480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msteh\Desktop\DSCN965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056" y="3658089"/>
            <a:ext cx="3565060" cy="2674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8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21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Zaječov  – KB v lokalitě Hamburk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7170" name="Picture 2" descr="C:\Users\msteh\Pictures\My Screen Shots\Screen Shot  01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552" y="1483974"/>
            <a:ext cx="4189080" cy="453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Z:\PROJEKTY\2018_SOP_v_povodi_Berounky\08_KB\01_Katalogove_listy_stav\LITAVKA\Zajecov\podklady\foto_vyber\DSCN7147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87836" y="1271477"/>
            <a:ext cx="2984500" cy="2236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msteh\Pictures\My Screen Shots\Screen Shot 1861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3266" y="3913330"/>
            <a:ext cx="4058718" cy="2131329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519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22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</a:t>
            </a:r>
            <a:r>
              <a:rPr lang="cs-CZ">
                <a:solidFill>
                  <a:srgbClr val="000000"/>
                </a:solidFill>
              </a:rPr>
              <a:t>opatření 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sp>
        <p:nvSpPr>
          <p:cNvPr id="15" name="Obdélník 14"/>
          <p:cNvSpPr/>
          <p:nvPr/>
        </p:nvSpPr>
        <p:spPr>
          <a:xfrm>
            <a:off x="379552" y="902145"/>
            <a:ext cx="8547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Kleštěnice – nádrž z LAPV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  <p:pic>
        <p:nvPicPr>
          <p:cNvPr id="8194" name="Picture 2" descr="Z:\PROJEKTY\2018_SOP_v_povodi_Berounky\08_KB\MS\prezentace_20190619\profil_Kleštěnic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552" y="1412776"/>
            <a:ext cx="6712728" cy="503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steh\Pictures\My Screen Shots\Screen Shot 181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762" y="1264946"/>
            <a:ext cx="2615043" cy="318082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46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23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75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lvl="0" fontAlgn="auto">
              <a:spcAft>
                <a:spcPts val="0"/>
              </a:spcAft>
              <a:defRPr/>
            </a:pPr>
            <a:r>
              <a:rPr lang="cs-CZ" smtClean="0">
                <a:solidFill>
                  <a:srgbClr val="000000"/>
                </a:solidFill>
              </a:rPr>
              <a:t>Příklady uvažovaných opatření </a:t>
            </a:r>
            <a:r>
              <a:rPr lang="cs-CZ">
                <a:solidFill>
                  <a:srgbClr val="000000"/>
                </a:solidFill>
              </a:rPr>
              <a:t>v subpovodí </a:t>
            </a:r>
            <a:r>
              <a:rPr lang="cs-CZ" smtClean="0">
                <a:solidFill>
                  <a:srgbClr val="000000"/>
                </a:solidFill>
              </a:rPr>
              <a:t>Litavky:</a:t>
            </a:r>
            <a:r>
              <a:rPr lang="cs-CZ" kern="0" smtClean="0"/>
              <a:t/>
            </a:r>
            <a:br>
              <a:rPr lang="cs-CZ" kern="0" smtClean="0"/>
            </a:br>
            <a:endParaRPr lang="en-GB" kern="0" dirty="0"/>
          </a:p>
        </p:txBody>
      </p:sp>
      <p:pic>
        <p:nvPicPr>
          <p:cNvPr id="2050" name="Picture 2" descr="Z:\PROJEKTY\2018_SOP_v_povodi_Berounky\08_KB\MS\prezentace_20190619\Screen Shot 185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69532" y="1772816"/>
            <a:ext cx="5723613" cy="5090357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Z:\PROJEKTY\2018_SOP_v_povodi_Berounky\08_KB\MS\prezentace_20190619\Screen Shot 185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0154" y="1916832"/>
            <a:ext cx="2385944" cy="1176908"/>
          </a:xfrm>
          <a:prstGeom prst="rect">
            <a:avLst/>
          </a:prstGeom>
          <a:noFill/>
          <a:ln w="31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bdélník 14"/>
          <p:cNvSpPr/>
          <p:nvPr/>
        </p:nvSpPr>
        <p:spPr>
          <a:xfrm>
            <a:off x="379552" y="902145"/>
            <a:ext cx="8547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cs-CZ" smtClean="0"/>
              <a:t>Libomyšl  - potřeba aktualizace stanoveného záplavového území</a:t>
            </a:r>
          </a:p>
          <a:p>
            <a:pPr lvl="0" algn="just"/>
            <a:r>
              <a:rPr lang="cs-CZ"/>
              <a:t> </a:t>
            </a:r>
            <a:r>
              <a:rPr lang="cs-CZ" smtClean="0"/>
              <a:t>                  podle výpočtů studie</a:t>
            </a:r>
            <a:endParaRPr lang="cs-CZ" b="1" dirty="0">
              <a:solidFill>
                <a:srgbClr val="000000"/>
              </a:solidFill>
              <a:latin typeface="Sweco Sans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82019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ýsledek obrázku pro obecnice povodeň 2018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929" y="914032"/>
            <a:ext cx="5456709" cy="3069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7BBF2C-CD50-49C6-B4A3-5462C1157EA2}" type="slidenum">
              <a:rPr lang="sv-SE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36867" name="TextovéPole 1"/>
          <p:cNvSpPr txBox="1">
            <a:spLocks noChangeArrowheads="1"/>
          </p:cNvSpPr>
          <p:nvPr/>
        </p:nvSpPr>
        <p:spPr bwMode="auto">
          <a:xfrm>
            <a:off x="392906" y="1949054"/>
            <a:ext cx="82438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Sweco Sans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Sweco Sans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Sweco Sans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Sweco Sans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Sweco Sans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Sweco Sans" charset="-18"/>
              </a:defRPr>
            </a:lvl9pPr>
          </a:lstStyle>
          <a:p>
            <a:pPr eaLnBrk="1" hangingPunct="1"/>
            <a:endParaRPr lang="cs-CZ" altLang="cs-CZ" b="1"/>
          </a:p>
          <a:p>
            <a:pPr eaLnBrk="1" hangingPunct="1"/>
            <a:endParaRPr lang="cs-CZ" altLang="cs-CZ" b="1"/>
          </a:p>
          <a:p>
            <a:pPr eaLnBrk="1" hangingPunct="1"/>
            <a:endParaRPr lang="cs-CZ" altLang="cs-CZ" b="1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660" y="2204864"/>
            <a:ext cx="3086671" cy="7985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dirty="0" smtClean="0"/>
              <a:t>DĚKUJEME </a:t>
            </a:r>
            <a:br>
              <a:rPr lang="cs-CZ" dirty="0" smtClean="0"/>
            </a:br>
            <a:r>
              <a:rPr lang="cs-CZ" dirty="0" smtClean="0"/>
              <a:t>ZA POZORNOST</a:t>
            </a:r>
            <a:endParaRPr lang="cs-CZ" dirty="0"/>
          </a:p>
        </p:txBody>
      </p:sp>
      <p:pic>
        <p:nvPicPr>
          <p:cNvPr id="36869" name="Obrázek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5950" y="4552951"/>
            <a:ext cx="932260" cy="270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Tabulka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8725272"/>
              </p:ext>
            </p:extLst>
          </p:nvPr>
        </p:nvGraphicFramePr>
        <p:xfrm>
          <a:off x="1261467" y="4376738"/>
          <a:ext cx="6506766" cy="1624013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32528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2539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626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51128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51128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671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13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Vodohospodářský rozvoj a výstavba a.s</a:t>
                      </a:r>
                      <a:r>
                        <a:rPr lang="cs-CZ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cs-CZ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3821" marR="0" marT="25790" marB="0" anchor="b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300" b="1" dirty="0" err="1">
                          <a:effectLst/>
                        </a:rPr>
                        <a:t>Sweco</a:t>
                      </a:r>
                      <a:r>
                        <a:rPr lang="cs-CZ" sz="1300" b="1" dirty="0">
                          <a:effectLst/>
                        </a:rPr>
                        <a:t> </a:t>
                      </a:r>
                      <a:r>
                        <a:rPr lang="cs-CZ" sz="1300" b="1" dirty="0" err="1" smtClean="0">
                          <a:effectLst/>
                        </a:rPr>
                        <a:t>Hydroprojekt</a:t>
                      </a:r>
                      <a:r>
                        <a:rPr lang="cs-CZ" sz="1300" b="1" dirty="0" smtClean="0">
                          <a:effectLst/>
                        </a:rPr>
                        <a:t> </a:t>
                      </a:r>
                      <a:r>
                        <a:rPr lang="cs-CZ" sz="1300" b="1" dirty="0">
                          <a:effectLst/>
                        </a:rPr>
                        <a:t>a.s.</a:t>
                      </a:r>
                      <a:endParaRPr lang="cs-CZ" sz="1300" b="1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2579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4465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80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Nábřežní 4, 150 56 Praha 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b="0" dirty="0" smtClean="0">
                          <a:effectLst/>
                        </a:rPr>
                        <a:t>www. vrv.cz</a:t>
                      </a:r>
                      <a:endParaRPr lang="cs-CZ" sz="800" b="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 </a:t>
                      </a:r>
                      <a:endParaRPr lang="cs-CZ" sz="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 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 w="6350" cap="flat" cmpd="sng" algn="ctr">
                      <a:noFill/>
                      <a:prstDash val="solid"/>
                      <a:miter lim="800000"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Ústředí Praha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Táborská 31, Praha 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www.sweco.cz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800" dirty="0">
                          <a:effectLst/>
                        </a:rPr>
                        <a:t> 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500" dirty="0">
                          <a:effectLst/>
                        </a:rPr>
                        <a:t> </a:t>
                      </a:r>
                      <a:endParaRPr lang="cs-CZ" sz="8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3821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noFill/>
                      <a:prstDash val="solid"/>
                      <a:miter lim="800000"/>
                    </a:lnT>
                    <a:lnB w="6350" cap="flat" cmpd="sng" algn="ctr">
                      <a:noFill/>
                      <a:prstDash val="solid"/>
                      <a:miter lim="800000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36877" name="Obrázek 20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44391" y="4470797"/>
            <a:ext cx="540544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0" name="Obdélník 9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1" name="Obrázek 9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Obrázek 8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Obdélník 13"/>
          <p:cNvSpPr/>
          <p:nvPr/>
        </p:nvSpPr>
        <p:spPr>
          <a:xfrm>
            <a:off x="7173449" y="3629580"/>
            <a:ext cx="1606153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200"/>
              </a:spcAft>
            </a:pPr>
            <a:r>
              <a:rPr lang="cs-CZ" sz="1200" i="1" cap="all" dirty="0" smtClean="0">
                <a:solidFill>
                  <a:srgbClr val="000000"/>
                </a:solidFill>
                <a:latin typeface="Sweco Sans" charset="-18"/>
              </a:rPr>
              <a:t>Obecnice 05/2018</a:t>
            </a:r>
            <a:endParaRPr lang="cs-CZ" sz="1200" i="1" dirty="0">
              <a:solidFill>
                <a:srgbClr val="000000"/>
              </a:solidFill>
              <a:latin typeface="Sweco Sans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63929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3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kern="0" dirty="0" smtClean="0"/>
              <a:t>Obsah prezentace 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2" name="Obdélník 1"/>
          <p:cNvSpPr/>
          <p:nvPr/>
        </p:nvSpPr>
        <p:spPr>
          <a:xfrm>
            <a:off x="353318" y="980728"/>
            <a:ext cx="8539161" cy="1869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Prezentace rozlivů v subpovodí střední a horní Berounky (viz PDF)</a:t>
            </a:r>
          </a:p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dirty="0" smtClean="0">
                <a:solidFill>
                  <a:srgbClr val="000000"/>
                </a:solidFill>
              </a:rPr>
              <a:t>Návrhová část – obecné představení postupu prací</a:t>
            </a:r>
          </a:p>
          <a:p>
            <a:pPr marL="285750" lvl="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b="1" smtClean="0">
                <a:solidFill>
                  <a:srgbClr val="000000"/>
                </a:solidFill>
              </a:rPr>
              <a:t>Příklady uvažovaných opatření </a:t>
            </a:r>
            <a:r>
              <a:rPr lang="cs-CZ" b="1" dirty="0" smtClean="0">
                <a:solidFill>
                  <a:srgbClr val="000000"/>
                </a:solidFill>
              </a:rPr>
              <a:t>v subpovodí Litavky</a:t>
            </a:r>
          </a:p>
          <a:p>
            <a:pPr marL="285750" indent="-285750">
              <a:lnSpc>
                <a:spcPct val="150000"/>
              </a:lnSpc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87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4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000000"/>
                </a:solidFill>
              </a:rPr>
              <a:t>Návrhová část - obecně 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19" name="Obdélník 18"/>
          <p:cNvSpPr/>
          <p:nvPr/>
        </p:nvSpPr>
        <p:spPr>
          <a:xfrm>
            <a:off x="353318" y="980728"/>
            <a:ext cx="8539161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u="sng" dirty="0" smtClean="0">
                <a:solidFill>
                  <a:srgbClr val="000000"/>
                </a:solidFill>
              </a:rPr>
              <a:t>Návrhová část – struktura dle OPŽP</a:t>
            </a:r>
            <a:endParaRPr lang="cs-CZ" sz="1200" b="1" dirty="0">
              <a:solidFill>
                <a:srgbClr val="000000"/>
              </a:solidFill>
            </a:endParaRPr>
          </a:p>
          <a:p>
            <a:endParaRPr lang="cs-CZ" sz="1200" dirty="0" smtClean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cs-CZ" sz="1200" u="sng" dirty="0" smtClean="0">
                <a:solidFill>
                  <a:srgbClr val="000000"/>
                </a:solidFill>
              </a:rPr>
              <a:t>V</a:t>
            </a:r>
            <a:r>
              <a:rPr lang="cs-CZ" sz="1200" u="sng" dirty="0">
                <a:solidFill>
                  <a:srgbClr val="000000"/>
                </a:solidFill>
              </a:rPr>
              <a:t> rámci této </a:t>
            </a:r>
            <a:r>
              <a:rPr lang="cs-CZ" sz="1200" u="sng" dirty="0" smtClean="0">
                <a:solidFill>
                  <a:srgbClr val="000000"/>
                </a:solidFill>
              </a:rPr>
              <a:t>etapy </a:t>
            </a:r>
            <a:r>
              <a:rPr lang="cs-CZ" sz="1200" u="sng" dirty="0">
                <a:solidFill>
                  <a:srgbClr val="000000"/>
                </a:solidFill>
              </a:rPr>
              <a:t>budou navržena opatření:</a:t>
            </a: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200" b="1" dirty="0" smtClean="0">
                <a:solidFill>
                  <a:srgbClr val="000000"/>
                </a:solidFill>
              </a:rPr>
              <a:t>v</a:t>
            </a:r>
            <a:r>
              <a:rPr lang="cs-CZ" sz="1200" b="1" dirty="0">
                <a:solidFill>
                  <a:srgbClr val="000000"/>
                </a:solidFill>
              </a:rPr>
              <a:t> ploše </a:t>
            </a:r>
            <a:r>
              <a:rPr lang="cs-CZ" sz="1200" b="1" dirty="0" smtClean="0">
                <a:solidFill>
                  <a:srgbClr val="000000"/>
                </a:solidFill>
              </a:rPr>
              <a:t>povodí,</a:t>
            </a:r>
            <a:endParaRPr lang="cs-CZ" sz="1200" b="1" dirty="0">
              <a:solidFill>
                <a:srgbClr val="000000"/>
              </a:solidFill>
            </a:endParaRPr>
          </a:p>
          <a:p>
            <a:pPr marL="742950" lvl="1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200" b="1" dirty="0">
                <a:solidFill>
                  <a:srgbClr val="000000"/>
                </a:solidFill>
              </a:rPr>
              <a:t>na vodních tocích a v nivě zastavěného území.</a:t>
            </a:r>
          </a:p>
          <a:p>
            <a:pPr>
              <a:spcAft>
                <a:spcPts val="300"/>
              </a:spcAft>
            </a:pPr>
            <a:endParaRPr lang="cs-CZ" sz="1200" dirty="0" smtClean="0">
              <a:solidFill>
                <a:srgbClr val="000000"/>
              </a:solidFill>
            </a:endParaRPr>
          </a:p>
          <a:p>
            <a:pPr algn="just">
              <a:spcAft>
                <a:spcPts val="300"/>
              </a:spcAft>
            </a:pPr>
            <a:r>
              <a:rPr lang="cs-CZ" sz="1200" u="sng" dirty="0" smtClean="0">
                <a:solidFill>
                  <a:srgbClr val="000000"/>
                </a:solidFill>
              </a:rPr>
              <a:t>Přednostně se bude </a:t>
            </a:r>
            <a:r>
              <a:rPr lang="cs-CZ" sz="1200" u="sng" dirty="0">
                <a:solidFill>
                  <a:srgbClr val="000000"/>
                </a:solidFill>
              </a:rPr>
              <a:t>se jednat zejména o opatření </a:t>
            </a:r>
            <a:r>
              <a:rPr lang="cs-CZ" sz="1200" u="sng" dirty="0" smtClean="0">
                <a:solidFill>
                  <a:srgbClr val="000000"/>
                </a:solidFill>
              </a:rPr>
              <a:t>financovatelná s platného OPŽP - opatření k</a:t>
            </a:r>
            <a:r>
              <a:rPr lang="cs-CZ" sz="1200" u="sng" dirty="0">
                <a:solidFill>
                  <a:srgbClr val="000000"/>
                </a:solidFill>
              </a:rPr>
              <a:t> ochraně intravilánu měst a obcí před </a:t>
            </a:r>
            <a:r>
              <a:rPr lang="cs-CZ" sz="1200" u="sng" dirty="0" smtClean="0">
                <a:solidFill>
                  <a:srgbClr val="000000"/>
                </a:solidFill>
              </a:rPr>
              <a:t>povodněmi:</a:t>
            </a:r>
          </a:p>
          <a:p>
            <a:pPr algn="just">
              <a:spcAft>
                <a:spcPts val="300"/>
              </a:spcAft>
            </a:pPr>
            <a:r>
              <a:rPr lang="cs-CZ" sz="1200" dirty="0" smtClean="0">
                <a:solidFill>
                  <a:srgbClr val="000000"/>
                </a:solidFill>
              </a:rPr>
              <a:t>1) Zprůtočnění </a:t>
            </a:r>
            <a:r>
              <a:rPr lang="cs-CZ" sz="1200" dirty="0">
                <a:solidFill>
                  <a:srgbClr val="000000"/>
                </a:solidFill>
              </a:rPr>
              <a:t>nebo zvýšení retenčního potenciálu koryt vodních toků a přilehlých niv, zlepšení přirozených rozlivů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realizace opatření podporujících přirozený tlumivý rozliv povodní v nivách (např. snížení kapacity koryta a rozliv do údolní nivy, vytváření povodňových koryt, tůní),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zvýšení kapacity koryta složeným profilem, vložení stěhovavé (meandrující) kynety pro běžné průtoky v intravilánu obcí; úpravy nevhodného opevnění,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 zvýšení členitosti a zlepšení morfologie koryta vodních toků; na některých místech s tvorbou mokřin a tůní,</a:t>
            </a:r>
          </a:p>
          <a:p>
            <a:pPr marL="628650" lvl="1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200" dirty="0">
                <a:solidFill>
                  <a:srgbClr val="000000"/>
                </a:solidFill>
              </a:rPr>
              <a:t>umožnění povodňových rozlivů do nivních ploch (v intravilánu tzv. povodňové parky, v </a:t>
            </a:r>
            <a:r>
              <a:rPr lang="cs-CZ" sz="1200" dirty="0" err="1">
                <a:solidFill>
                  <a:srgbClr val="000000"/>
                </a:solidFill>
              </a:rPr>
              <a:t>extravilánu</a:t>
            </a:r>
            <a:r>
              <a:rPr lang="cs-CZ" sz="1200" dirty="0">
                <a:solidFill>
                  <a:srgbClr val="000000"/>
                </a:solidFill>
              </a:rPr>
              <a:t> do volné krajiny).</a:t>
            </a:r>
          </a:p>
          <a:p>
            <a:pPr lvl="0" algn="just">
              <a:spcAft>
                <a:spcPts val="300"/>
              </a:spcAft>
            </a:pPr>
            <a:r>
              <a:rPr lang="cs-CZ" sz="1200" dirty="0" smtClean="0">
                <a:solidFill>
                  <a:srgbClr val="000000"/>
                </a:solidFill>
              </a:rPr>
              <a:t>2) Hospodaření </a:t>
            </a:r>
            <a:r>
              <a:rPr lang="cs-CZ" sz="1200" dirty="0">
                <a:solidFill>
                  <a:srgbClr val="000000"/>
                </a:solidFill>
              </a:rPr>
              <a:t>se srážkovými vodami v intravilánu a jejich další využití namísto jejich urychleného odvádění kanalizací do toků</a:t>
            </a:r>
          </a:p>
          <a:p>
            <a:pPr lvl="0" algn="just">
              <a:spcAft>
                <a:spcPts val="300"/>
              </a:spcAft>
            </a:pPr>
            <a:r>
              <a:rPr lang="cs-CZ" sz="1200" dirty="0" smtClean="0">
                <a:solidFill>
                  <a:srgbClr val="000000"/>
                </a:solidFill>
              </a:rPr>
              <a:t>3) Obnovení</a:t>
            </a:r>
            <a:r>
              <a:rPr lang="cs-CZ" sz="1200" dirty="0">
                <a:solidFill>
                  <a:srgbClr val="000000"/>
                </a:solidFill>
              </a:rPr>
              <a:t>, výstavba a rekonstrukce, případně modernizace vodních děl sloužící povodňové ochraně (výstavba ochranných nádrží – suchých nádrží, retenčních nádrží, poldrů)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cs-CZ" sz="1200" b="1" dirty="0" smtClean="0">
              <a:solidFill>
                <a:srgbClr val="000000"/>
              </a:solidFill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r>
              <a:rPr lang="cs-CZ" sz="1200" u="sng" dirty="0" smtClean="0">
                <a:solidFill>
                  <a:srgbClr val="000000"/>
                </a:solidFill>
              </a:rPr>
              <a:t>Konkrétně v rámci této studie se jedná o:</a:t>
            </a:r>
          </a:p>
          <a:p>
            <a:pPr algn="just">
              <a:spcAft>
                <a:spcPts val="300"/>
              </a:spcAft>
            </a:pPr>
            <a:r>
              <a:rPr lang="cs-CZ" sz="1200" b="1" dirty="0">
                <a:solidFill>
                  <a:srgbClr val="000000"/>
                </a:solidFill>
              </a:rPr>
              <a:t>Opatření v ploše </a:t>
            </a:r>
            <a:r>
              <a:rPr lang="cs-CZ" sz="1200" b="1" dirty="0" smtClean="0">
                <a:solidFill>
                  <a:srgbClr val="000000"/>
                </a:solidFill>
              </a:rPr>
              <a:t>povodí, opatření </a:t>
            </a:r>
            <a:r>
              <a:rPr lang="cs-CZ" sz="1200" b="1" dirty="0">
                <a:solidFill>
                  <a:srgbClr val="000000"/>
                </a:solidFill>
              </a:rPr>
              <a:t>na vodních tocích a v nivě zastavěného </a:t>
            </a:r>
            <a:r>
              <a:rPr lang="cs-CZ" sz="1200" b="1" dirty="0" smtClean="0">
                <a:solidFill>
                  <a:srgbClr val="000000"/>
                </a:solidFill>
              </a:rPr>
              <a:t>území (PPO, revitalizace) </a:t>
            </a:r>
            <a:r>
              <a:rPr lang="cs-CZ" sz="1200" dirty="0" smtClean="0">
                <a:solidFill>
                  <a:srgbClr val="000000"/>
                </a:solidFill>
              </a:rPr>
              <a:t>a jako </a:t>
            </a:r>
            <a:r>
              <a:rPr lang="cs-CZ" sz="1200" b="1" dirty="0">
                <a:solidFill>
                  <a:srgbClr val="000000"/>
                </a:solidFill>
              </a:rPr>
              <a:t>významná opatření</a:t>
            </a:r>
            <a:r>
              <a:rPr lang="cs-CZ" sz="1200" dirty="0">
                <a:solidFill>
                  <a:srgbClr val="000000"/>
                </a:solidFill>
              </a:rPr>
              <a:t> budou rozpracovány možnosti zadržení povodňových událostí pomocí suchých nádrží na přítocích </a:t>
            </a:r>
            <a:r>
              <a:rPr lang="cs-CZ" sz="1200" dirty="0" smtClean="0">
                <a:solidFill>
                  <a:srgbClr val="000000"/>
                </a:solidFill>
              </a:rPr>
              <a:t>Berounky.</a:t>
            </a:r>
            <a:endParaRPr lang="cs-CZ" sz="1200" b="1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793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5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000000"/>
                </a:solidFill>
              </a:rPr>
              <a:t>Návrhová část - obecně 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19" name="Obdélník 18"/>
          <p:cNvSpPr/>
          <p:nvPr/>
        </p:nvSpPr>
        <p:spPr>
          <a:xfrm>
            <a:off x="353318" y="980728"/>
            <a:ext cx="8539161" cy="595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u="sng" dirty="0" smtClean="0">
                <a:solidFill>
                  <a:srgbClr val="000000"/>
                </a:solidFill>
              </a:rPr>
              <a:t>Návrhová část – struktura dle OPŽP</a:t>
            </a:r>
            <a:endParaRPr lang="cs-CZ" sz="1200" b="1" dirty="0">
              <a:solidFill>
                <a:srgbClr val="000000"/>
              </a:solidFill>
            </a:endParaRPr>
          </a:p>
          <a:p>
            <a:r>
              <a:rPr lang="cs-CZ" sz="1200" dirty="0">
                <a:solidFill>
                  <a:srgbClr val="000000"/>
                </a:solidFill>
              </a:rPr>
              <a:t> </a:t>
            </a:r>
          </a:p>
          <a:p>
            <a:r>
              <a:rPr lang="cs-CZ" sz="1200" b="1" dirty="0">
                <a:solidFill>
                  <a:srgbClr val="7030A0"/>
                </a:solidFill>
              </a:rPr>
              <a:t>Textová část</a:t>
            </a:r>
            <a:endParaRPr lang="cs-CZ" sz="1200" dirty="0">
              <a:solidFill>
                <a:srgbClr val="7030A0"/>
              </a:solidFill>
            </a:endParaRPr>
          </a:p>
          <a:p>
            <a:r>
              <a:rPr lang="cs-CZ" sz="1200" dirty="0">
                <a:solidFill>
                  <a:srgbClr val="7030A0"/>
                </a:solidFill>
              </a:rPr>
              <a:t>B.1	Technická zpráva</a:t>
            </a:r>
          </a:p>
          <a:p>
            <a:r>
              <a:rPr lang="cs-CZ" sz="1200" dirty="0">
                <a:solidFill>
                  <a:srgbClr val="7030A0"/>
                </a:solidFill>
              </a:rPr>
              <a:t>B.1.1	Obecný popis navrhovaných opatření, cíle opatření (ochrana konkrétních lokalit, snížení rizika povodní, návrhová hodnota ochrany intravilánu – </a:t>
            </a:r>
            <a:r>
              <a:rPr lang="cs-CZ" sz="1200" dirty="0" err="1">
                <a:solidFill>
                  <a:srgbClr val="7030A0"/>
                </a:solidFill>
              </a:rPr>
              <a:t>např</a:t>
            </a:r>
            <a:r>
              <a:rPr lang="cs-CZ" sz="1200" dirty="0">
                <a:solidFill>
                  <a:srgbClr val="7030A0"/>
                </a:solidFill>
              </a:rPr>
              <a:t>, Q</a:t>
            </a:r>
            <a:r>
              <a:rPr lang="cs-CZ" sz="1200" baseline="-25000" dirty="0">
                <a:solidFill>
                  <a:srgbClr val="7030A0"/>
                </a:solidFill>
              </a:rPr>
              <a:t>50</a:t>
            </a:r>
            <a:r>
              <a:rPr lang="cs-CZ" sz="1200" dirty="0">
                <a:solidFill>
                  <a:srgbClr val="7030A0"/>
                </a:solidFill>
              </a:rPr>
              <a:t>, Q</a:t>
            </a:r>
            <a:r>
              <a:rPr lang="cs-CZ" sz="1200" baseline="-25000" dirty="0">
                <a:solidFill>
                  <a:srgbClr val="7030A0"/>
                </a:solidFill>
              </a:rPr>
              <a:t>100</a:t>
            </a:r>
            <a:r>
              <a:rPr lang="cs-CZ" sz="1200" dirty="0">
                <a:solidFill>
                  <a:srgbClr val="7030A0"/>
                </a:solidFill>
              </a:rPr>
              <a:t>, snížení rizika bleskových povodní v kritických bodech)</a:t>
            </a:r>
          </a:p>
          <a:p>
            <a:r>
              <a:rPr lang="cs-CZ" sz="1200" dirty="0">
                <a:solidFill>
                  <a:srgbClr val="7030A0"/>
                </a:solidFill>
              </a:rPr>
              <a:t> </a:t>
            </a:r>
          </a:p>
          <a:p>
            <a:r>
              <a:rPr lang="cs-CZ" sz="1200" b="1" dirty="0">
                <a:solidFill>
                  <a:srgbClr val="7030A0"/>
                </a:solidFill>
              </a:rPr>
              <a:t>Grafická část</a:t>
            </a:r>
            <a:endParaRPr lang="cs-CZ" sz="1200" dirty="0">
              <a:solidFill>
                <a:srgbClr val="7030A0"/>
              </a:solidFill>
            </a:endParaRPr>
          </a:p>
          <a:p>
            <a:r>
              <a:rPr lang="cs-CZ" sz="1200" dirty="0">
                <a:solidFill>
                  <a:srgbClr val="7030A0"/>
                </a:solidFill>
              </a:rPr>
              <a:t>B.3.1	Přehledná situace navrhovaných opatření</a:t>
            </a:r>
          </a:p>
          <a:p>
            <a:r>
              <a:rPr lang="cs-CZ" sz="1200" dirty="0">
                <a:solidFill>
                  <a:srgbClr val="000000"/>
                </a:solidFill>
              </a:rPr>
              <a:t> </a:t>
            </a:r>
          </a:p>
          <a:p>
            <a:r>
              <a:rPr lang="cs-CZ" sz="1200" dirty="0">
                <a:solidFill>
                  <a:srgbClr val="C00000"/>
                </a:solidFill>
              </a:rPr>
              <a:t>Další členění dle stavebních objektů:</a:t>
            </a:r>
          </a:p>
          <a:p>
            <a:r>
              <a:rPr lang="cs-CZ" sz="1200" dirty="0">
                <a:solidFill>
                  <a:srgbClr val="C00000"/>
                </a:solidFill>
              </a:rPr>
              <a:t>SO 01</a:t>
            </a:r>
          </a:p>
          <a:p>
            <a:r>
              <a:rPr lang="cs-CZ" sz="1200" dirty="0">
                <a:solidFill>
                  <a:srgbClr val="C00000"/>
                </a:solidFill>
              </a:rPr>
              <a:t>SO 02</a:t>
            </a:r>
          </a:p>
          <a:p>
            <a:r>
              <a:rPr lang="cs-CZ" sz="1200" dirty="0">
                <a:solidFill>
                  <a:srgbClr val="C00000"/>
                </a:solidFill>
              </a:rPr>
              <a:t>SO </a:t>
            </a:r>
            <a:r>
              <a:rPr lang="cs-CZ" sz="1200" dirty="0" smtClean="0">
                <a:solidFill>
                  <a:srgbClr val="C00000"/>
                </a:solidFill>
              </a:rPr>
              <a:t>03</a:t>
            </a:r>
            <a:r>
              <a:rPr lang="cs-CZ" sz="1200" dirty="0">
                <a:solidFill>
                  <a:srgbClr val="C00000"/>
                </a:solidFill>
              </a:rPr>
              <a:t>…</a:t>
            </a:r>
          </a:p>
          <a:p>
            <a:endParaRPr lang="cs-CZ" sz="1200" dirty="0">
              <a:solidFill>
                <a:srgbClr val="C00000"/>
              </a:solidFill>
            </a:endParaRPr>
          </a:p>
          <a:p>
            <a:r>
              <a:rPr lang="cs-CZ" sz="1200" b="1" dirty="0" smtClean="0">
                <a:solidFill>
                  <a:srgbClr val="C00000"/>
                </a:solidFill>
              </a:rPr>
              <a:t>Textová </a:t>
            </a:r>
            <a:r>
              <a:rPr lang="cs-CZ" sz="1200" b="1" dirty="0">
                <a:solidFill>
                  <a:srgbClr val="C00000"/>
                </a:solidFill>
              </a:rPr>
              <a:t>část</a:t>
            </a:r>
            <a:endParaRPr lang="cs-CZ" sz="1200" dirty="0">
              <a:solidFill>
                <a:srgbClr val="C00000"/>
              </a:solidFill>
            </a:endParaRPr>
          </a:p>
          <a:p>
            <a:r>
              <a:rPr lang="cs-CZ" sz="1200" dirty="0">
                <a:solidFill>
                  <a:srgbClr val="C00000"/>
                </a:solidFill>
              </a:rPr>
              <a:t>B.1.SO XX	Podrobný popis navrhovaných opatření (samostatně pro stavební objekty, vč. návrhových parametrů)</a:t>
            </a:r>
          </a:p>
          <a:p>
            <a:r>
              <a:rPr lang="cs-CZ" sz="1200" dirty="0">
                <a:solidFill>
                  <a:srgbClr val="C00000"/>
                </a:solidFill>
              </a:rPr>
              <a:t> </a:t>
            </a:r>
          </a:p>
          <a:p>
            <a:r>
              <a:rPr lang="cs-CZ" sz="1200" b="1" dirty="0">
                <a:solidFill>
                  <a:srgbClr val="C00000"/>
                </a:solidFill>
              </a:rPr>
              <a:t>Tabulkové a grafické přílohy</a:t>
            </a:r>
            <a:endParaRPr lang="cs-CZ" sz="1200" dirty="0">
              <a:solidFill>
                <a:srgbClr val="C00000"/>
              </a:solidFill>
            </a:endParaRPr>
          </a:p>
          <a:p>
            <a:r>
              <a:rPr lang="cs-CZ" sz="1200" dirty="0">
                <a:solidFill>
                  <a:srgbClr val="C00000"/>
                </a:solidFill>
              </a:rPr>
              <a:t>B.2.SO XX	Výpočty účinnosti navrhovaných opatření (transformace povodňové vlny pro Q</a:t>
            </a:r>
            <a:r>
              <a:rPr lang="cs-CZ" sz="1200" baseline="-25000" dirty="0">
                <a:solidFill>
                  <a:srgbClr val="C00000"/>
                </a:solidFill>
              </a:rPr>
              <a:t>5</a:t>
            </a:r>
            <a:r>
              <a:rPr lang="cs-CZ" sz="1200" dirty="0">
                <a:solidFill>
                  <a:srgbClr val="C00000"/>
                </a:solidFill>
              </a:rPr>
              <a:t>, Q</a:t>
            </a:r>
            <a:r>
              <a:rPr lang="cs-CZ" sz="1200" baseline="-25000" dirty="0">
                <a:solidFill>
                  <a:srgbClr val="C00000"/>
                </a:solidFill>
              </a:rPr>
              <a:t>20</a:t>
            </a:r>
            <a:r>
              <a:rPr lang="cs-CZ" sz="1200" dirty="0">
                <a:solidFill>
                  <a:srgbClr val="C00000"/>
                </a:solidFill>
              </a:rPr>
              <a:t>, Q</a:t>
            </a:r>
            <a:r>
              <a:rPr lang="cs-CZ" sz="1200" baseline="-25000" dirty="0">
                <a:solidFill>
                  <a:srgbClr val="C00000"/>
                </a:solidFill>
              </a:rPr>
              <a:t>100</a:t>
            </a:r>
            <a:r>
              <a:rPr lang="cs-CZ" sz="1200" dirty="0">
                <a:solidFill>
                  <a:srgbClr val="C00000"/>
                </a:solidFill>
              </a:rPr>
              <a:t>, eliminace ohrožení v kritických bodech, objem zadržené vody apod.)</a:t>
            </a:r>
          </a:p>
          <a:p>
            <a:r>
              <a:rPr lang="cs-CZ" sz="1200" dirty="0">
                <a:solidFill>
                  <a:srgbClr val="C00000"/>
                </a:solidFill>
              </a:rPr>
              <a:t> </a:t>
            </a:r>
          </a:p>
          <a:p>
            <a:r>
              <a:rPr lang="cs-CZ" sz="1200" b="1" dirty="0">
                <a:solidFill>
                  <a:srgbClr val="C00000"/>
                </a:solidFill>
              </a:rPr>
              <a:t>Grafická část</a:t>
            </a:r>
            <a:endParaRPr lang="cs-CZ" sz="1200" dirty="0">
              <a:solidFill>
                <a:srgbClr val="C00000"/>
              </a:solidFill>
            </a:endParaRPr>
          </a:p>
          <a:p>
            <a:r>
              <a:rPr lang="cs-CZ" sz="1200" dirty="0">
                <a:solidFill>
                  <a:srgbClr val="C00000"/>
                </a:solidFill>
              </a:rPr>
              <a:t>B.3.SO XX.1	Podrobná situace navrhovaného </a:t>
            </a:r>
            <a:r>
              <a:rPr lang="cs-CZ" sz="1200" dirty="0" smtClean="0">
                <a:solidFill>
                  <a:srgbClr val="C00000"/>
                </a:solidFill>
              </a:rPr>
              <a:t>opatření</a:t>
            </a:r>
            <a:endParaRPr lang="cs-CZ" sz="1200" dirty="0">
              <a:solidFill>
                <a:srgbClr val="C00000"/>
              </a:solidFill>
            </a:endParaRPr>
          </a:p>
          <a:p>
            <a:r>
              <a:rPr lang="cs-CZ" sz="1200" dirty="0">
                <a:solidFill>
                  <a:srgbClr val="C00000"/>
                </a:solidFill>
              </a:rPr>
              <a:t>B.3.SO XX.2	Podélný profil navrhovaným opatřením</a:t>
            </a:r>
          </a:p>
          <a:p>
            <a:r>
              <a:rPr lang="cs-CZ" sz="1200" dirty="0">
                <a:solidFill>
                  <a:srgbClr val="C00000"/>
                </a:solidFill>
              </a:rPr>
              <a:t>B.3.SO XX.3	Příčné profily navrhovaného opatření</a:t>
            </a:r>
          </a:p>
          <a:p>
            <a:r>
              <a:rPr lang="cs-CZ" sz="1200" dirty="0">
                <a:solidFill>
                  <a:srgbClr val="C00000"/>
                </a:solidFill>
              </a:rPr>
              <a:t>B.3.SO XX.4	Vzorové </a:t>
            </a:r>
            <a:r>
              <a:rPr lang="cs-CZ" sz="1200" dirty="0" err="1">
                <a:solidFill>
                  <a:srgbClr val="C00000"/>
                </a:solidFill>
              </a:rPr>
              <a:t>údolnicové</a:t>
            </a:r>
            <a:r>
              <a:rPr lang="cs-CZ" sz="1200" dirty="0">
                <a:solidFill>
                  <a:srgbClr val="C00000"/>
                </a:solidFill>
              </a:rPr>
              <a:t> profily</a:t>
            </a:r>
          </a:p>
          <a:p>
            <a:r>
              <a:rPr lang="cs-CZ" dirty="0"/>
              <a:t> 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23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6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000000"/>
                </a:solidFill>
              </a:rPr>
              <a:t>Návrhová část - obecně 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19" name="Obdélník 18"/>
          <p:cNvSpPr/>
          <p:nvPr/>
        </p:nvSpPr>
        <p:spPr>
          <a:xfrm>
            <a:off x="353318" y="980728"/>
            <a:ext cx="8539161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b="1" u="sng" dirty="0" smtClean="0">
                <a:solidFill>
                  <a:srgbClr val="000000"/>
                </a:solidFill>
              </a:rPr>
              <a:t>Návrhová část – v rámci studie</a:t>
            </a:r>
            <a:endParaRPr lang="cs-CZ" sz="1200" dirty="0">
              <a:solidFill>
                <a:srgbClr val="000000"/>
              </a:solidFill>
            </a:endParaRPr>
          </a:p>
          <a:p>
            <a:r>
              <a:rPr lang="cs-CZ" sz="1200" dirty="0">
                <a:solidFill>
                  <a:srgbClr val="000000"/>
                </a:solidFill>
              </a:rPr>
              <a:t> </a:t>
            </a:r>
          </a:p>
          <a:p>
            <a:r>
              <a:rPr lang="cs-CZ" sz="1200" b="1" dirty="0">
                <a:solidFill>
                  <a:srgbClr val="7030A0"/>
                </a:solidFill>
              </a:rPr>
              <a:t>Textová část</a:t>
            </a:r>
            <a:endParaRPr lang="cs-CZ" sz="1200" dirty="0">
              <a:solidFill>
                <a:srgbClr val="7030A0"/>
              </a:solidFill>
            </a:endParaRPr>
          </a:p>
          <a:p>
            <a:r>
              <a:rPr lang="cs-CZ" sz="1200" dirty="0">
                <a:solidFill>
                  <a:srgbClr val="7030A0"/>
                </a:solidFill>
              </a:rPr>
              <a:t>B.1	Technická zpráva</a:t>
            </a:r>
          </a:p>
          <a:p>
            <a:r>
              <a:rPr lang="cs-CZ" sz="1200" dirty="0">
                <a:solidFill>
                  <a:srgbClr val="7030A0"/>
                </a:solidFill>
              </a:rPr>
              <a:t>B.1.1	Obecný popis navrhovaných opatření, cíle opatření (ochrana konkrétních lokalit, snížení rizika povodní, návrhová hodnota ochrany intravilánu – </a:t>
            </a:r>
            <a:r>
              <a:rPr lang="cs-CZ" sz="1200" dirty="0" err="1">
                <a:solidFill>
                  <a:srgbClr val="7030A0"/>
                </a:solidFill>
              </a:rPr>
              <a:t>např</a:t>
            </a:r>
            <a:r>
              <a:rPr lang="cs-CZ" sz="1200" dirty="0">
                <a:solidFill>
                  <a:srgbClr val="7030A0"/>
                </a:solidFill>
              </a:rPr>
              <a:t>, Q</a:t>
            </a:r>
            <a:r>
              <a:rPr lang="cs-CZ" sz="1200" baseline="-25000" dirty="0">
                <a:solidFill>
                  <a:srgbClr val="7030A0"/>
                </a:solidFill>
              </a:rPr>
              <a:t>50</a:t>
            </a:r>
            <a:r>
              <a:rPr lang="cs-CZ" sz="1200" dirty="0">
                <a:solidFill>
                  <a:srgbClr val="7030A0"/>
                </a:solidFill>
              </a:rPr>
              <a:t>, Q</a:t>
            </a:r>
            <a:r>
              <a:rPr lang="cs-CZ" sz="1200" baseline="-25000" dirty="0">
                <a:solidFill>
                  <a:srgbClr val="7030A0"/>
                </a:solidFill>
              </a:rPr>
              <a:t>100</a:t>
            </a:r>
            <a:r>
              <a:rPr lang="cs-CZ" sz="1200" dirty="0">
                <a:solidFill>
                  <a:srgbClr val="7030A0"/>
                </a:solidFill>
              </a:rPr>
              <a:t>, snížení rizika bleskových povodní v kritických bodech)</a:t>
            </a:r>
          </a:p>
          <a:p>
            <a:r>
              <a:rPr lang="cs-CZ" sz="1200" dirty="0">
                <a:solidFill>
                  <a:srgbClr val="7030A0"/>
                </a:solidFill>
              </a:rPr>
              <a:t> </a:t>
            </a:r>
          </a:p>
          <a:p>
            <a:r>
              <a:rPr lang="cs-CZ" sz="1200" b="1" dirty="0">
                <a:solidFill>
                  <a:srgbClr val="7030A0"/>
                </a:solidFill>
              </a:rPr>
              <a:t>Grafická část</a:t>
            </a:r>
            <a:endParaRPr lang="cs-CZ" sz="1200" dirty="0">
              <a:solidFill>
                <a:srgbClr val="7030A0"/>
              </a:solidFill>
            </a:endParaRPr>
          </a:p>
          <a:p>
            <a:r>
              <a:rPr lang="cs-CZ" sz="1200" dirty="0">
                <a:solidFill>
                  <a:srgbClr val="7030A0"/>
                </a:solidFill>
              </a:rPr>
              <a:t>B.3.1	Přehledná situace navrhovaných opatření</a:t>
            </a:r>
          </a:p>
          <a:p>
            <a:r>
              <a:rPr lang="cs-CZ" sz="1200" dirty="0">
                <a:solidFill>
                  <a:srgbClr val="000000"/>
                </a:solidFill>
              </a:rPr>
              <a:t> </a:t>
            </a:r>
          </a:p>
          <a:p>
            <a:r>
              <a:rPr lang="cs-CZ" sz="1200" dirty="0">
                <a:solidFill>
                  <a:srgbClr val="C00000"/>
                </a:solidFill>
              </a:rPr>
              <a:t>Další členění dle stavebních objektů:</a:t>
            </a:r>
          </a:p>
          <a:p>
            <a:r>
              <a:rPr lang="cs-CZ" b="1" dirty="0">
                <a:solidFill>
                  <a:srgbClr val="000000"/>
                </a:solidFill>
              </a:rPr>
              <a:t>SO 01 Opatření v ploše povodí kritických bodů</a:t>
            </a:r>
          </a:p>
          <a:p>
            <a:r>
              <a:rPr lang="cs-CZ" b="1" dirty="0">
                <a:solidFill>
                  <a:srgbClr val="000000"/>
                </a:solidFill>
              </a:rPr>
              <a:t>SO 02 Opatření na vodních tocích a v nivě</a:t>
            </a:r>
          </a:p>
          <a:p>
            <a:r>
              <a:rPr lang="cs-CZ" b="1" dirty="0">
                <a:solidFill>
                  <a:srgbClr val="000000"/>
                </a:solidFill>
              </a:rPr>
              <a:t>SO 03 Významné vodní nádrže v povodí</a:t>
            </a:r>
          </a:p>
          <a:p>
            <a:endParaRPr lang="cs-CZ" sz="1200" dirty="0">
              <a:solidFill>
                <a:srgbClr val="C00000"/>
              </a:solidFill>
            </a:endParaRPr>
          </a:p>
          <a:p>
            <a:r>
              <a:rPr lang="cs-CZ" sz="1200" b="1" dirty="0" smtClean="0">
                <a:solidFill>
                  <a:srgbClr val="C00000"/>
                </a:solidFill>
              </a:rPr>
              <a:t>Textová </a:t>
            </a:r>
            <a:r>
              <a:rPr lang="cs-CZ" sz="1200" b="1" dirty="0">
                <a:solidFill>
                  <a:srgbClr val="C00000"/>
                </a:solidFill>
              </a:rPr>
              <a:t>část</a:t>
            </a:r>
            <a:endParaRPr lang="cs-CZ" sz="1200" dirty="0">
              <a:solidFill>
                <a:srgbClr val="C00000"/>
              </a:solidFill>
            </a:endParaRPr>
          </a:p>
          <a:p>
            <a:r>
              <a:rPr lang="cs-CZ" sz="1200" dirty="0">
                <a:solidFill>
                  <a:srgbClr val="C00000"/>
                </a:solidFill>
              </a:rPr>
              <a:t>B.1.SO XX	Podrobný popis navrhovaných opatření (samostatně pro stavební objekty, vč. návrhových parametrů)</a:t>
            </a:r>
          </a:p>
          <a:p>
            <a:r>
              <a:rPr lang="cs-CZ" sz="1200" dirty="0">
                <a:solidFill>
                  <a:srgbClr val="C00000"/>
                </a:solidFill>
              </a:rPr>
              <a:t> </a:t>
            </a:r>
          </a:p>
          <a:p>
            <a:r>
              <a:rPr lang="cs-CZ" sz="1200" b="1" dirty="0">
                <a:solidFill>
                  <a:srgbClr val="C00000"/>
                </a:solidFill>
              </a:rPr>
              <a:t>Tabulkové a grafické přílohy</a:t>
            </a:r>
            <a:endParaRPr lang="cs-CZ" sz="1200" dirty="0">
              <a:solidFill>
                <a:srgbClr val="C00000"/>
              </a:solidFill>
            </a:endParaRPr>
          </a:p>
          <a:p>
            <a:r>
              <a:rPr lang="cs-CZ" sz="1200" dirty="0">
                <a:solidFill>
                  <a:srgbClr val="C00000"/>
                </a:solidFill>
              </a:rPr>
              <a:t>B.2.SO XX	Výpočty účinnosti navrhovaných opatření (transformace povodňové vlny pro Q</a:t>
            </a:r>
            <a:r>
              <a:rPr lang="cs-CZ" sz="1200" baseline="-25000" dirty="0">
                <a:solidFill>
                  <a:srgbClr val="C00000"/>
                </a:solidFill>
              </a:rPr>
              <a:t>5</a:t>
            </a:r>
            <a:r>
              <a:rPr lang="cs-CZ" sz="1200" dirty="0">
                <a:solidFill>
                  <a:srgbClr val="C00000"/>
                </a:solidFill>
              </a:rPr>
              <a:t>, Q</a:t>
            </a:r>
            <a:r>
              <a:rPr lang="cs-CZ" sz="1200" baseline="-25000" dirty="0">
                <a:solidFill>
                  <a:srgbClr val="C00000"/>
                </a:solidFill>
              </a:rPr>
              <a:t>20</a:t>
            </a:r>
            <a:r>
              <a:rPr lang="cs-CZ" sz="1200" dirty="0">
                <a:solidFill>
                  <a:srgbClr val="C00000"/>
                </a:solidFill>
              </a:rPr>
              <a:t>, Q</a:t>
            </a:r>
            <a:r>
              <a:rPr lang="cs-CZ" sz="1200" baseline="-25000" dirty="0">
                <a:solidFill>
                  <a:srgbClr val="C00000"/>
                </a:solidFill>
              </a:rPr>
              <a:t>100</a:t>
            </a:r>
            <a:r>
              <a:rPr lang="cs-CZ" sz="1200" dirty="0">
                <a:solidFill>
                  <a:srgbClr val="C00000"/>
                </a:solidFill>
              </a:rPr>
              <a:t>, eliminace ohrožení v kritických bodech, objem zadržené vody apod.)</a:t>
            </a:r>
          </a:p>
          <a:p>
            <a:r>
              <a:rPr lang="cs-CZ" sz="1200" dirty="0">
                <a:solidFill>
                  <a:srgbClr val="C00000"/>
                </a:solidFill>
              </a:rPr>
              <a:t> </a:t>
            </a:r>
          </a:p>
          <a:p>
            <a:r>
              <a:rPr lang="cs-CZ" sz="1200" b="1" dirty="0">
                <a:solidFill>
                  <a:srgbClr val="C00000"/>
                </a:solidFill>
              </a:rPr>
              <a:t>Grafická </a:t>
            </a:r>
            <a:r>
              <a:rPr lang="cs-CZ" sz="1200" b="1" dirty="0" smtClean="0">
                <a:solidFill>
                  <a:srgbClr val="C00000"/>
                </a:solidFill>
              </a:rPr>
              <a:t>část</a:t>
            </a:r>
            <a:r>
              <a:rPr lang="cs-CZ" sz="1200" b="1" dirty="0">
                <a:solidFill>
                  <a:srgbClr val="C00000"/>
                </a:solidFill>
              </a:rPr>
              <a:t> </a:t>
            </a:r>
            <a:r>
              <a:rPr lang="cs-CZ" b="1" dirty="0" smtClean="0">
                <a:solidFill>
                  <a:srgbClr val="000000"/>
                </a:solidFill>
              </a:rPr>
              <a:t>… pokud </a:t>
            </a:r>
            <a:r>
              <a:rPr lang="cs-CZ" b="1" dirty="0">
                <a:solidFill>
                  <a:srgbClr val="000000"/>
                </a:solidFill>
              </a:rPr>
              <a:t>je to relevantní</a:t>
            </a:r>
            <a:endParaRPr lang="cs-CZ" dirty="0">
              <a:solidFill>
                <a:srgbClr val="000000"/>
              </a:solidFill>
            </a:endParaRPr>
          </a:p>
          <a:p>
            <a:r>
              <a:rPr lang="cs-CZ" sz="1200" dirty="0">
                <a:solidFill>
                  <a:srgbClr val="C00000"/>
                </a:solidFill>
              </a:rPr>
              <a:t>B.3.SO XX.1	Podrobná situace navrhovaného </a:t>
            </a:r>
            <a:r>
              <a:rPr lang="cs-CZ" sz="1200" dirty="0" smtClean="0">
                <a:solidFill>
                  <a:srgbClr val="C00000"/>
                </a:solidFill>
              </a:rPr>
              <a:t>opatření</a:t>
            </a:r>
            <a:endParaRPr lang="cs-CZ" sz="1200" dirty="0">
              <a:solidFill>
                <a:srgbClr val="C00000"/>
              </a:solidFill>
            </a:endParaRPr>
          </a:p>
          <a:p>
            <a:r>
              <a:rPr lang="cs-CZ" sz="1200" dirty="0">
                <a:solidFill>
                  <a:srgbClr val="C00000"/>
                </a:solidFill>
              </a:rPr>
              <a:t>B.3.SO XX.2	Podélný profil navrhovaným opatřením</a:t>
            </a:r>
          </a:p>
          <a:p>
            <a:r>
              <a:rPr lang="cs-CZ" sz="1200" dirty="0">
                <a:solidFill>
                  <a:srgbClr val="C00000"/>
                </a:solidFill>
              </a:rPr>
              <a:t>B.3.SO XX.3	Příčné profily navrhovaného opatření</a:t>
            </a:r>
          </a:p>
          <a:p>
            <a:r>
              <a:rPr lang="cs-CZ" sz="1200" dirty="0">
                <a:solidFill>
                  <a:srgbClr val="C00000"/>
                </a:solidFill>
              </a:rPr>
              <a:t>B.3.SO XX.4	Vzorové </a:t>
            </a:r>
            <a:r>
              <a:rPr lang="cs-CZ" sz="1200" dirty="0" err="1">
                <a:solidFill>
                  <a:srgbClr val="C00000"/>
                </a:solidFill>
              </a:rPr>
              <a:t>údolnicové</a:t>
            </a:r>
            <a:r>
              <a:rPr lang="cs-CZ" sz="1200" dirty="0">
                <a:solidFill>
                  <a:srgbClr val="C00000"/>
                </a:solidFill>
              </a:rPr>
              <a:t> </a:t>
            </a:r>
            <a:r>
              <a:rPr lang="cs-CZ" sz="1200" dirty="0" smtClean="0">
                <a:solidFill>
                  <a:srgbClr val="C00000"/>
                </a:solidFill>
              </a:rPr>
              <a:t>profily		</a:t>
            </a:r>
            <a:endParaRPr lang="cs-CZ" b="1" dirty="0">
              <a:solidFill>
                <a:srgbClr val="C00000"/>
              </a:solidFill>
            </a:endParaRPr>
          </a:p>
          <a:p>
            <a:r>
              <a:rPr lang="cs-CZ" dirty="0"/>
              <a:t> </a:t>
            </a: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cs-CZ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52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7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000000"/>
                </a:solidFill>
              </a:rPr>
              <a:t>Návrhová část - </a:t>
            </a:r>
            <a:r>
              <a:rPr lang="cs-CZ" dirty="0" smtClean="0">
                <a:solidFill>
                  <a:srgbClr val="000000"/>
                </a:solidFill>
              </a:rPr>
              <a:t>obecně 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19" name="Obdélník 18"/>
          <p:cNvSpPr/>
          <p:nvPr/>
        </p:nvSpPr>
        <p:spPr>
          <a:xfrm>
            <a:off x="353318" y="980728"/>
            <a:ext cx="8539161" cy="37087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u="sng" dirty="0" smtClean="0">
                <a:solidFill>
                  <a:srgbClr val="000000"/>
                </a:solidFill>
              </a:rPr>
              <a:t>SO </a:t>
            </a:r>
            <a:r>
              <a:rPr lang="cs-CZ" sz="1600" b="1" u="sng" dirty="0">
                <a:solidFill>
                  <a:srgbClr val="000000"/>
                </a:solidFill>
              </a:rPr>
              <a:t>01 Opatření v ploše povodí kritických bodů</a:t>
            </a:r>
          </a:p>
          <a:p>
            <a:endParaRPr lang="cs-CZ" sz="1200" dirty="0" smtClean="0">
              <a:solidFill>
                <a:srgbClr val="000000"/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malá vodní nádrž (MVN)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průleh / příkop,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mez,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zatravněný pás,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zatravněná údolnice,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tůň / mokřad,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přehrážka,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revitalizace melioračního příkopu / drobného vodního toku,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-CZ" sz="1600" b="1" dirty="0">
                <a:solidFill>
                  <a:srgbClr val="000000"/>
                </a:solidFill>
              </a:rPr>
              <a:t>opatření na lesní půdě.</a:t>
            </a:r>
          </a:p>
          <a:p>
            <a:endParaRPr lang="cs-CZ" sz="1200" dirty="0">
              <a:solidFill>
                <a:srgbClr val="000000"/>
              </a:solidFill>
            </a:endParaRPr>
          </a:p>
          <a:p>
            <a:r>
              <a:rPr lang="cs-CZ" sz="1200" dirty="0">
                <a:solidFill>
                  <a:srgbClr val="000000"/>
                </a:solidFill>
              </a:rPr>
              <a:t> </a:t>
            </a:r>
          </a:p>
          <a:p>
            <a:endParaRPr lang="cs-CZ" sz="12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cs-CZ" b="1" dirty="0">
              <a:solidFill>
                <a:srgbClr val="000000"/>
              </a:solidFill>
            </a:endParaRPr>
          </a:p>
        </p:txBody>
      </p:sp>
      <p:pic>
        <p:nvPicPr>
          <p:cNvPr id="15" name="Obrázek 14" descr="Z:\PROJEKTY\2017_PBPPO_Zeletavka\02_Podklady\15_Foto_inspirace\DSCN2946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251" y="4150985"/>
            <a:ext cx="2699385" cy="1978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Obrázek 15" descr="Zabreh2"/>
          <p:cNvPicPr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7220" y="4150985"/>
            <a:ext cx="2635885" cy="1979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Obrázek 16" descr="C:\Users\lsych.SWECO_CZ\Documents\_inspirace a podklady\VB_foto\Fotouz 038.jpg"/>
          <p:cNvPicPr/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5324" y="4150985"/>
            <a:ext cx="2699385" cy="1978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96555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8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000000"/>
                </a:solidFill>
              </a:rPr>
              <a:t>Návrhová část - </a:t>
            </a:r>
            <a:r>
              <a:rPr lang="cs-CZ" dirty="0" smtClean="0">
                <a:solidFill>
                  <a:srgbClr val="000000"/>
                </a:solidFill>
              </a:rPr>
              <a:t>obecně 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19" name="Obdélník 18"/>
          <p:cNvSpPr/>
          <p:nvPr/>
        </p:nvSpPr>
        <p:spPr>
          <a:xfrm>
            <a:off x="353318" y="980728"/>
            <a:ext cx="8539161" cy="51783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u="sng" dirty="0">
                <a:solidFill>
                  <a:srgbClr val="000000"/>
                </a:solidFill>
              </a:rPr>
              <a:t>SO 02 Opatření na vodních tocích a v nivě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rgbClr val="000000"/>
              </a:solidFill>
            </a:endParaRPr>
          </a:p>
          <a:p>
            <a:pPr marL="285750" lvl="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PBPO v nezastavěném území, snížením kapacity koryta revitalizací a formou zvýšení kapacity rozlivů do údolní </a:t>
            </a:r>
            <a:r>
              <a:rPr lang="cs-CZ" sz="1400" b="1" dirty="0" smtClean="0">
                <a:solidFill>
                  <a:srgbClr val="000000"/>
                </a:solidFill>
              </a:rPr>
              <a:t>nivy</a:t>
            </a:r>
            <a:r>
              <a:rPr lang="cs-CZ" sz="1400" b="1" dirty="0">
                <a:solidFill>
                  <a:srgbClr val="000000"/>
                </a:solidFill>
              </a:rPr>
              <a:t> </a:t>
            </a:r>
            <a:r>
              <a:rPr lang="cs-CZ" sz="1400" dirty="0" smtClean="0">
                <a:solidFill>
                  <a:srgbClr val="000000"/>
                </a:solidFill>
              </a:rPr>
              <a:t>(typ</a:t>
            </a:r>
            <a:r>
              <a:rPr lang="cs-CZ" sz="1400" dirty="0">
                <a:solidFill>
                  <a:srgbClr val="000000"/>
                </a:solidFill>
              </a:rPr>
              <a:t> 1 dle </a:t>
            </a:r>
            <a:r>
              <a:rPr lang="cs-CZ" sz="1400" dirty="0" smtClean="0">
                <a:solidFill>
                  <a:srgbClr val="000000"/>
                </a:solidFill>
              </a:rPr>
              <a:t>metodiky MŽP).</a:t>
            </a:r>
            <a:endParaRPr lang="cs-CZ" sz="1400" dirty="0">
              <a:solidFill>
                <a:srgbClr val="000000"/>
              </a:solidFill>
            </a:endParaRPr>
          </a:p>
          <a:p>
            <a:pPr marL="285750" lvl="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PBPO v zastavěných oblastech, zkapacitnění koryta a urychlení odtoku, složený profil se stěhovavou kynetou – revitalizovaným </a:t>
            </a:r>
            <a:r>
              <a:rPr lang="cs-CZ" sz="1400" b="1" dirty="0" smtClean="0">
                <a:solidFill>
                  <a:srgbClr val="000000"/>
                </a:solidFill>
              </a:rPr>
              <a:t>korytem </a:t>
            </a:r>
            <a:r>
              <a:rPr lang="cs-CZ" sz="1400" dirty="0" smtClean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</a:rPr>
              <a:t>typ 2 dle </a:t>
            </a:r>
            <a:r>
              <a:rPr lang="cs-CZ" sz="1400" dirty="0" smtClean="0">
                <a:solidFill>
                  <a:srgbClr val="000000"/>
                </a:solidFill>
              </a:rPr>
              <a:t>metodiky MŽP).</a:t>
            </a:r>
            <a:endParaRPr lang="cs-CZ" sz="1400" dirty="0">
              <a:solidFill>
                <a:srgbClr val="000000"/>
              </a:solidFill>
            </a:endParaRPr>
          </a:p>
          <a:p>
            <a:pPr marL="285750" lvl="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PBPO transformací povodňové vlny v suchých nádržích a revitalizace toků a niv ve zdrži </a:t>
            </a:r>
            <a:r>
              <a:rPr lang="cs-CZ" sz="1400" dirty="0">
                <a:solidFill>
                  <a:srgbClr val="000000"/>
                </a:solidFill>
              </a:rPr>
              <a:t>(typ 3 dle </a:t>
            </a:r>
            <a:r>
              <a:rPr lang="cs-CZ" sz="1400" dirty="0" smtClean="0">
                <a:solidFill>
                  <a:srgbClr val="000000"/>
                </a:solidFill>
              </a:rPr>
              <a:t>metodiky MŽP).</a:t>
            </a:r>
            <a:endParaRPr lang="cs-CZ" sz="1400" dirty="0">
              <a:solidFill>
                <a:srgbClr val="000000"/>
              </a:solidFill>
            </a:endParaRPr>
          </a:p>
          <a:p>
            <a:pPr marL="285750" lvl="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Opatření na tocích, které zajišťují ekologické nebo architektonické funkce toku </a:t>
            </a:r>
            <a:r>
              <a:rPr lang="cs-CZ" sz="1400" dirty="0" smtClean="0">
                <a:solidFill>
                  <a:srgbClr val="000000"/>
                </a:solidFill>
              </a:rPr>
              <a:t>(</a:t>
            </a:r>
            <a:r>
              <a:rPr lang="cs-CZ" sz="1400" dirty="0">
                <a:solidFill>
                  <a:srgbClr val="000000"/>
                </a:solidFill>
              </a:rPr>
              <a:t>typ 4 dle </a:t>
            </a:r>
            <a:r>
              <a:rPr lang="cs-CZ" sz="1400" dirty="0" smtClean="0">
                <a:solidFill>
                  <a:srgbClr val="000000"/>
                </a:solidFill>
              </a:rPr>
              <a:t>metodiky MŽP).</a:t>
            </a:r>
            <a:endParaRPr lang="cs-CZ" sz="1400" dirty="0">
              <a:solidFill>
                <a:srgbClr val="000000"/>
              </a:solidFill>
            </a:endParaRPr>
          </a:p>
          <a:p>
            <a:pPr marL="285750" lvl="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Ochrana fungující retence záplavových území nebo toků v sevřených údolích a realizace dílčích opatření pro zlepšení hydromorfologické struktury toků a niv </a:t>
            </a:r>
            <a:r>
              <a:rPr lang="cs-CZ" sz="1400" dirty="0">
                <a:solidFill>
                  <a:srgbClr val="000000"/>
                </a:solidFill>
              </a:rPr>
              <a:t>(typ 5 dle </a:t>
            </a:r>
            <a:r>
              <a:rPr lang="cs-CZ" sz="1400" dirty="0" smtClean="0">
                <a:solidFill>
                  <a:srgbClr val="000000"/>
                </a:solidFill>
              </a:rPr>
              <a:t>metodiky MŽP).</a:t>
            </a:r>
            <a:endParaRPr lang="cs-CZ" sz="1400" dirty="0">
              <a:solidFill>
                <a:srgbClr val="000000"/>
              </a:solidFill>
            </a:endParaRPr>
          </a:p>
          <a:p>
            <a:pPr marL="285750" lvl="0" indent="-2857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Opatření kombinující typy 1 a 5 dle metodiky.</a:t>
            </a:r>
            <a:endParaRPr lang="cs-CZ" sz="1400" dirty="0">
              <a:solidFill>
                <a:srgbClr val="000000"/>
              </a:solidFill>
            </a:endParaRP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b="1" dirty="0" smtClean="0">
              <a:solidFill>
                <a:srgbClr val="000000"/>
              </a:solidFill>
            </a:endParaRP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1" dirty="0" smtClean="0">
                <a:solidFill>
                  <a:srgbClr val="000000"/>
                </a:solidFill>
              </a:rPr>
              <a:t>Zprůchodnění </a:t>
            </a:r>
            <a:r>
              <a:rPr lang="cs-CZ" sz="1400" b="1" dirty="0">
                <a:solidFill>
                  <a:srgbClr val="000000"/>
                </a:solidFill>
              </a:rPr>
              <a:t>migračních překážek.</a:t>
            </a:r>
            <a:endParaRPr lang="cs-CZ" sz="1400" dirty="0">
              <a:solidFill>
                <a:srgbClr val="000000"/>
              </a:solidFill>
            </a:endParaRP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Opatření na stávajících vodních nádržích.</a:t>
            </a:r>
            <a:endParaRPr lang="cs-CZ" sz="1400" dirty="0">
              <a:solidFill>
                <a:srgbClr val="000000"/>
              </a:solidFill>
            </a:endParaRPr>
          </a:p>
          <a:p>
            <a:pPr marL="285750" lvl="0" indent="-2857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400" b="1" dirty="0">
                <a:solidFill>
                  <a:srgbClr val="000000"/>
                </a:solidFill>
              </a:rPr>
              <a:t>Individuální ochrana objektů.</a:t>
            </a:r>
            <a:endParaRPr lang="cs-CZ" sz="1400" dirty="0">
              <a:solidFill>
                <a:srgbClr val="000000"/>
              </a:solidFill>
            </a:endParaRPr>
          </a:p>
          <a:p>
            <a:endParaRPr lang="cs-CZ" sz="1200" dirty="0">
              <a:solidFill>
                <a:srgbClr val="000000"/>
              </a:solidFill>
            </a:endParaRPr>
          </a:p>
          <a:p>
            <a:r>
              <a:rPr lang="cs-CZ" sz="1200" dirty="0">
                <a:solidFill>
                  <a:srgbClr val="000000"/>
                </a:solidFill>
              </a:rPr>
              <a:t> </a:t>
            </a:r>
          </a:p>
          <a:p>
            <a:endParaRPr lang="cs-CZ" sz="12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cs-CZ" b="1" dirty="0">
              <a:solidFill>
                <a:srgbClr val="000000"/>
              </a:solidFill>
            </a:endParaRPr>
          </a:p>
        </p:txBody>
      </p:sp>
      <p:pic>
        <p:nvPicPr>
          <p:cNvPr id="18" name="Obrázek 17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3968" y="4797152"/>
            <a:ext cx="4752082" cy="183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22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7456700" y="129394"/>
            <a:ext cx="1435780" cy="5238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4A8917-ACC8-47BE-963A-793028AE5469}" type="slidenum">
              <a:rPr lang="sv-SE"/>
              <a:pPr>
                <a:defRPr/>
              </a:pPr>
              <a:t>9</a:t>
            </a:fld>
            <a:endParaRPr lang="sv-SE" dirty="0"/>
          </a:p>
        </p:txBody>
      </p:sp>
      <p:grpSp>
        <p:nvGrpSpPr>
          <p:cNvPr id="10" name="Skupina 9"/>
          <p:cNvGrpSpPr/>
          <p:nvPr/>
        </p:nvGrpSpPr>
        <p:grpSpPr>
          <a:xfrm>
            <a:off x="7380312" y="131764"/>
            <a:ext cx="1625590" cy="488924"/>
            <a:chOff x="7380312" y="131764"/>
            <a:chExt cx="1625590" cy="488924"/>
          </a:xfrm>
        </p:grpSpPr>
        <p:sp>
          <p:nvSpPr>
            <p:cNvPr id="11" name="Obdélník 10"/>
            <p:cNvSpPr/>
            <p:nvPr/>
          </p:nvSpPr>
          <p:spPr>
            <a:xfrm>
              <a:off x="7380312" y="131764"/>
              <a:ext cx="1505992" cy="4889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cs-CZ" dirty="0"/>
            </a:p>
          </p:txBody>
        </p:sp>
        <p:pic>
          <p:nvPicPr>
            <p:cNvPr id="12" name="Obrázek 9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4284" y="248938"/>
              <a:ext cx="876550" cy="2826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Obrázek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0432" y="248938"/>
              <a:ext cx="545470" cy="371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ubrik 4"/>
          <p:cNvSpPr txBox="1">
            <a:spLocks/>
          </p:cNvSpPr>
          <p:nvPr/>
        </p:nvSpPr>
        <p:spPr bwMode="auto">
          <a:xfrm>
            <a:off x="338436" y="434813"/>
            <a:ext cx="7041876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  <a:normAutofit fontScale="90000" lnSpcReduction="2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cs-CZ" dirty="0">
                <a:solidFill>
                  <a:srgbClr val="000000"/>
                </a:solidFill>
              </a:rPr>
              <a:t>Návrhová část - </a:t>
            </a:r>
            <a:r>
              <a:rPr lang="cs-CZ" dirty="0" smtClean="0">
                <a:solidFill>
                  <a:srgbClr val="000000"/>
                </a:solidFill>
              </a:rPr>
              <a:t>obecně </a:t>
            </a:r>
            <a:r>
              <a:rPr lang="cs-CZ" kern="0" dirty="0" smtClean="0"/>
              <a:t>:</a:t>
            </a:r>
            <a:br>
              <a:rPr lang="cs-CZ" kern="0" dirty="0" smtClean="0"/>
            </a:br>
            <a:endParaRPr lang="en-GB" kern="0" dirty="0"/>
          </a:p>
        </p:txBody>
      </p:sp>
      <p:sp>
        <p:nvSpPr>
          <p:cNvPr id="19" name="Obdélník 18"/>
          <p:cNvSpPr/>
          <p:nvPr/>
        </p:nvSpPr>
        <p:spPr>
          <a:xfrm>
            <a:off x="353318" y="980728"/>
            <a:ext cx="8539161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600" b="1" u="sng" dirty="0">
                <a:solidFill>
                  <a:srgbClr val="000000"/>
                </a:solidFill>
              </a:rPr>
              <a:t>SO 03 Významné vodní nádrže v povodí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cs-CZ" sz="1400" dirty="0" smtClean="0">
              <a:solidFill>
                <a:srgbClr val="000000"/>
              </a:solidFill>
            </a:endParaRP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</a:rPr>
              <a:t>Posouzení zadaných profilů VN z projektu </a:t>
            </a:r>
            <a:r>
              <a:rPr lang="cs-CZ" sz="1600" i="1" dirty="0" smtClean="0">
                <a:solidFill>
                  <a:srgbClr val="000000"/>
                </a:solidFill>
              </a:rPr>
              <a:t>Strategie ochrany před negativními dopady povodní…</a:t>
            </a:r>
            <a:r>
              <a:rPr lang="cs-CZ" sz="1600" dirty="0" smtClean="0">
                <a:solidFill>
                  <a:srgbClr val="000000"/>
                </a:solidFill>
              </a:rPr>
              <a:t> a z generelu </a:t>
            </a:r>
            <a:r>
              <a:rPr lang="cs-CZ" sz="1600" i="1" dirty="0" smtClean="0">
                <a:solidFill>
                  <a:srgbClr val="000000"/>
                </a:solidFill>
              </a:rPr>
              <a:t>LAPV</a:t>
            </a:r>
            <a:r>
              <a:rPr lang="cs-CZ" sz="1600" dirty="0" smtClean="0">
                <a:solidFill>
                  <a:srgbClr val="000000"/>
                </a:solidFill>
              </a:rPr>
              <a:t>, případně dalších vhodných profilů zjištěných v rámci studie (~ 21 profilů).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</a:rPr>
              <a:t>Pro všechny profily byla objednána data ČHMÚ (TPV 100, TPV 20).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</a:rPr>
              <a:t>Pro všechny profily je k dispozici model terénu DMR 5G.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</a:rPr>
              <a:t>Budou spočítány transformace TPV. </a:t>
            </a:r>
          </a:p>
          <a:p>
            <a:pPr marL="171450" indent="-171450" algn="just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cs-CZ" sz="1600" dirty="0" smtClean="0">
                <a:solidFill>
                  <a:srgbClr val="000000"/>
                </a:solidFill>
              </a:rPr>
              <a:t>V etapě D (Vyhodnocení) bude řešeno ovlivnění stavu na vodních tocích pod posuzovanými nádržemi. </a:t>
            </a:r>
            <a:endParaRPr lang="cs-CZ" sz="1600" dirty="0">
              <a:solidFill>
                <a:srgbClr val="000000"/>
              </a:solidFill>
            </a:endParaRPr>
          </a:p>
          <a:p>
            <a:pPr>
              <a:spcAft>
                <a:spcPts val="300"/>
              </a:spcAft>
            </a:pPr>
            <a:r>
              <a:rPr lang="cs-CZ" sz="1600" dirty="0">
                <a:solidFill>
                  <a:srgbClr val="000000"/>
                </a:solidFill>
              </a:rPr>
              <a:t> </a:t>
            </a:r>
          </a:p>
          <a:p>
            <a:pPr>
              <a:spcAft>
                <a:spcPts val="300"/>
              </a:spcAft>
            </a:pPr>
            <a:endParaRPr lang="cs-CZ" sz="1600" b="1" dirty="0" smtClean="0">
              <a:solidFill>
                <a:srgbClr val="7030A0"/>
              </a:solidFill>
            </a:endParaRPr>
          </a:p>
          <a:p>
            <a:pPr>
              <a:lnSpc>
                <a:spcPct val="150000"/>
              </a:lnSpc>
              <a:spcAft>
                <a:spcPts val="300"/>
              </a:spcAft>
            </a:pPr>
            <a:endParaRPr lang="cs-CZ" b="1" dirty="0">
              <a:solidFill>
                <a:srgbClr val="000000"/>
              </a:solidFill>
            </a:endParaRPr>
          </a:p>
        </p:txBody>
      </p:sp>
      <p:pic>
        <p:nvPicPr>
          <p:cNvPr id="15" name="Picture 2" descr="D:\Pracovni\_Archiv\Archiv_161\102192_X_xx_Cermna_II-H_DUR-DSR\Prezentační CD\foto\2005.11.01b.JPG"/>
          <p:cNvPicPr/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789040"/>
            <a:ext cx="3344282" cy="2308335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16" name="Picture 2" descr="HPIM3493"/>
          <p:cNvPicPr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36097" y="3789040"/>
            <a:ext cx="3450208" cy="230833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71755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SWECO-template PP">
  <a:themeElements>
    <a:clrScheme name="Generell 1">
      <a:dk1>
        <a:srgbClr val="4D4D4D"/>
      </a:dk1>
      <a:lt1>
        <a:srgbClr val="FFFFFF"/>
      </a:lt1>
      <a:dk2>
        <a:srgbClr val="292929"/>
      </a:dk2>
      <a:lt2>
        <a:srgbClr val="EAEAEA"/>
      </a:lt2>
      <a:accent1>
        <a:srgbClr val="4D4D4D"/>
      </a:accent1>
      <a:accent2>
        <a:srgbClr val="B2B2B2"/>
      </a:accent2>
      <a:accent3>
        <a:srgbClr val="FFFFFF"/>
      </a:accent3>
      <a:accent4>
        <a:srgbClr val="404040"/>
      </a:accent4>
      <a:accent5>
        <a:srgbClr val="B2B2B2"/>
      </a:accent5>
      <a:accent6>
        <a:srgbClr val="A1A1A1"/>
      </a:accent6>
      <a:hlink>
        <a:srgbClr val="777777"/>
      </a:hlink>
      <a:folHlink>
        <a:srgbClr val="777777"/>
      </a:folHlink>
    </a:clrScheme>
    <a:fontScheme name="Generel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ell 1">
        <a:dk1>
          <a:srgbClr val="4D4D4D"/>
        </a:dk1>
        <a:lt1>
          <a:srgbClr val="FFFFFF"/>
        </a:lt1>
        <a:dk2>
          <a:srgbClr val="292929"/>
        </a:dk2>
        <a:lt2>
          <a:srgbClr val="EAEAEA"/>
        </a:lt2>
        <a:accent1>
          <a:srgbClr val="4D4D4D"/>
        </a:accent1>
        <a:accent2>
          <a:srgbClr val="B2B2B2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A1A1A1"/>
        </a:accent6>
        <a:hlink>
          <a:srgbClr val="777777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Intro 1">
      <a:dk1>
        <a:srgbClr val="4D4D4D"/>
      </a:dk1>
      <a:lt1>
        <a:srgbClr val="FFFFFF"/>
      </a:lt1>
      <a:dk2>
        <a:srgbClr val="292929"/>
      </a:dk2>
      <a:lt2>
        <a:srgbClr val="EAEAEA"/>
      </a:lt2>
      <a:accent1>
        <a:srgbClr val="4D4D4D"/>
      </a:accent1>
      <a:accent2>
        <a:srgbClr val="B2B2B2"/>
      </a:accent2>
      <a:accent3>
        <a:srgbClr val="FFFFFF"/>
      </a:accent3>
      <a:accent4>
        <a:srgbClr val="404040"/>
      </a:accent4>
      <a:accent5>
        <a:srgbClr val="B2B2B2"/>
      </a:accent5>
      <a:accent6>
        <a:srgbClr val="A1A1A1"/>
      </a:accent6>
      <a:hlink>
        <a:srgbClr val="777777"/>
      </a:hlink>
      <a:folHlink>
        <a:srgbClr val="777777"/>
      </a:folHlink>
    </a:clrScheme>
    <a:fontScheme name="Intr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tro 1">
        <a:dk1>
          <a:srgbClr val="4D4D4D"/>
        </a:dk1>
        <a:lt1>
          <a:srgbClr val="FFFFFF"/>
        </a:lt1>
        <a:dk2>
          <a:srgbClr val="292929"/>
        </a:dk2>
        <a:lt2>
          <a:srgbClr val="EAEAEA"/>
        </a:lt2>
        <a:accent1>
          <a:srgbClr val="4D4D4D"/>
        </a:accent1>
        <a:accent2>
          <a:srgbClr val="B2B2B2"/>
        </a:accent2>
        <a:accent3>
          <a:srgbClr val="FFFFFF"/>
        </a:accent3>
        <a:accent4>
          <a:srgbClr val="404040"/>
        </a:accent4>
        <a:accent5>
          <a:srgbClr val="B2B2B2"/>
        </a:accent5>
        <a:accent6>
          <a:srgbClr val="A1A1A1"/>
        </a:accent6>
        <a:hlink>
          <a:srgbClr val="777777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Kancelář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8810</TotalTime>
  <Words>624</Words>
  <Application>Microsoft Office PowerPoint</Application>
  <PresentationFormat>Předvádění na obrazovce (4:3)</PresentationFormat>
  <Paragraphs>240</Paragraphs>
  <Slides>24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1" baseType="lpstr">
      <vt:lpstr>Arial</vt:lpstr>
      <vt:lpstr>Calibri</vt:lpstr>
      <vt:lpstr>Sweco Sans</vt:lpstr>
      <vt:lpstr>Times New Roman</vt:lpstr>
      <vt:lpstr>SWECO-template PP</vt:lpstr>
      <vt:lpstr>Intro</vt:lpstr>
      <vt:lpstr>think-cell Slide</vt:lpstr>
      <vt:lpstr>     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DĚKUJEME  ZA POZORNOST</vt:lpstr>
    </vt:vector>
  </TitlesOfParts>
  <Company>HYDROPROJEKT CZ a.s.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Ing. Petr Stdnička</dc:creator>
  <cp:lastModifiedBy>Hofman Ladislav</cp:lastModifiedBy>
  <cp:revision>672</cp:revision>
  <cp:lastPrinted>2016-07-15T05:42:57Z</cp:lastPrinted>
  <dcterms:created xsi:type="dcterms:W3CDTF">2009-06-30T06:13:43Z</dcterms:created>
  <dcterms:modified xsi:type="dcterms:W3CDTF">2019-06-25T05:26:14Z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WOK_Template">
    <vt:lpwstr>OH03e 2009-03-20</vt:lpwstr>
  </property>
</Properties>
</file>